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1"/>
  </p:sldMasterIdLst>
  <p:notesMasterIdLst>
    <p:notesMasterId r:id="rId32"/>
  </p:notesMasterIdLst>
  <p:sldIdLst>
    <p:sldId id="258" r:id="rId2"/>
    <p:sldId id="288" r:id="rId3"/>
    <p:sldId id="289" r:id="rId4"/>
    <p:sldId id="273" r:id="rId5"/>
    <p:sldId id="274" r:id="rId6"/>
    <p:sldId id="259" r:id="rId7"/>
    <p:sldId id="260" r:id="rId8"/>
    <p:sldId id="261" r:id="rId9"/>
    <p:sldId id="286" r:id="rId10"/>
    <p:sldId id="284" r:id="rId11"/>
    <p:sldId id="262" r:id="rId12"/>
    <p:sldId id="264" r:id="rId13"/>
    <p:sldId id="265" r:id="rId14"/>
    <p:sldId id="290" r:id="rId15"/>
    <p:sldId id="266" r:id="rId16"/>
    <p:sldId id="291" r:id="rId17"/>
    <p:sldId id="267" r:id="rId18"/>
    <p:sldId id="268" r:id="rId19"/>
    <p:sldId id="270" r:id="rId20"/>
    <p:sldId id="269" r:id="rId21"/>
    <p:sldId id="276" r:id="rId22"/>
    <p:sldId id="277" r:id="rId23"/>
    <p:sldId id="278" r:id="rId24"/>
    <p:sldId id="279" r:id="rId25"/>
    <p:sldId id="280" r:id="rId26"/>
    <p:sldId id="281" r:id="rId27"/>
    <p:sldId id="282" r:id="rId28"/>
    <p:sldId id="283" r:id="rId29"/>
    <p:sldId id="287" r:id="rId30"/>
    <p:sldId id="271"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55" autoAdjust="0"/>
    <p:restoredTop sz="94709" autoAdjust="0"/>
  </p:normalViewPr>
  <p:slideViewPr>
    <p:cSldViewPr>
      <p:cViewPr>
        <p:scale>
          <a:sx n="70" d="100"/>
          <a:sy n="70" d="100"/>
        </p:scale>
        <p:origin x="-1380" y="-336"/>
      </p:cViewPr>
      <p:guideLst>
        <p:guide orient="horz" pos="2160"/>
        <p:guide pos="2880"/>
      </p:guideLst>
    </p:cSldViewPr>
  </p:slideViewPr>
  <p:outlineViewPr>
    <p:cViewPr>
      <p:scale>
        <a:sx n="33" d="100"/>
        <a:sy n="33" d="100"/>
      </p:scale>
      <p:origin x="48" y="11706"/>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3237321-BD25-455B-8E5E-0B5C419E83EA}" type="datetimeFigureOut">
              <a:rPr lang="en-US" smtClean="0"/>
              <a:pPr/>
              <a:t>1/10/2015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E93E7E-88BC-4882-BBBD-5B3B9FECAF0D}" type="slidenum">
              <a:rPr lang="en-US" smtClean="0"/>
              <a:pPr/>
              <a:t>‹#›</a:t>
            </a:fld>
            <a:endParaRPr lang="en-US"/>
          </a:p>
        </p:txBody>
      </p:sp>
    </p:spTree>
    <p:extLst>
      <p:ext uri="{BB962C8B-B14F-4D97-AF65-F5344CB8AC3E}">
        <p14:creationId xmlns:p14="http://schemas.microsoft.com/office/powerpoint/2010/main" xmlns="" val="1330711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648033036"/>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2983801564"/>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1838051112"/>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1398468229"/>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1140151760"/>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2124645498"/>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230428841"/>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67311090"/>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2012162474"/>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3223272537"/>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2193158802"/>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1/10/2015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1405313084"/>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1/10/2015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3267667322"/>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3080702039"/>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355137042"/>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4077167095"/>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D8BD707-D9CF-40AE-B4C6-C98DA3205C09}" type="datetimeFigureOut">
              <a:rPr lang="en-US" smtClean="0"/>
              <a:pPr/>
              <a:t>1/10/2015</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2130518493"/>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 id="2147483724" r:id="rId13"/>
    <p:sldLayoutId id="2147483725" r:id="rId14"/>
    <p:sldLayoutId id="2147483726" r:id="rId15"/>
    <p:sldLayoutId id="2147483727" r:id="rId16"/>
  </p:sldLayoutIdLst>
  <p:transition/>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mailto:cbst.skgupta@gmail.com"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2133601"/>
            <a:ext cx="9144000" cy="838200"/>
          </a:xfrm>
          <a:solidFill>
            <a:schemeClr val="tx2"/>
          </a:solidFill>
        </p:spPr>
        <p:style>
          <a:lnRef idx="0">
            <a:schemeClr val="accent1"/>
          </a:lnRef>
          <a:fillRef idx="3">
            <a:schemeClr val="accent1"/>
          </a:fillRef>
          <a:effectRef idx="3">
            <a:schemeClr val="accent1"/>
          </a:effectRef>
          <a:fontRef idx="minor">
            <a:schemeClr val="lt1"/>
          </a:fontRef>
        </p:style>
        <p:txBody>
          <a:bodyPr anchor="t"/>
          <a:lstStyle/>
          <a:p>
            <a:pPr algn="ctr"/>
            <a:r>
              <a:rPr lang="en-US" sz="4400" dirty="0" smtClean="0">
                <a:solidFill>
                  <a:schemeClr val="bg1"/>
                </a:solidFill>
                <a:latin typeface="Algerian" pitchFamily="82" charset="0"/>
              </a:rPr>
              <a:t>CMA &amp; the Companies Act 2013</a:t>
            </a:r>
            <a:endParaRPr lang="en-US" sz="4400" dirty="0">
              <a:solidFill>
                <a:schemeClr val="bg1"/>
              </a:solidFill>
              <a:latin typeface="Algerian" pitchFamily="82" charset="0"/>
            </a:endParaRPr>
          </a:p>
        </p:txBody>
      </p:sp>
      <p:sp>
        <p:nvSpPr>
          <p:cNvPr id="3" name="Subtitle 2"/>
          <p:cNvSpPr>
            <a:spLocks noGrp="1"/>
          </p:cNvSpPr>
          <p:nvPr>
            <p:ph type="subTitle" idx="1"/>
          </p:nvPr>
        </p:nvSpPr>
        <p:spPr>
          <a:xfrm>
            <a:off x="4114801" y="3962400"/>
            <a:ext cx="4114800" cy="1096899"/>
          </a:xfrm>
        </p:spPr>
        <p:txBody>
          <a:bodyPr>
            <a:normAutofit fontScale="85000" lnSpcReduction="10000"/>
          </a:bodyPr>
          <a:lstStyle/>
          <a:p>
            <a:pPr indent="0" algn="just">
              <a:lnSpc>
                <a:spcPct val="100000"/>
              </a:lnSpc>
            </a:pPr>
            <a:r>
              <a:rPr lang="en-US" sz="2800" dirty="0" smtClean="0">
                <a:solidFill>
                  <a:schemeClr val="tx1"/>
                </a:solidFill>
                <a:latin typeface="Perpetua"/>
              </a:rPr>
              <a:t>Dr. S K Gupta</a:t>
            </a:r>
          </a:p>
          <a:p>
            <a:pPr algn="just"/>
            <a:r>
              <a:rPr lang="en-US" sz="2800" dirty="0" err="1" smtClean="0">
                <a:solidFill>
                  <a:schemeClr val="tx1"/>
                </a:solidFill>
                <a:latin typeface="Perpetua"/>
              </a:rPr>
              <a:t>M.Com</a:t>
            </a:r>
            <a:r>
              <a:rPr lang="en-US" sz="2800" dirty="0" smtClean="0">
                <a:solidFill>
                  <a:schemeClr val="tx1"/>
                </a:solidFill>
                <a:latin typeface="Perpetua"/>
              </a:rPr>
              <a:t>, FCMA, FCS, </a:t>
            </a:r>
            <a:r>
              <a:rPr lang="en-US" sz="2800" dirty="0" err="1" smtClean="0">
                <a:solidFill>
                  <a:schemeClr val="tx1"/>
                </a:solidFill>
                <a:latin typeface="Perpetua"/>
              </a:rPr>
              <a:t>Ph.D</a:t>
            </a:r>
            <a:endParaRPr lang="en-US" sz="2800" dirty="0">
              <a:solidFill>
                <a:schemeClr val="tx1"/>
              </a:solidFill>
              <a:latin typeface="Perpetua"/>
            </a:endParaRPr>
          </a:p>
        </p:txBody>
      </p:sp>
      <p:sp>
        <p:nvSpPr>
          <p:cNvPr id="9" name="Subtitle 2"/>
          <p:cNvSpPr txBox="1">
            <a:spLocks/>
          </p:cNvSpPr>
          <p:nvPr/>
        </p:nvSpPr>
        <p:spPr>
          <a:xfrm>
            <a:off x="10451805" y="749766"/>
            <a:ext cx="838200" cy="381000"/>
          </a:xfrm>
          <a:prstGeom prst="rect">
            <a:avLst/>
          </a:prstGeom>
        </p:spPr>
        <p:txBody>
          <a:bodyPr vert="horz" lIns="91440" tIns="45720" rIns="91440" bIns="45720" rtlCol="0">
            <a:normAutofit fontScale="700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1" i="0" u="none" strike="noStrike" kern="1200" cap="none" spc="0" normalizeH="0" baseline="0" noProof="0" dirty="0">
              <a:ln>
                <a:noFill/>
              </a:ln>
              <a:solidFill>
                <a:schemeClr val="tx2"/>
              </a:solidFill>
              <a:effectLst/>
              <a:uLnTx/>
              <a:uFillTx/>
              <a:latin typeface="Georgia" pitchFamily="18" charset="0"/>
              <a:ea typeface="+mn-ea"/>
              <a:cs typeface="+mn-cs"/>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599" y="533400"/>
            <a:ext cx="6347714" cy="5507963"/>
          </a:xfrm>
        </p:spPr>
        <p:txBody>
          <a:bodyPr>
            <a:normAutofit/>
          </a:bodyPr>
          <a:lstStyle/>
          <a:p>
            <a:pPr marL="0" indent="0" algn="just">
              <a:lnSpc>
                <a:spcPct val="100000"/>
              </a:lnSpc>
              <a:spcBef>
                <a:spcPts val="0"/>
              </a:spcBef>
              <a:buNone/>
            </a:pPr>
            <a:r>
              <a:rPr lang="en-US" sz="2800" b="1" dirty="0" smtClean="0">
                <a:latin typeface="Perpetua"/>
              </a:rPr>
              <a:t>CMA - Duty to report fraud</a:t>
            </a:r>
            <a:endParaRPr lang="en-US" sz="2800" dirty="0" smtClean="0">
              <a:latin typeface="Perpetua"/>
            </a:endParaRPr>
          </a:p>
          <a:p>
            <a:pPr marL="0" indent="0" algn="just">
              <a:lnSpc>
                <a:spcPct val="100000"/>
              </a:lnSpc>
              <a:spcBef>
                <a:spcPts val="0"/>
              </a:spcBef>
              <a:buNone/>
            </a:pPr>
            <a:endParaRPr lang="en-US" sz="2800" dirty="0" smtClean="0">
              <a:latin typeface="Perpetua"/>
            </a:endParaRPr>
          </a:p>
          <a:p>
            <a:pPr marL="0" indent="0" algn="just">
              <a:lnSpc>
                <a:spcPct val="100000"/>
              </a:lnSpc>
              <a:spcBef>
                <a:spcPts val="0"/>
              </a:spcBef>
              <a:buNone/>
            </a:pPr>
            <a:r>
              <a:rPr lang="en-US" sz="2800" dirty="0" smtClean="0">
                <a:latin typeface="Perpetua"/>
              </a:rPr>
              <a:t>Cost Accountant conducting Cost Audit if while performing his duties has reason to believe that an offence involving fraud is being / has been committed against company by its officers / employees, he shall immediately report it to Central Government.</a:t>
            </a:r>
            <a:endParaRPr lang="en-US" sz="2800" dirty="0">
              <a:latin typeface="Perpetua"/>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1981200"/>
            <a:ext cx="7010400" cy="4191000"/>
          </a:xfrm>
        </p:spPr>
        <p:txBody>
          <a:bodyPr>
            <a:noAutofit/>
          </a:bodyPr>
          <a:lstStyle/>
          <a:p>
            <a:pPr indent="0" algn="just">
              <a:lnSpc>
                <a:spcPct val="100000"/>
              </a:lnSpc>
            </a:pPr>
            <a:r>
              <a:rPr lang="en-US" sz="2400" b="1" i="1" dirty="0" smtClean="0">
                <a:solidFill>
                  <a:schemeClr val="tx2"/>
                </a:solidFill>
                <a:latin typeface="Perpetua"/>
              </a:rPr>
              <a:t>Cost Accounting Records and Cost Audit</a:t>
            </a:r>
          </a:p>
          <a:p>
            <a:pPr indent="0" algn="just">
              <a:lnSpc>
                <a:spcPct val="100000"/>
              </a:lnSpc>
            </a:pPr>
            <a:r>
              <a:rPr lang="en-US" sz="2400" i="1" dirty="0" smtClean="0">
                <a:solidFill>
                  <a:schemeClr val="tx2"/>
                </a:solidFill>
                <a:latin typeface="Perpetua"/>
              </a:rPr>
              <a:t> the Central Government may, by order, in respect of such class of companies engaged in the production of such goods or providing such services as may be prescribed, direct that particulars relating to the utilization of material or labor or to other items of cost as may be prescribed shall also be included in the books of account kept by that class of companies.</a:t>
            </a:r>
          </a:p>
          <a:p>
            <a:pPr indent="0" algn="just">
              <a:lnSpc>
                <a:spcPct val="100000"/>
              </a:lnSpc>
            </a:pPr>
            <a:r>
              <a:rPr lang="en-US" sz="2400" i="1" dirty="0" smtClean="0">
                <a:solidFill>
                  <a:schemeClr val="tx2"/>
                </a:solidFill>
                <a:latin typeface="Perpetua"/>
              </a:rPr>
              <a:t>Scope and coverage as per Rules</a:t>
            </a:r>
            <a:endParaRPr lang="en-US" sz="2400" i="1" dirty="0">
              <a:solidFill>
                <a:schemeClr val="tx2"/>
              </a:solidFill>
              <a:latin typeface="Perpetua"/>
            </a:endParaRPr>
          </a:p>
        </p:txBody>
      </p:sp>
      <p:sp>
        <p:nvSpPr>
          <p:cNvPr id="8" name="Title 1"/>
          <p:cNvSpPr txBox="1">
            <a:spLocks/>
          </p:cNvSpPr>
          <p:nvPr/>
        </p:nvSpPr>
        <p:spPr>
          <a:xfrm>
            <a:off x="0" y="228600"/>
            <a:ext cx="7086600" cy="1524000"/>
          </a:xfrm>
          <a:prstGeom prst="rect">
            <a:avLst/>
          </a:prstGeom>
          <a:solidFill>
            <a:schemeClr val="tx2"/>
          </a:solidFill>
        </p:spPr>
        <p:style>
          <a:lnRef idx="0">
            <a:schemeClr val="accent1"/>
          </a:lnRef>
          <a:fillRef idx="3">
            <a:schemeClr val="accent1"/>
          </a:fillRef>
          <a:effectRef idx="3">
            <a:schemeClr val="accent1"/>
          </a:effectRef>
          <a:fontRef idx="minor">
            <a:schemeClr val="lt1"/>
          </a:fontRef>
        </p:style>
        <p:txBody>
          <a:bodyPr vert="horz" lIns="91440" tIns="45720" rIns="91440" bIns="45720" rtlCol="0" anchor="ctr">
            <a:noAutofit/>
          </a:bodyPr>
          <a:lstStyle/>
          <a:p>
            <a:pPr lvl="0" algn="just">
              <a:spcBef>
                <a:spcPct val="0"/>
              </a:spcBef>
            </a:pPr>
            <a:r>
              <a:rPr lang="en-US" sz="2000" dirty="0" smtClean="0">
                <a:latin typeface="Perpetua" panose="02020502060401020303" pitchFamily="18" charset="0"/>
              </a:rPr>
              <a:t>Welcoming and worth-noting point is that Law has widened the ambit of maintenance of cost records and  Cost Audit to include companies engaged in providing services..</a:t>
            </a:r>
            <a:r>
              <a:rPr kumimoji="0" lang="en-US" sz="2000" b="1" i="1" u="none" strike="noStrike" kern="1200" cap="none" spc="0" normalizeH="0" baseline="0" noProof="0" dirty="0" smtClean="0">
                <a:ln>
                  <a:noFill/>
                </a:ln>
                <a:solidFill>
                  <a:schemeClr val="lt1"/>
                </a:solidFill>
                <a:effectLst/>
                <a:uLnTx/>
                <a:uFillTx/>
                <a:latin typeface="Perpetua" panose="02020502060401020303" pitchFamily="18" charset="0"/>
              </a:rPr>
              <a:t> 148(1)</a:t>
            </a:r>
            <a:endParaRPr kumimoji="0" lang="en-US" sz="2000" b="1" i="1" u="none" strike="noStrike" kern="1200" cap="none" spc="0" normalizeH="0" baseline="0" noProof="0" dirty="0">
              <a:ln>
                <a:noFill/>
              </a:ln>
              <a:solidFill>
                <a:schemeClr val="lt1"/>
              </a:solidFill>
              <a:effectLst/>
              <a:uLnTx/>
              <a:uFillTx/>
              <a:latin typeface="Perpetua" panose="02020502060401020303" pitchFamily="18"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1981200"/>
            <a:ext cx="7010400" cy="3962400"/>
          </a:xfrm>
        </p:spPr>
        <p:txBody>
          <a:bodyPr>
            <a:normAutofit fontScale="92500"/>
          </a:bodyPr>
          <a:lstStyle/>
          <a:p>
            <a:pPr indent="0" algn="just">
              <a:lnSpc>
                <a:spcPct val="100000"/>
              </a:lnSpc>
            </a:pPr>
            <a:r>
              <a:rPr lang="en-US" sz="2400" i="1" dirty="0" smtClean="0">
                <a:solidFill>
                  <a:schemeClr val="tx2"/>
                </a:solidFill>
                <a:latin typeface="Perpetua"/>
              </a:rPr>
              <a:t>Every company in relation to which an order is made by NCLT shall, until the completion of the scheme, file a statement in such form and within such time as may be prescribed with the Registrar every year duly certified by a chartered accountant or a cost accountant or a company secretary in practice indicating whether the scheme is being complied with in accordance with the orders of the Tribunal or not.</a:t>
            </a:r>
          </a:p>
          <a:p>
            <a:pPr indent="0" algn="just">
              <a:lnSpc>
                <a:spcPct val="100000"/>
              </a:lnSpc>
            </a:pPr>
            <a:r>
              <a:rPr lang="en-US" sz="2400" i="1" dirty="0" smtClean="0">
                <a:solidFill>
                  <a:schemeClr val="tx2"/>
                </a:solidFill>
                <a:latin typeface="Perpetua"/>
              </a:rPr>
              <a:t>This provision casts an onerous responsibility on CMAs in certifying compliance of the Tribunal’s order</a:t>
            </a:r>
            <a:endParaRPr lang="en-US" sz="2400" i="1" dirty="0">
              <a:solidFill>
                <a:schemeClr val="tx2"/>
              </a:solidFill>
              <a:latin typeface="Perpetua"/>
            </a:endParaRPr>
          </a:p>
        </p:txBody>
      </p:sp>
      <p:sp>
        <p:nvSpPr>
          <p:cNvPr id="8" name="Title 1"/>
          <p:cNvSpPr txBox="1">
            <a:spLocks/>
          </p:cNvSpPr>
          <p:nvPr/>
        </p:nvSpPr>
        <p:spPr>
          <a:xfrm>
            <a:off x="0" y="228600"/>
            <a:ext cx="6629400" cy="1524000"/>
          </a:xfrm>
          <a:prstGeom prst="rect">
            <a:avLst/>
          </a:prstGeom>
          <a:solidFill>
            <a:schemeClr val="tx2"/>
          </a:solidFill>
        </p:spPr>
        <p:style>
          <a:lnRef idx="0">
            <a:schemeClr val="accent1"/>
          </a:lnRef>
          <a:fillRef idx="3">
            <a:schemeClr val="accent1"/>
          </a:fillRef>
          <a:effectRef idx="3">
            <a:schemeClr val="accent1"/>
          </a:effectRef>
          <a:fontRef idx="minor">
            <a:schemeClr val="lt1"/>
          </a:fontRef>
        </p:style>
        <p:txBody>
          <a:bodyPr vert="horz" lIns="91440" tIns="45720" rIns="91440" bIns="45720" rtlCol="0" anchor="ctr">
            <a:noAutofit/>
          </a:bodyPr>
          <a:lstStyle/>
          <a:p>
            <a:pPr lvl="0" algn="just">
              <a:spcBef>
                <a:spcPct val="0"/>
              </a:spcBef>
            </a:pPr>
            <a:r>
              <a:rPr lang="en-US" sz="2000" dirty="0" smtClean="0">
                <a:latin typeface="Georgia" pitchFamily="18" charset="0"/>
              </a:rPr>
              <a:t>CMA Can certify the statement to be filed with the Registrar in case of Compromise or Arrangement under Reconstruction  or  Merger or Amalgamation.</a:t>
            </a:r>
          </a:p>
          <a:p>
            <a:pPr lvl="0" algn="ctr">
              <a:spcBef>
                <a:spcPct val="0"/>
              </a:spcBef>
            </a:pPr>
            <a:r>
              <a:rPr lang="en-US" sz="2000" b="1" i="1" dirty="0" smtClean="0">
                <a:latin typeface="Georgia" pitchFamily="18" charset="0"/>
              </a:rPr>
              <a:t>Se</a:t>
            </a:r>
            <a:r>
              <a:rPr kumimoji="0" lang="en-US" sz="2000" b="1" i="1" u="none" strike="noStrike" kern="1200" cap="none" spc="0" normalizeH="0" baseline="0" noProof="0" dirty="0" err="1" smtClean="0">
                <a:ln>
                  <a:noFill/>
                </a:ln>
                <a:solidFill>
                  <a:schemeClr val="lt1"/>
                </a:solidFill>
                <a:effectLst/>
                <a:uLnTx/>
                <a:uFillTx/>
                <a:latin typeface="Georgia" pitchFamily="18" charset="0"/>
              </a:rPr>
              <a:t>ction</a:t>
            </a:r>
            <a:r>
              <a:rPr kumimoji="0" lang="en-US" sz="2000" b="1" i="1" u="none" strike="noStrike" kern="1200" cap="none" spc="0" normalizeH="0" baseline="0" noProof="0" dirty="0" smtClean="0">
                <a:ln>
                  <a:noFill/>
                </a:ln>
                <a:solidFill>
                  <a:schemeClr val="lt1"/>
                </a:solidFill>
                <a:effectLst/>
                <a:uLnTx/>
                <a:uFillTx/>
                <a:latin typeface="Georgia" pitchFamily="18" charset="0"/>
              </a:rPr>
              <a:t>  232(7)</a:t>
            </a:r>
            <a:endParaRPr kumimoji="0" lang="en-US" sz="2000" b="1" i="1" u="none" strike="noStrike" kern="1200" cap="none" spc="0" normalizeH="0" baseline="0" noProof="0" dirty="0">
              <a:ln>
                <a:noFill/>
              </a:ln>
              <a:solidFill>
                <a:schemeClr val="lt1"/>
              </a:solidFill>
              <a:effectLst/>
              <a:uLnTx/>
              <a:uFillTx/>
              <a:latin typeface="Georgia" pitchFamily="18"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1828800"/>
            <a:ext cx="6781800" cy="4267200"/>
          </a:xfrm>
        </p:spPr>
        <p:txBody>
          <a:bodyPr>
            <a:normAutofit/>
          </a:bodyPr>
          <a:lstStyle/>
          <a:p>
            <a:pPr indent="0" algn="just">
              <a:lnSpc>
                <a:spcPct val="100000"/>
              </a:lnSpc>
            </a:pPr>
            <a:r>
              <a:rPr lang="en-US" sz="2400" i="1" dirty="0" smtClean="0">
                <a:solidFill>
                  <a:schemeClr val="tx2"/>
                </a:solidFill>
                <a:latin typeface="Perpetua"/>
              </a:rPr>
              <a:t>The interim administrator or the company administrator, as the case may be, shall be appointed by the Tribunal from a databank maintained by the Central Government or any institute or agency authorized by the Central Government in a manner as may be prescribed consisting of the names of company secretaries, chartered accountants, </a:t>
            </a:r>
            <a:r>
              <a:rPr lang="en-US" sz="2400" b="1" i="1" dirty="0" smtClean="0">
                <a:solidFill>
                  <a:schemeClr val="tx2"/>
                </a:solidFill>
                <a:latin typeface="Perpetua"/>
              </a:rPr>
              <a:t>cost accountants</a:t>
            </a:r>
            <a:r>
              <a:rPr lang="en-US" sz="2400" i="1" dirty="0" smtClean="0">
                <a:solidFill>
                  <a:schemeClr val="tx2"/>
                </a:solidFill>
                <a:latin typeface="Perpetua"/>
              </a:rPr>
              <a:t> and such other professionals as may, by notification, be specified by the Central Government.</a:t>
            </a:r>
            <a:endParaRPr lang="en-US" sz="2400" i="1" dirty="0">
              <a:solidFill>
                <a:schemeClr val="tx2"/>
              </a:solidFill>
              <a:latin typeface="Perpetua"/>
            </a:endParaRPr>
          </a:p>
        </p:txBody>
      </p:sp>
      <p:sp>
        <p:nvSpPr>
          <p:cNvPr id="8" name="Title 1"/>
          <p:cNvSpPr txBox="1">
            <a:spLocks/>
          </p:cNvSpPr>
          <p:nvPr/>
        </p:nvSpPr>
        <p:spPr>
          <a:xfrm>
            <a:off x="76200" y="80749"/>
            <a:ext cx="6629400" cy="1524000"/>
          </a:xfrm>
          <a:prstGeom prst="rect">
            <a:avLst/>
          </a:prstGeom>
          <a:solidFill>
            <a:schemeClr val="tx2"/>
          </a:solidFill>
        </p:spPr>
        <p:style>
          <a:lnRef idx="0">
            <a:schemeClr val="accent1"/>
          </a:lnRef>
          <a:fillRef idx="3">
            <a:schemeClr val="accent1"/>
          </a:fillRef>
          <a:effectRef idx="3">
            <a:schemeClr val="accent1"/>
          </a:effectRef>
          <a:fontRef idx="minor">
            <a:schemeClr val="lt1"/>
          </a:fontRef>
        </p:style>
        <p:txBody>
          <a:bodyPr vert="horz" lIns="91440" tIns="45720" rIns="91440" bIns="45720" rtlCol="0" anchor="ctr">
            <a:noAutofit/>
          </a:bodyPr>
          <a:lstStyle/>
          <a:p>
            <a:pPr lvl="0" algn="just">
              <a:spcBef>
                <a:spcPct val="0"/>
              </a:spcBef>
            </a:pPr>
            <a:r>
              <a:rPr lang="en-US" sz="2400" dirty="0" smtClean="0">
                <a:latin typeface="Perpetua" panose="02020502060401020303" pitchFamily="18" charset="0"/>
              </a:rPr>
              <a:t>CMA Can be appointed as Interim Administrator or the Company Administrator in case of proceedings for Sick Company. </a:t>
            </a:r>
            <a:r>
              <a:rPr lang="en-US" sz="2400" b="1" i="1" dirty="0" smtClean="0">
                <a:latin typeface="Perpetua" panose="02020502060401020303" pitchFamily="18" charset="0"/>
              </a:rPr>
              <a:t>Se</a:t>
            </a:r>
            <a:r>
              <a:rPr kumimoji="0" lang="en-US" sz="2400" b="1" i="1" u="none" strike="noStrike" kern="1200" cap="none" spc="0" normalizeH="0" baseline="0" noProof="0" dirty="0" err="1" smtClean="0">
                <a:ln>
                  <a:noFill/>
                </a:ln>
                <a:solidFill>
                  <a:schemeClr val="lt1"/>
                </a:solidFill>
                <a:effectLst/>
                <a:uLnTx/>
                <a:uFillTx/>
                <a:latin typeface="Perpetua" panose="02020502060401020303" pitchFamily="18" charset="0"/>
              </a:rPr>
              <a:t>ction</a:t>
            </a:r>
            <a:r>
              <a:rPr kumimoji="0" lang="en-US" sz="2400" b="1" i="1" u="none" strike="noStrike" kern="1200" cap="none" spc="0" normalizeH="0" baseline="0" noProof="0" dirty="0" smtClean="0">
                <a:ln>
                  <a:noFill/>
                </a:ln>
                <a:solidFill>
                  <a:schemeClr val="lt1"/>
                </a:solidFill>
                <a:effectLst/>
                <a:uLnTx/>
                <a:uFillTx/>
                <a:latin typeface="Perpetua" panose="02020502060401020303" pitchFamily="18" charset="0"/>
              </a:rPr>
              <a:t>   259(1)</a:t>
            </a:r>
            <a:endParaRPr kumimoji="0" lang="en-US" sz="2400" b="1" i="1" u="none" strike="noStrike" kern="1200" cap="none" spc="0" normalizeH="0" baseline="0" noProof="0" dirty="0">
              <a:ln>
                <a:noFill/>
              </a:ln>
              <a:solidFill>
                <a:schemeClr val="lt1"/>
              </a:solidFill>
              <a:effectLst/>
              <a:uLnTx/>
              <a:uFillTx/>
              <a:latin typeface="Perpetua" panose="02020502060401020303" pitchFamily="18"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25000" lnSpcReduction="20000"/>
          </a:bodyPr>
          <a:lstStyle/>
          <a:p>
            <a:pPr algn="just">
              <a:buNone/>
            </a:pPr>
            <a:r>
              <a:rPr lang="en-US" sz="8000" dirty="0" smtClean="0">
                <a:latin typeface="Perpetua"/>
              </a:rPr>
              <a:t>      Powers  and Duties </a:t>
            </a:r>
          </a:p>
          <a:p>
            <a:pPr algn="just"/>
            <a:r>
              <a:rPr lang="en-US" sz="8000" dirty="0" smtClean="0">
                <a:latin typeface="Perpetua"/>
              </a:rPr>
              <a:t>Take a complete inventory of assets and liabilities</a:t>
            </a:r>
          </a:p>
          <a:p>
            <a:pPr algn="just">
              <a:buNone/>
            </a:pPr>
            <a:r>
              <a:rPr lang="en-US" sz="8000" dirty="0" smtClean="0">
                <a:latin typeface="Perpetua"/>
              </a:rPr>
              <a:t>      All books of accounts and other documents   </a:t>
            </a:r>
          </a:p>
          <a:p>
            <a:pPr algn="just"/>
            <a:r>
              <a:rPr lang="en-US" sz="8000" dirty="0" smtClean="0">
                <a:latin typeface="Perpetua"/>
              </a:rPr>
              <a:t>List of shareholders and creditors</a:t>
            </a:r>
          </a:p>
          <a:p>
            <a:pPr algn="just"/>
            <a:r>
              <a:rPr lang="en-US" sz="8000" dirty="0" err="1" smtClean="0">
                <a:latin typeface="Perpetua"/>
              </a:rPr>
              <a:t>Proforma</a:t>
            </a:r>
            <a:r>
              <a:rPr lang="en-US" sz="8000" dirty="0" smtClean="0">
                <a:latin typeface="Perpetua"/>
              </a:rPr>
              <a:t> accounts where up-to-date audited accounts are not available</a:t>
            </a:r>
          </a:p>
          <a:p>
            <a:pPr algn="just"/>
            <a:r>
              <a:rPr lang="en-US" sz="8000" dirty="0" smtClean="0">
                <a:latin typeface="Perpetua"/>
              </a:rPr>
              <a:t>List of workmen of the company and their dues</a:t>
            </a:r>
          </a:p>
          <a:p>
            <a:pPr algn="just"/>
            <a:r>
              <a:rPr lang="en-US" sz="8000" dirty="0" smtClean="0">
                <a:latin typeface="Perpetua"/>
              </a:rPr>
              <a:t>Prepare a scheme of revival and rehabilitation</a:t>
            </a:r>
          </a:p>
          <a:p>
            <a:pPr algn="just"/>
            <a:r>
              <a:rPr lang="en-US" sz="8000" dirty="0" smtClean="0">
                <a:latin typeface="Perpetua"/>
              </a:rPr>
              <a:t>Obtain approval of creditors to the scheme</a:t>
            </a:r>
          </a:p>
          <a:p>
            <a:pPr algn="just"/>
            <a:r>
              <a:rPr lang="en-US" sz="8000" dirty="0" smtClean="0">
                <a:latin typeface="Perpetua"/>
              </a:rPr>
              <a:t>Place the scheme before the shareholders for approval by way of a special resolution</a:t>
            </a:r>
          </a:p>
          <a:p>
            <a:pPr>
              <a:buNone/>
            </a:pPr>
            <a:endParaRPr lang="en-US" sz="8000" dirty="0" smtClean="0">
              <a:latin typeface="Perpetua"/>
            </a:endParaRPr>
          </a:p>
          <a:p>
            <a:pPr>
              <a:buNone/>
            </a:pPr>
            <a:r>
              <a:rPr lang="en-US" sz="8000" dirty="0" smtClean="0">
                <a:latin typeface="Perpetua"/>
              </a:rPr>
              <a:t>      </a:t>
            </a:r>
          </a:p>
          <a:p>
            <a:pPr>
              <a:buNone/>
            </a:pPr>
            <a:endParaRPr lang="en-US" dirty="0" smtClean="0"/>
          </a:p>
          <a:p>
            <a:pPr>
              <a:buNone/>
            </a:pPr>
            <a:endParaRPr lang="en-US" dirty="0" smtClean="0"/>
          </a:p>
          <a:p>
            <a:pPr>
              <a:buNone/>
            </a:pPr>
            <a:endParaRPr lang="en-US"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1981200"/>
            <a:ext cx="7010400" cy="3962400"/>
          </a:xfrm>
        </p:spPr>
        <p:txBody>
          <a:bodyPr>
            <a:normAutofit/>
          </a:bodyPr>
          <a:lstStyle/>
          <a:p>
            <a:pPr indent="0" algn="just">
              <a:lnSpc>
                <a:spcPct val="100000"/>
              </a:lnSpc>
            </a:pPr>
            <a:r>
              <a:rPr lang="en-US" sz="2200" i="1" dirty="0" smtClean="0">
                <a:solidFill>
                  <a:schemeClr val="tx2"/>
                </a:solidFill>
                <a:latin typeface="Perpetua"/>
              </a:rPr>
              <a:t> the Official Liquidator shall be appointed from a panel maintained by the Central Government consisting of the names of chartered accountants, advocates, company secretaries, </a:t>
            </a:r>
            <a:r>
              <a:rPr lang="en-US" sz="2200" b="1" i="1" dirty="0" smtClean="0">
                <a:solidFill>
                  <a:schemeClr val="tx2"/>
                </a:solidFill>
                <a:latin typeface="Perpetua"/>
              </a:rPr>
              <a:t>cost accountants</a:t>
            </a:r>
            <a:r>
              <a:rPr lang="en-US" sz="2200" i="1" dirty="0" smtClean="0">
                <a:solidFill>
                  <a:schemeClr val="tx2"/>
                </a:solidFill>
                <a:latin typeface="Perpetua"/>
              </a:rPr>
              <a:t> or firms or bodies corporate having such chartered accountants, advocates, company secretaries, cost accountants having at least ten years’ experience in company matters.</a:t>
            </a:r>
          </a:p>
          <a:p>
            <a:pPr indent="0" algn="just">
              <a:lnSpc>
                <a:spcPct val="100000"/>
              </a:lnSpc>
            </a:pPr>
            <a:r>
              <a:rPr lang="en-US" sz="2200" i="1" dirty="0" smtClean="0">
                <a:solidFill>
                  <a:schemeClr val="tx2"/>
                </a:solidFill>
                <a:latin typeface="Perpetua"/>
              </a:rPr>
              <a:t>The objective is to accelerate the liquidation process and ensure compliance of all statutory provisions relating to liquidation process</a:t>
            </a:r>
          </a:p>
          <a:p>
            <a:pPr indent="0" algn="just">
              <a:lnSpc>
                <a:spcPct val="100000"/>
              </a:lnSpc>
            </a:pPr>
            <a:endParaRPr lang="en-US" sz="2200" i="1" dirty="0">
              <a:solidFill>
                <a:schemeClr val="tx2"/>
              </a:solidFill>
              <a:latin typeface="Perpetua"/>
            </a:endParaRPr>
          </a:p>
        </p:txBody>
      </p:sp>
      <p:sp>
        <p:nvSpPr>
          <p:cNvPr id="8" name="Title 1"/>
          <p:cNvSpPr txBox="1">
            <a:spLocks/>
          </p:cNvSpPr>
          <p:nvPr/>
        </p:nvSpPr>
        <p:spPr>
          <a:xfrm>
            <a:off x="0" y="228600"/>
            <a:ext cx="6629400" cy="1524000"/>
          </a:xfrm>
          <a:prstGeom prst="rect">
            <a:avLst/>
          </a:prstGeom>
          <a:solidFill>
            <a:schemeClr val="tx2"/>
          </a:solidFill>
        </p:spPr>
        <p:style>
          <a:lnRef idx="0">
            <a:schemeClr val="accent1"/>
          </a:lnRef>
          <a:fillRef idx="3">
            <a:schemeClr val="accent1"/>
          </a:fillRef>
          <a:effectRef idx="3">
            <a:schemeClr val="accent1"/>
          </a:effectRef>
          <a:fontRef idx="minor">
            <a:schemeClr val="lt1"/>
          </a:fontRef>
        </p:style>
        <p:txBody>
          <a:bodyPr vert="horz" lIns="91440" tIns="45720" rIns="91440" bIns="45720" rtlCol="0" anchor="ctr">
            <a:normAutofit/>
          </a:bodyPr>
          <a:lstStyle/>
          <a:p>
            <a:pPr lvl="0" algn="just">
              <a:spcBef>
                <a:spcPct val="0"/>
              </a:spcBef>
            </a:pPr>
            <a:r>
              <a:rPr lang="en-US" sz="2400" dirty="0" smtClean="0">
                <a:latin typeface="Georgia" pitchFamily="18" charset="0"/>
              </a:rPr>
              <a:t>CMA Can be appointed as an Official Liquidator . </a:t>
            </a:r>
            <a:r>
              <a:rPr kumimoji="0" lang="en-US" sz="2400" b="1" i="1" u="none" strike="noStrike" kern="1200" cap="none" spc="0" normalizeH="0" baseline="0" noProof="0" dirty="0" smtClean="0">
                <a:ln>
                  <a:noFill/>
                </a:ln>
                <a:solidFill>
                  <a:schemeClr val="lt1"/>
                </a:solidFill>
                <a:effectLst/>
                <a:uLnTx/>
                <a:uFillTx/>
                <a:latin typeface="Georgia" pitchFamily="18" charset="0"/>
              </a:rPr>
              <a:t>Section 275(2) in case of winding up</a:t>
            </a:r>
            <a:endParaRPr kumimoji="0" lang="en-US" sz="2400" b="1" i="1" u="none" strike="noStrike" kern="1200" cap="none" spc="0" normalizeH="0" baseline="0" noProof="0" dirty="0">
              <a:ln>
                <a:noFill/>
              </a:ln>
              <a:solidFill>
                <a:schemeClr val="lt1"/>
              </a:solidFill>
              <a:effectLst/>
              <a:uLnTx/>
              <a:uFillTx/>
              <a:latin typeface="Georgia" pitchFamily="18" charset="0"/>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 of powers and Duties</a:t>
            </a:r>
            <a:endParaRPr lang="en-US" dirty="0"/>
          </a:p>
        </p:txBody>
      </p:sp>
      <p:sp>
        <p:nvSpPr>
          <p:cNvPr id="3" name="Content Placeholder 2"/>
          <p:cNvSpPr>
            <a:spLocks noGrp="1"/>
          </p:cNvSpPr>
          <p:nvPr>
            <p:ph idx="1"/>
          </p:nvPr>
        </p:nvSpPr>
        <p:spPr/>
        <p:txBody>
          <a:bodyPr>
            <a:normAutofit/>
          </a:bodyPr>
          <a:lstStyle/>
          <a:p>
            <a:pPr algn="just"/>
            <a:r>
              <a:rPr lang="en-US" sz="2000" dirty="0" smtClean="0">
                <a:latin typeface="Perpetua"/>
              </a:rPr>
              <a:t>Official liquidator shall be convener of the meetings of winding up committee which shall assist and monitor the liquidation proceedings</a:t>
            </a:r>
          </a:p>
          <a:p>
            <a:pPr algn="just"/>
            <a:r>
              <a:rPr lang="en-US" sz="2000" dirty="0" smtClean="0">
                <a:latin typeface="Perpetua"/>
              </a:rPr>
              <a:t>OL shall take over assets, examine the statement of affairs, finalize list of creditors, sale of assets, compromise and settlement of claims</a:t>
            </a:r>
          </a:p>
          <a:p>
            <a:pPr algn="just"/>
            <a:r>
              <a:rPr lang="en-US" sz="2000" dirty="0" smtClean="0">
                <a:latin typeface="Perpetua"/>
              </a:rPr>
              <a:t>OL shall prepare a draft report for consideration and approval of the winding up committee</a:t>
            </a:r>
          </a:p>
          <a:p>
            <a:pPr algn="just"/>
            <a:r>
              <a:rPr lang="en-US" sz="2000" dirty="0" smtClean="0">
                <a:latin typeface="Perpetua"/>
              </a:rPr>
              <a:t>The final report approved by the winding up committee shall be submitted by the OL to the Tribunal for passing of a dissolution order</a:t>
            </a:r>
          </a:p>
          <a:p>
            <a:pPr algn="just">
              <a:buNone/>
            </a:pPr>
            <a:endParaRPr lang="en-US" sz="2000" dirty="0">
              <a:latin typeface="Perpetua"/>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2133600"/>
            <a:ext cx="7086600" cy="3810000"/>
          </a:xfrm>
        </p:spPr>
        <p:txBody>
          <a:bodyPr>
            <a:noAutofit/>
          </a:bodyPr>
          <a:lstStyle/>
          <a:p>
            <a:pPr indent="0" algn="just">
              <a:lnSpc>
                <a:spcPct val="100000"/>
              </a:lnSpc>
            </a:pPr>
            <a:r>
              <a:rPr lang="en-US" sz="2600" i="1" dirty="0" smtClean="0">
                <a:solidFill>
                  <a:schemeClr val="tx2"/>
                </a:solidFill>
                <a:latin typeface="Perpetua"/>
              </a:rPr>
              <a:t>The Company Liquidator may, with the sanction of the Tribunal, appoint one or more chartered accountants or company secretaries or </a:t>
            </a:r>
            <a:r>
              <a:rPr lang="en-US" sz="2600" b="1" i="1" dirty="0" smtClean="0">
                <a:solidFill>
                  <a:schemeClr val="tx2"/>
                </a:solidFill>
                <a:latin typeface="Perpetua"/>
              </a:rPr>
              <a:t>cost accountants</a:t>
            </a:r>
            <a:r>
              <a:rPr lang="en-US" sz="2600" i="1" dirty="0" smtClean="0">
                <a:solidFill>
                  <a:schemeClr val="tx2"/>
                </a:solidFill>
                <a:latin typeface="Perpetua"/>
              </a:rPr>
              <a:t> or legal practitioners or such other professionals on such terms and conditions, as may be necessary, to assist him in the performance of his duties and functions under this Act</a:t>
            </a:r>
            <a:endParaRPr lang="en-US" sz="2600" i="1" dirty="0">
              <a:solidFill>
                <a:schemeClr val="tx2"/>
              </a:solidFill>
              <a:latin typeface="Perpetua"/>
            </a:endParaRPr>
          </a:p>
        </p:txBody>
      </p:sp>
      <p:sp>
        <p:nvSpPr>
          <p:cNvPr id="8" name="Title 1"/>
          <p:cNvSpPr txBox="1">
            <a:spLocks/>
          </p:cNvSpPr>
          <p:nvPr/>
        </p:nvSpPr>
        <p:spPr>
          <a:xfrm>
            <a:off x="0" y="304800"/>
            <a:ext cx="6629400" cy="1524000"/>
          </a:xfrm>
          <a:prstGeom prst="rect">
            <a:avLst/>
          </a:prstGeom>
          <a:solidFill>
            <a:schemeClr val="tx2"/>
          </a:solidFill>
        </p:spPr>
        <p:style>
          <a:lnRef idx="0">
            <a:schemeClr val="accent1"/>
          </a:lnRef>
          <a:fillRef idx="3">
            <a:schemeClr val="accent1"/>
          </a:fillRef>
          <a:effectRef idx="3">
            <a:schemeClr val="accent1"/>
          </a:effectRef>
          <a:fontRef idx="minor">
            <a:schemeClr val="lt1"/>
          </a:fontRef>
        </p:style>
        <p:txBody>
          <a:bodyPr vert="horz" lIns="91440" tIns="45720" rIns="91440" bIns="45720" rtlCol="0" anchor="ctr">
            <a:normAutofit/>
          </a:bodyPr>
          <a:lstStyle/>
          <a:p>
            <a:pPr lvl="0" algn="just">
              <a:spcBef>
                <a:spcPct val="0"/>
              </a:spcBef>
            </a:pPr>
            <a:r>
              <a:rPr lang="en-US" sz="2400" dirty="0" smtClean="0">
                <a:latin typeface="Georgia" pitchFamily="18" charset="0"/>
              </a:rPr>
              <a:t>Official Liquidator may appoint CMA’s to assist him. </a:t>
            </a:r>
            <a:r>
              <a:rPr kumimoji="0" lang="en-US" sz="2400" b="1" i="1" u="none" strike="noStrike" kern="1200" cap="none" spc="0" normalizeH="0" baseline="0" noProof="0" dirty="0" smtClean="0">
                <a:ln>
                  <a:noFill/>
                </a:ln>
                <a:solidFill>
                  <a:schemeClr val="lt1"/>
                </a:solidFill>
                <a:effectLst/>
                <a:uLnTx/>
                <a:uFillTx/>
                <a:latin typeface="Georgia" pitchFamily="18" charset="0"/>
              </a:rPr>
              <a:t>Section 291(1)</a:t>
            </a:r>
            <a:endParaRPr kumimoji="0" lang="en-US" sz="2400" b="1" i="1" u="none" strike="noStrike" kern="1200" cap="none" spc="0" normalizeH="0" baseline="0" noProof="0" dirty="0">
              <a:ln>
                <a:noFill/>
              </a:ln>
              <a:solidFill>
                <a:schemeClr val="lt1"/>
              </a:solidFill>
              <a:effectLst/>
              <a:uLnTx/>
              <a:uFillTx/>
              <a:latin typeface="Georgia" pitchFamily="18" charset="0"/>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1905000"/>
            <a:ext cx="7010400" cy="4724400"/>
          </a:xfrm>
        </p:spPr>
        <p:txBody>
          <a:bodyPr>
            <a:noAutofit/>
          </a:bodyPr>
          <a:lstStyle/>
          <a:p>
            <a:pPr indent="0" algn="just">
              <a:lnSpc>
                <a:spcPct val="100000"/>
              </a:lnSpc>
            </a:pPr>
            <a:r>
              <a:rPr lang="en-US" sz="2400" i="1" dirty="0" smtClean="0">
                <a:solidFill>
                  <a:schemeClr val="tx2"/>
                </a:solidFill>
                <a:latin typeface="Perpetua"/>
              </a:rPr>
              <a:t>A person ordered to be examined under this section—</a:t>
            </a:r>
          </a:p>
          <a:p>
            <a:pPr indent="0" algn="just">
              <a:lnSpc>
                <a:spcPct val="100000"/>
              </a:lnSpc>
            </a:pPr>
            <a:endParaRPr lang="en-US" sz="2400" i="1" dirty="0" smtClean="0">
              <a:solidFill>
                <a:schemeClr val="tx2"/>
              </a:solidFill>
              <a:latin typeface="Perpetua"/>
            </a:endParaRPr>
          </a:p>
          <a:p>
            <a:pPr indent="0" algn="just">
              <a:lnSpc>
                <a:spcPct val="100000"/>
              </a:lnSpc>
            </a:pPr>
            <a:r>
              <a:rPr lang="en-US" sz="2400" i="1" dirty="0" smtClean="0">
                <a:solidFill>
                  <a:schemeClr val="tx2"/>
                </a:solidFill>
                <a:latin typeface="Perpetua"/>
              </a:rPr>
              <a:t> may at his own cost employ chartered accountants or company secretaries or </a:t>
            </a:r>
            <a:r>
              <a:rPr lang="en-US" sz="2400" b="1" i="1" dirty="0" smtClean="0">
                <a:solidFill>
                  <a:schemeClr val="tx2"/>
                </a:solidFill>
                <a:latin typeface="Perpetua"/>
              </a:rPr>
              <a:t>cost accountants</a:t>
            </a:r>
            <a:r>
              <a:rPr lang="en-US" sz="2400" i="1" dirty="0" smtClean="0">
                <a:solidFill>
                  <a:schemeClr val="tx2"/>
                </a:solidFill>
                <a:latin typeface="Perpetua"/>
              </a:rPr>
              <a:t> or legal practitioners entitled to appear before the Tribunal under section 432, who shall be at liberty to put to him such questions as the Tribunal may consider just for the purpose of enabling him to explain or qualify any answers given by him.</a:t>
            </a:r>
            <a:endParaRPr lang="en-US" sz="2400" i="1" dirty="0">
              <a:solidFill>
                <a:schemeClr val="tx2"/>
              </a:solidFill>
              <a:latin typeface="Perpetua"/>
            </a:endParaRPr>
          </a:p>
        </p:txBody>
      </p:sp>
      <p:sp>
        <p:nvSpPr>
          <p:cNvPr id="6" name="Subtitle 2"/>
          <p:cNvSpPr txBox="1">
            <a:spLocks/>
          </p:cNvSpPr>
          <p:nvPr/>
        </p:nvSpPr>
        <p:spPr>
          <a:xfrm>
            <a:off x="7467600" y="838200"/>
            <a:ext cx="838200" cy="381000"/>
          </a:xfrm>
          <a:prstGeom prst="rect">
            <a:avLst/>
          </a:prstGeom>
        </p:spPr>
        <p:txBody>
          <a:bodyPr vert="horz" lIns="91440" tIns="45720" rIns="91440" bIns="45720" rtlCol="0">
            <a:normAutofit fontScale="700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1" i="0" u="none" strike="noStrike" kern="1200" cap="none" spc="0" normalizeH="0" baseline="0" noProof="0" dirty="0">
              <a:ln>
                <a:noFill/>
              </a:ln>
              <a:solidFill>
                <a:schemeClr val="tx2"/>
              </a:solidFill>
              <a:effectLst/>
              <a:uLnTx/>
              <a:uFillTx/>
              <a:latin typeface="Georgia" pitchFamily="18" charset="0"/>
              <a:ea typeface="+mn-ea"/>
              <a:cs typeface="+mn-cs"/>
            </a:endParaRPr>
          </a:p>
        </p:txBody>
      </p:sp>
      <p:sp>
        <p:nvSpPr>
          <p:cNvPr id="8" name="Title 1"/>
          <p:cNvSpPr txBox="1">
            <a:spLocks/>
          </p:cNvSpPr>
          <p:nvPr/>
        </p:nvSpPr>
        <p:spPr>
          <a:xfrm>
            <a:off x="0" y="152400"/>
            <a:ext cx="6629400" cy="1524000"/>
          </a:xfrm>
          <a:prstGeom prst="rect">
            <a:avLst/>
          </a:prstGeom>
          <a:solidFill>
            <a:schemeClr val="tx2"/>
          </a:solidFill>
        </p:spPr>
        <p:style>
          <a:lnRef idx="0">
            <a:schemeClr val="accent1"/>
          </a:lnRef>
          <a:fillRef idx="3">
            <a:schemeClr val="accent1"/>
          </a:fillRef>
          <a:effectRef idx="3">
            <a:schemeClr val="accent1"/>
          </a:effectRef>
          <a:fontRef idx="minor">
            <a:schemeClr val="lt1"/>
          </a:fontRef>
        </p:style>
        <p:txBody>
          <a:bodyPr vert="horz" lIns="91440" tIns="45720" rIns="91440" bIns="45720" rtlCol="0" anchor="ctr">
            <a:normAutofit/>
          </a:bodyPr>
          <a:lstStyle/>
          <a:p>
            <a:pPr lvl="0" algn="just">
              <a:spcBef>
                <a:spcPct val="0"/>
              </a:spcBef>
            </a:pPr>
            <a:r>
              <a:rPr lang="en-US" sz="2200" dirty="0" smtClean="0">
                <a:latin typeface="Georgia" pitchFamily="18" charset="0"/>
              </a:rPr>
              <a:t>CMA Can be appointed as Authorized Representative of a person in case of winding up proceedings</a:t>
            </a:r>
            <a:r>
              <a:rPr lang="en-US" sz="2400" dirty="0" smtClean="0">
                <a:latin typeface="Georgia" pitchFamily="18" charset="0"/>
              </a:rPr>
              <a:t>. </a:t>
            </a:r>
            <a:r>
              <a:rPr kumimoji="0" lang="en-US" sz="2400" b="1" i="1" u="none" strike="noStrike" kern="1200" cap="none" spc="0" normalizeH="0" baseline="0" noProof="0" dirty="0" smtClean="0">
                <a:ln>
                  <a:noFill/>
                </a:ln>
                <a:solidFill>
                  <a:schemeClr val="lt1"/>
                </a:solidFill>
                <a:effectLst/>
                <a:uLnTx/>
                <a:uFillTx/>
                <a:latin typeface="Georgia" pitchFamily="18" charset="0"/>
              </a:rPr>
              <a:t>Section 300(4)</a:t>
            </a:r>
            <a:endParaRPr kumimoji="0" lang="en-US" sz="2400" b="1" i="1" u="none" strike="noStrike" kern="1200" cap="none" spc="0" normalizeH="0" baseline="0" noProof="0" dirty="0">
              <a:ln>
                <a:noFill/>
              </a:ln>
              <a:solidFill>
                <a:schemeClr val="lt1"/>
              </a:solidFill>
              <a:effectLst/>
              <a:uLnTx/>
              <a:uFillTx/>
              <a:latin typeface="Georgia" pitchFamily="18" charset="0"/>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2057400"/>
            <a:ext cx="6781800" cy="3733800"/>
          </a:xfrm>
        </p:spPr>
        <p:txBody>
          <a:bodyPr>
            <a:noAutofit/>
          </a:bodyPr>
          <a:lstStyle/>
          <a:p>
            <a:pPr indent="0" algn="just">
              <a:lnSpc>
                <a:spcPct val="100000"/>
              </a:lnSpc>
            </a:pPr>
            <a:r>
              <a:rPr lang="en-US" sz="3000" i="1" dirty="0" smtClean="0">
                <a:solidFill>
                  <a:schemeClr val="tx2"/>
                </a:solidFill>
                <a:latin typeface="Perpetua"/>
              </a:rPr>
              <a:t>A Cost Accountant in practice is eligible for appointment as a Technical Member if he is in practice as a </a:t>
            </a:r>
            <a:r>
              <a:rPr lang="en-US" sz="3000" b="1" i="1" dirty="0" smtClean="0">
                <a:solidFill>
                  <a:schemeClr val="tx2"/>
                </a:solidFill>
                <a:latin typeface="Perpetua"/>
              </a:rPr>
              <a:t>cost accountant</a:t>
            </a:r>
            <a:r>
              <a:rPr lang="en-US" sz="3000" i="1" dirty="0" smtClean="0">
                <a:solidFill>
                  <a:schemeClr val="tx2"/>
                </a:solidFill>
                <a:latin typeface="Perpetua"/>
              </a:rPr>
              <a:t>  for at least fifteen years</a:t>
            </a:r>
            <a:endParaRPr lang="en-US" sz="3000" i="1" dirty="0">
              <a:solidFill>
                <a:schemeClr val="tx2"/>
              </a:solidFill>
              <a:latin typeface="Perpetua"/>
            </a:endParaRPr>
          </a:p>
        </p:txBody>
      </p:sp>
      <p:sp>
        <p:nvSpPr>
          <p:cNvPr id="6" name="Subtitle 2"/>
          <p:cNvSpPr txBox="1">
            <a:spLocks/>
          </p:cNvSpPr>
          <p:nvPr/>
        </p:nvSpPr>
        <p:spPr>
          <a:xfrm>
            <a:off x="7467600" y="838200"/>
            <a:ext cx="838200" cy="381000"/>
          </a:xfrm>
          <a:prstGeom prst="rect">
            <a:avLst/>
          </a:prstGeom>
        </p:spPr>
        <p:txBody>
          <a:bodyPr vert="horz" lIns="91440" tIns="45720" rIns="91440" bIns="45720" rtlCol="0">
            <a:normAutofit fontScale="700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1" i="0" u="none" strike="noStrike" kern="1200" cap="none" spc="0" normalizeH="0" baseline="0" noProof="0" dirty="0">
              <a:ln>
                <a:noFill/>
              </a:ln>
              <a:solidFill>
                <a:schemeClr val="tx2"/>
              </a:solidFill>
              <a:effectLst/>
              <a:uLnTx/>
              <a:uFillTx/>
              <a:latin typeface="Georgia" pitchFamily="18" charset="0"/>
              <a:ea typeface="+mn-ea"/>
              <a:cs typeface="+mn-cs"/>
            </a:endParaRPr>
          </a:p>
        </p:txBody>
      </p:sp>
      <p:sp>
        <p:nvSpPr>
          <p:cNvPr id="8" name="Title 1"/>
          <p:cNvSpPr txBox="1">
            <a:spLocks/>
          </p:cNvSpPr>
          <p:nvPr/>
        </p:nvSpPr>
        <p:spPr>
          <a:xfrm>
            <a:off x="0" y="304800"/>
            <a:ext cx="6629400" cy="1524000"/>
          </a:xfrm>
          <a:prstGeom prst="rect">
            <a:avLst/>
          </a:prstGeom>
          <a:solidFill>
            <a:schemeClr val="tx2"/>
          </a:solidFill>
        </p:spPr>
        <p:style>
          <a:lnRef idx="0">
            <a:schemeClr val="accent1"/>
          </a:lnRef>
          <a:fillRef idx="3">
            <a:schemeClr val="accent1"/>
          </a:fillRef>
          <a:effectRef idx="3">
            <a:schemeClr val="accent1"/>
          </a:effectRef>
          <a:fontRef idx="minor">
            <a:schemeClr val="lt1"/>
          </a:fontRef>
        </p:style>
        <p:txBody>
          <a:bodyPr vert="horz" lIns="91440" tIns="45720" rIns="91440" bIns="45720" rtlCol="0" anchor="ctr">
            <a:normAutofit/>
          </a:bodyPr>
          <a:lstStyle/>
          <a:p>
            <a:pPr lvl="0" algn="just">
              <a:spcBef>
                <a:spcPct val="0"/>
              </a:spcBef>
            </a:pPr>
            <a:r>
              <a:rPr lang="en-US" sz="2400" dirty="0" smtClean="0">
                <a:latin typeface="Georgia" pitchFamily="18" charset="0"/>
              </a:rPr>
              <a:t>CMA can be appointed as Technical Member of National Company Law Tribunal. </a:t>
            </a:r>
            <a:r>
              <a:rPr kumimoji="0" lang="en-US" sz="2400" b="1" i="1" u="none" strike="noStrike" kern="1200" cap="none" spc="0" normalizeH="0" baseline="0" noProof="0" dirty="0" smtClean="0">
                <a:ln>
                  <a:noFill/>
                </a:ln>
                <a:solidFill>
                  <a:schemeClr val="lt1"/>
                </a:solidFill>
                <a:effectLst/>
                <a:uLnTx/>
                <a:uFillTx/>
                <a:latin typeface="Georgia" pitchFamily="18" charset="0"/>
              </a:rPr>
              <a:t>Section 409(3)(c)</a:t>
            </a:r>
            <a:endParaRPr kumimoji="0" lang="en-US" sz="2400" b="1" i="1" u="none" strike="noStrike" kern="1200" cap="none" spc="0" normalizeH="0" baseline="0" noProof="0" dirty="0">
              <a:ln>
                <a:noFill/>
              </a:ln>
              <a:solidFill>
                <a:schemeClr val="lt1"/>
              </a:solidFill>
              <a:effectLst/>
              <a:uLnTx/>
              <a:uFillTx/>
              <a:latin typeface="Georgia" pitchFamily="18"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buNone/>
            </a:pPr>
            <a:r>
              <a:rPr lang="en-US" sz="2400" dirty="0" smtClean="0">
                <a:latin typeface="Perpetua"/>
              </a:rPr>
              <a:t>   </a:t>
            </a:r>
            <a:r>
              <a:rPr lang="en-US" sz="2400" dirty="0" smtClean="0">
                <a:latin typeface="Arial" pitchFamily="34" charset="0"/>
                <a:cs typeface="Arial" pitchFamily="34" charset="0"/>
              </a:rPr>
              <a:t>The Companies Act 2013 Act is a landmark piece of corporate legislation with   far-reaching implications that are set to significantly change the manner in which </a:t>
            </a:r>
            <a:r>
              <a:rPr lang="en-US" sz="2400" dirty="0" err="1" smtClean="0">
                <a:latin typeface="Arial" pitchFamily="34" charset="0"/>
                <a:cs typeface="Arial" pitchFamily="34" charset="0"/>
              </a:rPr>
              <a:t>corporates</a:t>
            </a:r>
            <a:r>
              <a:rPr lang="en-US" sz="2400" dirty="0" smtClean="0">
                <a:latin typeface="Arial" pitchFamily="34" charset="0"/>
                <a:cs typeface="Arial" pitchFamily="34" charset="0"/>
              </a:rPr>
              <a:t> operate in India</a:t>
            </a:r>
          </a:p>
          <a:p>
            <a:pPr algn="just">
              <a:buNone/>
            </a:pPr>
            <a:endParaRPr lang="en-US" sz="2400" dirty="0" smtClean="0">
              <a:latin typeface="Arial" pitchFamily="34" charset="0"/>
              <a:cs typeface="Arial" pitchFamily="34" charset="0"/>
            </a:endParaRPr>
          </a:p>
          <a:p>
            <a:pPr algn="just">
              <a:buNone/>
            </a:pPr>
            <a:r>
              <a:rPr lang="en-US" sz="2400" dirty="0" smtClean="0">
                <a:latin typeface="Arial" pitchFamily="34" charset="0"/>
                <a:cs typeface="Arial" pitchFamily="34" charset="0"/>
              </a:rPr>
              <a:t>    Aims to make Indian corporate environment m</a:t>
            </a:r>
            <a:r>
              <a:rPr lang="en-US" sz="2400" dirty="0" smtClean="0">
                <a:latin typeface="Perpetua"/>
              </a:rPr>
              <a:t>ore transparent, robust and globally acceptable</a:t>
            </a:r>
          </a:p>
          <a:p>
            <a:endParaRPr lang="en-US"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2133600"/>
            <a:ext cx="6934200" cy="4114800"/>
          </a:xfrm>
        </p:spPr>
        <p:txBody>
          <a:bodyPr>
            <a:normAutofit/>
          </a:bodyPr>
          <a:lstStyle/>
          <a:p>
            <a:pPr indent="0" algn="just">
              <a:lnSpc>
                <a:spcPct val="100000"/>
              </a:lnSpc>
            </a:pPr>
            <a:r>
              <a:rPr lang="en-US" sz="2800" i="1" dirty="0" smtClean="0">
                <a:solidFill>
                  <a:schemeClr val="tx2"/>
                </a:solidFill>
                <a:latin typeface="Perpetua"/>
              </a:rPr>
              <a:t>A party to any proceeding or appeal before the Tribunal or the Appellate Tribunal, as the case may be, may either appear in person or authorize one or more chartered accountants or company secretaries or </a:t>
            </a:r>
            <a:r>
              <a:rPr lang="en-US" sz="2800" b="1" i="1" dirty="0" smtClean="0">
                <a:solidFill>
                  <a:schemeClr val="tx2"/>
                </a:solidFill>
                <a:latin typeface="Perpetua"/>
              </a:rPr>
              <a:t>cost accountants</a:t>
            </a:r>
            <a:r>
              <a:rPr lang="en-US" sz="2800" i="1" dirty="0" smtClean="0">
                <a:solidFill>
                  <a:schemeClr val="tx2"/>
                </a:solidFill>
                <a:latin typeface="Perpetua"/>
              </a:rPr>
              <a:t> or legal practitioners or any other person to present his case before the Tribunal or the Appellate Tribunal, as the case may be.</a:t>
            </a:r>
            <a:endParaRPr lang="en-US" sz="2800" i="1" dirty="0">
              <a:solidFill>
                <a:schemeClr val="tx2"/>
              </a:solidFill>
              <a:latin typeface="Perpetua"/>
            </a:endParaRPr>
          </a:p>
        </p:txBody>
      </p:sp>
      <p:sp>
        <p:nvSpPr>
          <p:cNvPr id="8" name="Title 1"/>
          <p:cNvSpPr txBox="1">
            <a:spLocks/>
          </p:cNvSpPr>
          <p:nvPr/>
        </p:nvSpPr>
        <p:spPr>
          <a:xfrm>
            <a:off x="0" y="457200"/>
            <a:ext cx="6629400" cy="1524000"/>
          </a:xfrm>
          <a:prstGeom prst="rect">
            <a:avLst/>
          </a:prstGeom>
          <a:solidFill>
            <a:schemeClr val="tx2"/>
          </a:solidFill>
        </p:spPr>
        <p:style>
          <a:lnRef idx="0">
            <a:schemeClr val="accent1"/>
          </a:lnRef>
          <a:fillRef idx="3">
            <a:schemeClr val="accent1"/>
          </a:fillRef>
          <a:effectRef idx="3">
            <a:schemeClr val="accent1"/>
          </a:effectRef>
          <a:fontRef idx="minor">
            <a:schemeClr val="lt1"/>
          </a:fontRef>
        </p:style>
        <p:txBody>
          <a:bodyPr vert="horz" lIns="91440" tIns="45720" rIns="91440" bIns="45720" rtlCol="0" anchor="ctr">
            <a:normAutofit/>
          </a:bodyPr>
          <a:lstStyle/>
          <a:p>
            <a:pPr lvl="0" algn="just">
              <a:spcBef>
                <a:spcPct val="0"/>
              </a:spcBef>
            </a:pPr>
            <a:r>
              <a:rPr lang="en-US" sz="2400" dirty="0" smtClean="0">
                <a:latin typeface="Georgia" pitchFamily="18" charset="0"/>
              </a:rPr>
              <a:t>CMA can Appear before the Tribunal</a:t>
            </a:r>
          </a:p>
          <a:p>
            <a:pPr lvl="0" algn="ctr">
              <a:spcBef>
                <a:spcPct val="0"/>
              </a:spcBef>
            </a:pPr>
            <a:r>
              <a:rPr kumimoji="0" lang="en-US" sz="2400" b="1" i="1" u="none" strike="noStrike" kern="1200" cap="none" spc="0" normalizeH="0" baseline="0" noProof="0" dirty="0" smtClean="0">
                <a:ln>
                  <a:noFill/>
                </a:ln>
                <a:solidFill>
                  <a:schemeClr val="lt1"/>
                </a:solidFill>
                <a:effectLst/>
                <a:uLnTx/>
                <a:uFillTx/>
                <a:latin typeface="Georgia" pitchFamily="18" charset="0"/>
              </a:rPr>
              <a:t>Section 432</a:t>
            </a:r>
            <a:endParaRPr kumimoji="0" lang="en-US" sz="2400" b="1" i="1" u="none" strike="noStrike" kern="1200" cap="none" spc="0" normalizeH="0" baseline="0" noProof="0" dirty="0">
              <a:ln>
                <a:noFill/>
              </a:ln>
              <a:solidFill>
                <a:schemeClr val="lt1"/>
              </a:solidFill>
              <a:effectLst/>
              <a:uLnTx/>
              <a:uFillTx/>
              <a:latin typeface="Georgia" pitchFamily="18" charset="0"/>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457200"/>
            <a:ext cx="7010400" cy="6019800"/>
          </a:xfrm>
        </p:spPr>
        <p:txBody>
          <a:bodyPr>
            <a:normAutofit fontScale="92500"/>
          </a:bodyPr>
          <a:lstStyle/>
          <a:p>
            <a:pPr indent="0" algn="just">
              <a:lnSpc>
                <a:spcPct val="120000"/>
              </a:lnSpc>
              <a:buClrTx/>
              <a:buSzPct val="60000"/>
              <a:buNone/>
            </a:pPr>
            <a:r>
              <a:rPr lang="en-US" sz="2200" b="1" dirty="0" smtClean="0">
                <a:effectLst>
                  <a:outerShdw blurRad="53975" dist="22860" dir="5400000" algn="tl" rotWithShape="0">
                    <a:srgbClr val="000000">
                      <a:alpha val="55000"/>
                    </a:srgbClr>
                  </a:outerShdw>
                </a:effectLst>
                <a:latin typeface="Perpetua"/>
                <a:ea typeface="+mj-ea"/>
                <a:cs typeface="+mj-cs"/>
              </a:rPr>
              <a:t>Risk Management under the Companies Act 2013 and the potential role of CMA</a:t>
            </a:r>
          </a:p>
          <a:p>
            <a:pPr indent="0" algn="just">
              <a:lnSpc>
                <a:spcPct val="120000"/>
              </a:lnSpc>
              <a:buClrTx/>
              <a:buSzPct val="60000"/>
              <a:buNone/>
            </a:pPr>
            <a:r>
              <a:rPr lang="en-US" sz="2200" b="1" dirty="0" smtClean="0">
                <a:latin typeface="Perpetua"/>
              </a:rPr>
              <a:t>  Section 134</a:t>
            </a:r>
            <a:r>
              <a:rPr lang="en-US" sz="2200" dirty="0" smtClean="0">
                <a:latin typeface="Perpetua"/>
              </a:rPr>
              <a:t> : </a:t>
            </a:r>
            <a:r>
              <a:rPr lang="en-US" sz="2400" dirty="0" smtClean="0">
                <a:latin typeface="Perpetua"/>
              </a:rPr>
              <a:t>The Board of Directors Report must include a statement indicating development and implementation of a risk management policy for the company including identification of elements of risk, if any, which in the opinion of the board may threaten the existence of the company</a:t>
            </a:r>
            <a:endParaRPr lang="en-US" sz="2400" b="1" dirty="0" smtClean="0">
              <a:latin typeface="Perpetua"/>
            </a:endParaRPr>
          </a:p>
          <a:p>
            <a:pPr indent="0" algn="just">
              <a:lnSpc>
                <a:spcPct val="120000"/>
              </a:lnSpc>
              <a:buClrTx/>
              <a:buSzPct val="60000"/>
              <a:buNone/>
            </a:pPr>
            <a:r>
              <a:rPr lang="en-US" sz="2400" b="1" dirty="0" smtClean="0">
                <a:latin typeface="Perpetua"/>
              </a:rPr>
              <a:t> Section </a:t>
            </a:r>
            <a:r>
              <a:rPr lang="en-US" sz="2400" b="1" dirty="0">
                <a:latin typeface="Perpetua"/>
              </a:rPr>
              <a:t>177</a:t>
            </a:r>
            <a:r>
              <a:rPr lang="en-US" sz="2400" dirty="0">
                <a:latin typeface="Perpetua"/>
              </a:rPr>
              <a:t> : The Audit Committee </a:t>
            </a:r>
            <a:r>
              <a:rPr lang="en-US" sz="2200" dirty="0">
                <a:latin typeface="Perpetua"/>
              </a:rPr>
              <a:t>shall evaluate risk management </a:t>
            </a:r>
            <a:r>
              <a:rPr lang="en-US" sz="2200" dirty="0" smtClean="0">
                <a:latin typeface="Perpetua"/>
              </a:rPr>
              <a:t>systems</a:t>
            </a:r>
          </a:p>
          <a:p>
            <a:pPr indent="0" algn="just">
              <a:lnSpc>
                <a:spcPct val="120000"/>
              </a:lnSpc>
              <a:buClrTx/>
              <a:buSzPct val="60000"/>
              <a:buNone/>
            </a:pPr>
            <a:r>
              <a:rPr lang="en-US" sz="2800" b="1" dirty="0" smtClean="0">
                <a:latin typeface="Garamond" pitchFamily="18" charset="0"/>
              </a:rPr>
              <a:t>Schedule</a:t>
            </a:r>
            <a:r>
              <a:rPr lang="en-US" sz="2400" b="1" dirty="0" smtClean="0">
                <a:latin typeface="Garamond" pitchFamily="18" charset="0"/>
              </a:rPr>
              <a:t> IV </a:t>
            </a:r>
            <a:r>
              <a:rPr lang="en-US" sz="2400" dirty="0" smtClean="0">
                <a:latin typeface="Garamond" pitchFamily="18" charset="0"/>
              </a:rPr>
              <a:t>: </a:t>
            </a:r>
            <a:r>
              <a:rPr lang="en-US" sz="2400" dirty="0" smtClean="0">
                <a:latin typeface="Perpetua"/>
              </a:rPr>
              <a:t>Independent Directors should satisfy themselves that systems of risk management are robust and defensible</a:t>
            </a:r>
          </a:p>
          <a:p>
            <a:pPr indent="0" algn="just">
              <a:lnSpc>
                <a:spcPct val="120000"/>
              </a:lnSpc>
              <a:buClrTx/>
              <a:buSzPct val="60000"/>
              <a:buNone/>
            </a:pPr>
            <a:endParaRPr lang="en-US" sz="2200" dirty="0">
              <a:latin typeface="Perpetua"/>
            </a:endParaRPr>
          </a:p>
          <a:p>
            <a:pPr indent="0" algn="just">
              <a:lnSpc>
                <a:spcPct val="120000"/>
              </a:lnSpc>
            </a:pPr>
            <a:endParaRPr lang="en-US" sz="2200" dirty="0">
              <a:latin typeface="Perpetua"/>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60080" cy="914400"/>
          </a:xfrm>
        </p:spPr>
        <p:txBody>
          <a:bodyPr>
            <a:noAutofit/>
          </a:bodyPr>
          <a:lstStyle/>
          <a:p>
            <a:pPr indent="0" algn="just">
              <a:lnSpc>
                <a:spcPct val="100000"/>
              </a:lnSpc>
            </a:pPr>
            <a:r>
              <a:rPr lang="en-US" sz="2400" b="1" dirty="0" smtClean="0">
                <a:solidFill>
                  <a:schemeClr val="tx1"/>
                </a:solidFill>
                <a:latin typeface="Perpetua"/>
              </a:rPr>
              <a:t>A </a:t>
            </a:r>
            <a:r>
              <a:rPr lang="en-US" sz="2400" b="1" dirty="0" smtClean="0">
                <a:latin typeface="Perpetua"/>
              </a:rPr>
              <a:t>CMA</a:t>
            </a:r>
            <a:r>
              <a:rPr lang="en-US" sz="2400" b="1" dirty="0" smtClean="0">
                <a:solidFill>
                  <a:schemeClr val="tx1"/>
                </a:solidFill>
                <a:latin typeface="Perpetua"/>
              </a:rPr>
              <a:t> has an opportunity to  get actively involved in the process of Risk Management</a:t>
            </a:r>
          </a:p>
        </p:txBody>
      </p:sp>
      <p:sp>
        <p:nvSpPr>
          <p:cNvPr id="3" name="Content Placeholder 2"/>
          <p:cNvSpPr>
            <a:spLocks noGrp="1"/>
          </p:cNvSpPr>
          <p:nvPr>
            <p:ph idx="1"/>
          </p:nvPr>
        </p:nvSpPr>
        <p:spPr>
          <a:xfrm>
            <a:off x="304800" y="1295400"/>
            <a:ext cx="7086600" cy="5257800"/>
          </a:xfrm>
        </p:spPr>
        <p:txBody>
          <a:bodyPr>
            <a:normAutofit/>
          </a:bodyPr>
          <a:lstStyle/>
          <a:p>
            <a:pPr marL="0" indent="0" algn="just">
              <a:lnSpc>
                <a:spcPct val="100000"/>
              </a:lnSpc>
              <a:spcBef>
                <a:spcPts val="0"/>
              </a:spcBef>
              <a:buNone/>
            </a:pPr>
            <a:endParaRPr lang="en-US" sz="2400" dirty="0">
              <a:latin typeface="Perpetua"/>
            </a:endParaRPr>
          </a:p>
          <a:p>
            <a:pPr lvl="0" indent="0" algn="just">
              <a:lnSpc>
                <a:spcPct val="100000"/>
              </a:lnSpc>
              <a:spcBef>
                <a:spcPts val="0"/>
              </a:spcBef>
              <a:buClrTx/>
              <a:buSzPct val="70000"/>
              <a:buFont typeface="Wingdings" pitchFamily="2" charset="2"/>
              <a:buChar char="§"/>
            </a:pPr>
            <a:r>
              <a:rPr lang="en-US" sz="2400" dirty="0" smtClean="0">
                <a:latin typeface="Perpetua"/>
              </a:rPr>
              <a:t>  Understand </a:t>
            </a:r>
            <a:r>
              <a:rPr lang="en-US" sz="2400" dirty="0">
                <a:latin typeface="Perpetua"/>
              </a:rPr>
              <a:t>what is risk and its </a:t>
            </a:r>
            <a:r>
              <a:rPr lang="en-US" sz="2400" dirty="0" smtClean="0">
                <a:latin typeface="Perpetua"/>
              </a:rPr>
              <a:t>different  </a:t>
            </a:r>
          </a:p>
          <a:p>
            <a:pPr lvl="0" indent="0" algn="just">
              <a:lnSpc>
                <a:spcPct val="100000"/>
              </a:lnSpc>
              <a:spcBef>
                <a:spcPts val="0"/>
              </a:spcBef>
              <a:buClrTx/>
              <a:buSzPct val="70000"/>
              <a:buNone/>
            </a:pPr>
            <a:r>
              <a:rPr lang="en-US" sz="2400" dirty="0" smtClean="0">
                <a:latin typeface="Perpetua"/>
              </a:rPr>
              <a:t>    dimensions</a:t>
            </a:r>
          </a:p>
          <a:p>
            <a:pPr lvl="0" indent="0" algn="just">
              <a:lnSpc>
                <a:spcPct val="100000"/>
              </a:lnSpc>
              <a:spcBef>
                <a:spcPts val="0"/>
              </a:spcBef>
              <a:buClrTx/>
              <a:buSzPct val="70000"/>
              <a:buNone/>
            </a:pPr>
            <a:endParaRPr lang="en-US" sz="2400" dirty="0">
              <a:latin typeface="Perpetua"/>
            </a:endParaRPr>
          </a:p>
          <a:p>
            <a:pPr lvl="0" indent="0" algn="just">
              <a:lnSpc>
                <a:spcPct val="100000"/>
              </a:lnSpc>
              <a:spcBef>
                <a:spcPts val="0"/>
              </a:spcBef>
              <a:buClrTx/>
              <a:buSzPct val="70000"/>
              <a:buFont typeface="Wingdings" pitchFamily="2" charset="2"/>
              <a:buChar char="§"/>
            </a:pPr>
            <a:r>
              <a:rPr lang="en-US" sz="2400" dirty="0" smtClean="0">
                <a:latin typeface="Perpetua"/>
              </a:rPr>
              <a:t>  Assess </a:t>
            </a:r>
            <a:r>
              <a:rPr lang="en-US" sz="2400" dirty="0">
                <a:latin typeface="Perpetua"/>
              </a:rPr>
              <a:t>the probability of an event happening which </a:t>
            </a:r>
            <a:r>
              <a:rPr lang="en-US" sz="2400" dirty="0" smtClean="0">
                <a:latin typeface="Perpetua"/>
              </a:rPr>
              <a:t> may de-tour the </a:t>
            </a:r>
            <a:r>
              <a:rPr lang="en-US" sz="2400" dirty="0">
                <a:latin typeface="Perpetua"/>
              </a:rPr>
              <a:t>company </a:t>
            </a:r>
            <a:r>
              <a:rPr lang="en-US" sz="2400" dirty="0" smtClean="0">
                <a:latin typeface="Perpetua"/>
              </a:rPr>
              <a:t>plans</a:t>
            </a:r>
          </a:p>
          <a:p>
            <a:pPr lvl="0" indent="0" algn="just">
              <a:lnSpc>
                <a:spcPct val="100000"/>
              </a:lnSpc>
              <a:spcBef>
                <a:spcPts val="0"/>
              </a:spcBef>
              <a:buClrTx/>
              <a:buSzPct val="70000"/>
              <a:buFont typeface="Wingdings" pitchFamily="2" charset="2"/>
              <a:buChar char="§"/>
            </a:pPr>
            <a:endParaRPr lang="en-US" sz="2400" dirty="0">
              <a:latin typeface="Perpetua"/>
            </a:endParaRPr>
          </a:p>
          <a:p>
            <a:pPr lvl="0" indent="0" algn="just">
              <a:lnSpc>
                <a:spcPct val="100000"/>
              </a:lnSpc>
              <a:spcBef>
                <a:spcPts val="0"/>
              </a:spcBef>
              <a:buClrTx/>
              <a:buSzPct val="70000"/>
              <a:buFont typeface="Wingdings" pitchFamily="2" charset="2"/>
              <a:buChar char="§"/>
            </a:pPr>
            <a:r>
              <a:rPr lang="en-US" sz="2400" dirty="0" smtClean="0">
                <a:latin typeface="Perpetua"/>
              </a:rPr>
              <a:t>  Assess </a:t>
            </a:r>
            <a:r>
              <a:rPr lang="en-US" sz="2400" dirty="0">
                <a:latin typeface="Perpetua"/>
              </a:rPr>
              <a:t>the probable impact of that event , if that </a:t>
            </a:r>
            <a:r>
              <a:rPr lang="en-US" sz="2400" dirty="0" smtClean="0">
                <a:latin typeface="Perpetua"/>
              </a:rPr>
              <a:t>   happens</a:t>
            </a:r>
          </a:p>
          <a:p>
            <a:pPr lvl="0" indent="0" algn="just">
              <a:lnSpc>
                <a:spcPct val="100000"/>
              </a:lnSpc>
              <a:spcBef>
                <a:spcPts val="0"/>
              </a:spcBef>
              <a:buClrTx/>
              <a:buSzPct val="70000"/>
              <a:buFont typeface="Wingdings" pitchFamily="2" charset="2"/>
              <a:buChar char="§"/>
            </a:pPr>
            <a:endParaRPr lang="en-US" sz="2400" dirty="0">
              <a:latin typeface="Perpetua"/>
            </a:endParaRPr>
          </a:p>
          <a:p>
            <a:pPr lvl="0" indent="0" algn="just">
              <a:lnSpc>
                <a:spcPct val="100000"/>
              </a:lnSpc>
              <a:spcBef>
                <a:spcPts val="0"/>
              </a:spcBef>
              <a:buClrTx/>
              <a:buSzPct val="70000"/>
              <a:buFont typeface="Wingdings" pitchFamily="2" charset="2"/>
              <a:buChar char="§"/>
            </a:pPr>
            <a:r>
              <a:rPr lang="en-US" sz="2400" dirty="0" smtClean="0">
                <a:latin typeface="Perpetua"/>
              </a:rPr>
              <a:t>  Develop </a:t>
            </a:r>
            <a:r>
              <a:rPr lang="en-US" sz="2400" dirty="0">
                <a:latin typeface="Perpetua"/>
              </a:rPr>
              <a:t>strategy to cope up with </a:t>
            </a:r>
            <a:r>
              <a:rPr lang="en-US" sz="2400" dirty="0" smtClean="0">
                <a:latin typeface="Perpetua"/>
              </a:rPr>
              <a:t>risk</a:t>
            </a:r>
          </a:p>
          <a:p>
            <a:pPr lvl="0" indent="0" algn="just">
              <a:lnSpc>
                <a:spcPct val="100000"/>
              </a:lnSpc>
              <a:spcBef>
                <a:spcPts val="0"/>
              </a:spcBef>
              <a:buClrTx/>
              <a:buSzPct val="70000"/>
              <a:buNone/>
            </a:pPr>
            <a:endParaRPr lang="en-US" sz="2400" dirty="0">
              <a:latin typeface="Perpetua"/>
            </a:endParaRPr>
          </a:p>
          <a:p>
            <a:pPr lvl="0" indent="0" algn="just">
              <a:lnSpc>
                <a:spcPct val="100000"/>
              </a:lnSpc>
              <a:spcBef>
                <a:spcPts val="0"/>
              </a:spcBef>
              <a:buClrTx/>
              <a:buSzPct val="70000"/>
              <a:buFont typeface="Wingdings" pitchFamily="2" charset="2"/>
              <a:buChar char="§"/>
            </a:pPr>
            <a:r>
              <a:rPr lang="en-US" sz="2400" dirty="0" smtClean="0">
                <a:latin typeface="Perpetua"/>
              </a:rPr>
              <a:t>  Align </a:t>
            </a:r>
            <a:r>
              <a:rPr lang="en-US" sz="2400" dirty="0">
                <a:latin typeface="Perpetua"/>
              </a:rPr>
              <a:t>risk management with business objectives </a:t>
            </a:r>
            <a:r>
              <a:rPr lang="en-US" sz="2400" dirty="0" smtClean="0">
                <a:latin typeface="Perpetua"/>
              </a:rPr>
              <a:t>    and  strategy</a:t>
            </a:r>
            <a:endParaRPr lang="en-US" sz="2400" dirty="0">
              <a:latin typeface="Perpetua"/>
            </a:endParaRPr>
          </a:p>
          <a:p>
            <a:pPr indent="0" algn="just">
              <a:lnSpc>
                <a:spcPct val="100000"/>
              </a:lnSpc>
            </a:pPr>
            <a:endParaRPr lang="en-US" sz="2400" dirty="0">
              <a:latin typeface="Perpetua"/>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530352"/>
            <a:ext cx="6781800" cy="5413248"/>
          </a:xfrm>
        </p:spPr>
        <p:txBody>
          <a:bodyPr>
            <a:normAutofit fontScale="92500" lnSpcReduction="10000"/>
          </a:bodyPr>
          <a:lstStyle/>
          <a:p>
            <a:pPr marL="0" indent="0" algn="just">
              <a:lnSpc>
                <a:spcPct val="100000"/>
              </a:lnSpc>
              <a:spcBef>
                <a:spcPts val="0"/>
              </a:spcBef>
              <a:buNone/>
            </a:pPr>
            <a:endParaRPr lang="en-US" sz="2800" dirty="0" smtClean="0">
              <a:latin typeface="Perpetua"/>
            </a:endParaRPr>
          </a:p>
          <a:p>
            <a:pPr marL="0" indent="0" algn="just">
              <a:lnSpc>
                <a:spcPct val="100000"/>
              </a:lnSpc>
              <a:spcBef>
                <a:spcPts val="0"/>
              </a:spcBef>
              <a:buNone/>
            </a:pPr>
            <a:r>
              <a:rPr lang="en-US" sz="2800" dirty="0" smtClean="0">
                <a:latin typeface="Perpetua"/>
              </a:rPr>
              <a:t>Very </a:t>
            </a:r>
            <a:r>
              <a:rPr lang="en-US" sz="2800" dirty="0">
                <a:latin typeface="Perpetua"/>
              </a:rPr>
              <a:t>few companies have a </a:t>
            </a:r>
            <a:r>
              <a:rPr lang="en-US" sz="2800" b="1" dirty="0">
                <a:latin typeface="Perpetua"/>
              </a:rPr>
              <a:t>Chief Risk </a:t>
            </a:r>
            <a:r>
              <a:rPr lang="en-US" sz="2800" b="1" dirty="0" smtClean="0">
                <a:latin typeface="Perpetua"/>
              </a:rPr>
              <a:t>Officer </a:t>
            </a:r>
            <a:r>
              <a:rPr lang="en-US" sz="2800" dirty="0" smtClean="0">
                <a:latin typeface="Perpetua"/>
              </a:rPr>
              <a:t>position</a:t>
            </a:r>
          </a:p>
          <a:p>
            <a:pPr marL="0" indent="0" algn="just">
              <a:lnSpc>
                <a:spcPct val="100000"/>
              </a:lnSpc>
              <a:spcBef>
                <a:spcPts val="0"/>
              </a:spcBef>
              <a:buNone/>
            </a:pPr>
            <a:endParaRPr lang="en-US" sz="2800" dirty="0">
              <a:latin typeface="Perpetua"/>
            </a:endParaRPr>
          </a:p>
          <a:p>
            <a:pPr marL="0" indent="0" algn="just">
              <a:lnSpc>
                <a:spcPct val="100000"/>
              </a:lnSpc>
              <a:spcBef>
                <a:spcPts val="0"/>
              </a:spcBef>
              <a:buNone/>
            </a:pPr>
            <a:r>
              <a:rPr lang="en-US" sz="2800" dirty="0" smtClean="0">
                <a:latin typeface="Perpetua"/>
              </a:rPr>
              <a:t>even </a:t>
            </a:r>
            <a:r>
              <a:rPr lang="en-US" sz="2800" dirty="0">
                <a:latin typeface="Perpetua"/>
              </a:rPr>
              <a:t>there </a:t>
            </a:r>
            <a:r>
              <a:rPr lang="en-US" sz="2800" dirty="0" smtClean="0">
                <a:latin typeface="Perpetua"/>
              </a:rPr>
              <a:t>CMA may provide expert assistance in </a:t>
            </a:r>
            <a:r>
              <a:rPr lang="en-US" sz="2800" dirty="0">
                <a:latin typeface="Perpetua"/>
              </a:rPr>
              <a:t>the entire process of risk management so as to ensure that the company has a comprehensive </a:t>
            </a:r>
            <a:r>
              <a:rPr lang="en-US" sz="2800" dirty="0" smtClean="0">
                <a:latin typeface="Perpetua"/>
              </a:rPr>
              <a:t>Risk Management </a:t>
            </a:r>
            <a:r>
              <a:rPr lang="en-US" sz="2800" dirty="0">
                <a:latin typeface="Perpetua"/>
              </a:rPr>
              <a:t>system in place</a:t>
            </a:r>
          </a:p>
          <a:p>
            <a:pPr marL="0" indent="0" algn="just">
              <a:lnSpc>
                <a:spcPct val="100000"/>
              </a:lnSpc>
              <a:spcBef>
                <a:spcPts val="0"/>
              </a:spcBef>
              <a:buNone/>
            </a:pPr>
            <a:r>
              <a:rPr lang="en-US" sz="2800" dirty="0">
                <a:latin typeface="Perpetua"/>
              </a:rPr>
              <a:t> </a:t>
            </a:r>
          </a:p>
          <a:p>
            <a:pPr marL="0" indent="0" algn="just">
              <a:lnSpc>
                <a:spcPct val="100000"/>
              </a:lnSpc>
              <a:spcBef>
                <a:spcPts val="0"/>
              </a:spcBef>
              <a:buNone/>
            </a:pPr>
            <a:endParaRPr lang="en-US" sz="2800" b="1" i="1" dirty="0" smtClean="0">
              <a:effectLst>
                <a:glow rad="63500">
                  <a:schemeClr val="accent1">
                    <a:satMod val="175000"/>
                    <a:alpha val="40000"/>
                  </a:schemeClr>
                </a:glow>
              </a:effectLst>
              <a:latin typeface="Perpetua"/>
            </a:endParaRPr>
          </a:p>
          <a:p>
            <a:pPr marL="0" indent="0" algn="just">
              <a:lnSpc>
                <a:spcPct val="100000"/>
              </a:lnSpc>
              <a:spcBef>
                <a:spcPts val="0"/>
              </a:spcBef>
              <a:buNone/>
            </a:pPr>
            <a:r>
              <a:rPr lang="en-US" sz="2800" b="1" i="1" dirty="0" smtClean="0">
                <a:effectLst>
                  <a:glow rad="63500">
                    <a:schemeClr val="accent1">
                      <a:satMod val="175000"/>
                      <a:alpha val="40000"/>
                    </a:schemeClr>
                  </a:glow>
                </a:effectLst>
                <a:latin typeface="Perpetua"/>
              </a:rPr>
              <a:t>CMA  needs </a:t>
            </a:r>
            <a:r>
              <a:rPr lang="en-US" sz="2800" b="1" i="1" dirty="0">
                <a:effectLst>
                  <a:glow rad="63500">
                    <a:schemeClr val="accent1">
                      <a:satMod val="175000"/>
                      <a:alpha val="40000"/>
                    </a:schemeClr>
                  </a:glow>
                </a:effectLst>
                <a:latin typeface="Perpetua"/>
              </a:rPr>
              <a:t>to up- grade </a:t>
            </a:r>
            <a:r>
              <a:rPr lang="en-US" sz="2800" b="1" i="1" dirty="0" smtClean="0">
                <a:effectLst>
                  <a:glow rad="63500">
                    <a:schemeClr val="accent1">
                      <a:satMod val="175000"/>
                      <a:alpha val="40000"/>
                    </a:schemeClr>
                  </a:glow>
                </a:effectLst>
                <a:latin typeface="Perpetua"/>
              </a:rPr>
              <a:t>knowledge </a:t>
            </a:r>
            <a:r>
              <a:rPr lang="en-US" sz="2800" b="1" i="1" dirty="0">
                <a:effectLst>
                  <a:glow rad="63500">
                    <a:schemeClr val="accent1">
                      <a:satMod val="175000"/>
                      <a:alpha val="40000"/>
                    </a:schemeClr>
                  </a:glow>
                </a:effectLst>
                <a:latin typeface="Perpetua"/>
              </a:rPr>
              <a:t>in Risk Management processes</a:t>
            </a:r>
            <a:endParaRPr lang="en-US" sz="2800" i="1" dirty="0">
              <a:effectLst>
                <a:glow rad="63500">
                  <a:schemeClr val="accent1">
                    <a:satMod val="175000"/>
                    <a:alpha val="40000"/>
                  </a:schemeClr>
                </a:glow>
              </a:effectLst>
              <a:latin typeface="Perpetua"/>
            </a:endParaRPr>
          </a:p>
          <a:p>
            <a:pPr marL="0" indent="0" algn="just">
              <a:lnSpc>
                <a:spcPct val="100000"/>
              </a:lnSpc>
              <a:spcBef>
                <a:spcPts val="0"/>
              </a:spcBef>
              <a:buNone/>
            </a:pPr>
            <a:r>
              <a:rPr lang="en-US" sz="2800" b="1" i="1" dirty="0">
                <a:effectLst>
                  <a:glow rad="63500">
                    <a:schemeClr val="accent1">
                      <a:satMod val="175000"/>
                      <a:alpha val="40000"/>
                    </a:schemeClr>
                  </a:glow>
                </a:effectLst>
                <a:latin typeface="Perpetua"/>
              </a:rPr>
              <a:t> </a:t>
            </a:r>
            <a:endParaRPr lang="en-US" sz="2800" i="1" dirty="0">
              <a:effectLst>
                <a:glow rad="63500">
                  <a:schemeClr val="accent1">
                    <a:satMod val="175000"/>
                    <a:alpha val="40000"/>
                  </a:schemeClr>
                </a:glow>
              </a:effectLst>
              <a:latin typeface="Perpetua"/>
            </a:endParaRPr>
          </a:p>
          <a:p>
            <a:pPr marL="0" indent="0" algn="just">
              <a:lnSpc>
                <a:spcPct val="100000"/>
              </a:lnSpc>
              <a:spcBef>
                <a:spcPts val="0"/>
              </a:spcBef>
              <a:buNone/>
            </a:pPr>
            <a:endParaRPr lang="en-US" sz="2800" dirty="0">
              <a:latin typeface="Perpetua"/>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183880" cy="762000"/>
          </a:xfrm>
        </p:spPr>
        <p:txBody>
          <a:bodyPr>
            <a:normAutofit/>
          </a:bodyPr>
          <a:lstStyle/>
          <a:p>
            <a:pPr indent="0" algn="just">
              <a:lnSpc>
                <a:spcPct val="100000"/>
              </a:lnSpc>
            </a:pPr>
            <a:r>
              <a:rPr lang="en-US" sz="2800" b="1" dirty="0" smtClean="0">
                <a:solidFill>
                  <a:schemeClr val="tx1"/>
                </a:solidFill>
                <a:latin typeface="Perpetua"/>
              </a:rPr>
              <a:t>Corporate Social Responsibility</a:t>
            </a:r>
          </a:p>
        </p:txBody>
      </p:sp>
      <p:sp>
        <p:nvSpPr>
          <p:cNvPr id="3" name="Content Placeholder 2"/>
          <p:cNvSpPr>
            <a:spLocks noGrp="1"/>
          </p:cNvSpPr>
          <p:nvPr>
            <p:ph idx="1"/>
          </p:nvPr>
        </p:nvSpPr>
        <p:spPr>
          <a:xfrm>
            <a:off x="457200" y="1295400"/>
            <a:ext cx="6934200" cy="4568952"/>
          </a:xfrm>
        </p:spPr>
        <p:txBody>
          <a:bodyPr>
            <a:normAutofit/>
          </a:bodyPr>
          <a:lstStyle/>
          <a:p>
            <a:pPr marL="0" indent="0" algn="just">
              <a:lnSpc>
                <a:spcPct val="120000"/>
              </a:lnSpc>
              <a:spcBef>
                <a:spcPts val="0"/>
              </a:spcBef>
              <a:buNone/>
            </a:pPr>
            <a:r>
              <a:rPr lang="en-US" sz="2400" dirty="0" smtClean="0">
                <a:latin typeface="Perpetua"/>
              </a:rPr>
              <a:t>CMA can </a:t>
            </a:r>
            <a:r>
              <a:rPr lang="en-US" sz="2400" dirty="0">
                <a:latin typeface="Perpetua"/>
              </a:rPr>
              <a:t>play a key role in complying with </a:t>
            </a:r>
            <a:r>
              <a:rPr lang="en-US" sz="2400" b="1" dirty="0">
                <a:latin typeface="Perpetua"/>
              </a:rPr>
              <a:t>Section 135</a:t>
            </a:r>
            <a:r>
              <a:rPr lang="en-US" sz="2400" dirty="0">
                <a:latin typeface="Perpetua"/>
              </a:rPr>
              <a:t> of the Companies Act , 2013</a:t>
            </a:r>
          </a:p>
          <a:p>
            <a:pPr marL="0" indent="0" algn="just">
              <a:lnSpc>
                <a:spcPct val="120000"/>
              </a:lnSpc>
              <a:spcBef>
                <a:spcPts val="0"/>
              </a:spcBef>
              <a:buNone/>
            </a:pPr>
            <a:r>
              <a:rPr lang="en-US" sz="2400" dirty="0">
                <a:latin typeface="Perpetua"/>
              </a:rPr>
              <a:t> </a:t>
            </a:r>
          </a:p>
          <a:p>
            <a:pPr marL="0" indent="0" algn="just">
              <a:lnSpc>
                <a:spcPct val="120000"/>
              </a:lnSpc>
              <a:spcBef>
                <a:spcPts val="0"/>
              </a:spcBef>
              <a:buNone/>
            </a:pPr>
            <a:r>
              <a:rPr lang="en-US" sz="2400" b="1" dirty="0">
                <a:latin typeface="Perpetua"/>
              </a:rPr>
              <a:t>CSR needs a rational approach</a:t>
            </a:r>
            <a:endParaRPr lang="en-US" sz="2400" dirty="0">
              <a:latin typeface="Perpetua"/>
            </a:endParaRPr>
          </a:p>
          <a:p>
            <a:pPr marL="0" indent="0" algn="just">
              <a:lnSpc>
                <a:spcPct val="120000"/>
              </a:lnSpc>
              <a:spcBef>
                <a:spcPts val="0"/>
              </a:spcBef>
              <a:buNone/>
            </a:pPr>
            <a:r>
              <a:rPr lang="en-US" sz="2400" dirty="0">
                <a:latin typeface="Perpetua"/>
              </a:rPr>
              <a:t> </a:t>
            </a:r>
          </a:p>
          <a:p>
            <a:pPr lvl="0" indent="0" algn="just">
              <a:lnSpc>
                <a:spcPct val="120000"/>
              </a:lnSpc>
              <a:spcBef>
                <a:spcPts val="0"/>
              </a:spcBef>
              <a:buClrTx/>
              <a:buSzPct val="60000"/>
              <a:buFont typeface="Wingdings" pitchFamily="2" charset="2"/>
              <a:buChar char="§"/>
            </a:pPr>
            <a:r>
              <a:rPr lang="en-US" sz="2400" dirty="0">
                <a:latin typeface="Perpetua"/>
              </a:rPr>
              <a:t>CSR policy</a:t>
            </a:r>
          </a:p>
          <a:p>
            <a:pPr lvl="0" indent="0" algn="just">
              <a:lnSpc>
                <a:spcPct val="120000"/>
              </a:lnSpc>
              <a:spcBef>
                <a:spcPts val="0"/>
              </a:spcBef>
              <a:buClrTx/>
              <a:buSzPct val="60000"/>
              <a:buFont typeface="Wingdings" pitchFamily="2" charset="2"/>
              <a:buChar char="§"/>
            </a:pPr>
            <a:r>
              <a:rPr lang="en-US" sz="2400" dirty="0">
                <a:latin typeface="Perpetua"/>
              </a:rPr>
              <a:t>CSR </a:t>
            </a:r>
            <a:r>
              <a:rPr lang="en-US" sz="2400" dirty="0" smtClean="0">
                <a:latin typeface="Perpetua"/>
              </a:rPr>
              <a:t>Committee</a:t>
            </a:r>
            <a:endParaRPr lang="en-US" sz="2400" dirty="0">
              <a:latin typeface="Perpetua"/>
            </a:endParaRPr>
          </a:p>
          <a:p>
            <a:pPr lvl="0" indent="0" algn="just">
              <a:lnSpc>
                <a:spcPct val="120000"/>
              </a:lnSpc>
              <a:spcBef>
                <a:spcPts val="0"/>
              </a:spcBef>
              <a:buClrTx/>
              <a:buSzPct val="60000"/>
              <a:buFont typeface="Wingdings" pitchFamily="2" charset="2"/>
              <a:buChar char="§"/>
            </a:pPr>
            <a:r>
              <a:rPr lang="en-US" sz="2400" dirty="0">
                <a:latin typeface="Perpetua"/>
              </a:rPr>
              <a:t>Need </a:t>
            </a:r>
            <a:r>
              <a:rPr lang="en-US" sz="2400" dirty="0" smtClean="0">
                <a:latin typeface="Perpetua"/>
              </a:rPr>
              <a:t>assessment / Base </a:t>
            </a:r>
            <a:r>
              <a:rPr lang="en-US" sz="2400" dirty="0">
                <a:latin typeface="Perpetua"/>
              </a:rPr>
              <a:t>line survey </a:t>
            </a:r>
          </a:p>
          <a:p>
            <a:pPr lvl="0" indent="0" algn="just">
              <a:lnSpc>
                <a:spcPct val="120000"/>
              </a:lnSpc>
              <a:spcBef>
                <a:spcPts val="0"/>
              </a:spcBef>
              <a:buClrTx/>
              <a:buSzPct val="60000"/>
              <a:buFont typeface="Wingdings" pitchFamily="2" charset="2"/>
              <a:buChar char="§"/>
            </a:pPr>
            <a:r>
              <a:rPr lang="en-US" sz="2400" dirty="0">
                <a:latin typeface="Perpetua"/>
              </a:rPr>
              <a:t>Identification of CSR projects</a:t>
            </a:r>
          </a:p>
          <a:p>
            <a:pPr marL="0" indent="0" algn="just">
              <a:lnSpc>
                <a:spcPct val="120000"/>
              </a:lnSpc>
              <a:spcBef>
                <a:spcPts val="0"/>
              </a:spcBef>
              <a:buNone/>
            </a:pPr>
            <a:r>
              <a:rPr lang="en-US" sz="2400" b="1" dirty="0">
                <a:latin typeface="Perpetua"/>
              </a:rPr>
              <a:t> </a:t>
            </a:r>
            <a:endParaRPr lang="en-US" sz="2400" dirty="0">
              <a:latin typeface="Perpetua"/>
            </a:endParaRPr>
          </a:p>
          <a:p>
            <a:pPr indent="0" algn="just">
              <a:lnSpc>
                <a:spcPct val="120000"/>
              </a:lnSpc>
            </a:pPr>
            <a:endParaRPr lang="en-US" sz="2400" dirty="0">
              <a:latin typeface="Perpetua"/>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412480" cy="685800"/>
          </a:xfrm>
        </p:spPr>
        <p:txBody>
          <a:bodyPr>
            <a:normAutofit/>
          </a:bodyPr>
          <a:lstStyle/>
          <a:p>
            <a:pPr indent="0" algn="just">
              <a:lnSpc>
                <a:spcPct val="100000"/>
              </a:lnSpc>
            </a:pPr>
            <a:r>
              <a:rPr lang="en-US" sz="2800" b="1" dirty="0" smtClean="0">
                <a:solidFill>
                  <a:schemeClr val="tx1"/>
                </a:solidFill>
                <a:latin typeface="Perpetua"/>
              </a:rPr>
              <a:t>Corporate Social Responsibility</a:t>
            </a:r>
            <a:r>
              <a:rPr lang="en-US" sz="2800" dirty="0" smtClean="0">
                <a:solidFill>
                  <a:schemeClr val="tx1"/>
                </a:solidFill>
                <a:latin typeface="Perpetua"/>
              </a:rPr>
              <a:t>…</a:t>
            </a:r>
            <a:endParaRPr lang="en-US" sz="2800" dirty="0">
              <a:latin typeface="Perpetua"/>
            </a:endParaRPr>
          </a:p>
        </p:txBody>
      </p:sp>
      <p:sp>
        <p:nvSpPr>
          <p:cNvPr id="3" name="Content Placeholder 2"/>
          <p:cNvSpPr>
            <a:spLocks noGrp="1"/>
          </p:cNvSpPr>
          <p:nvPr>
            <p:ph idx="1"/>
          </p:nvPr>
        </p:nvSpPr>
        <p:spPr>
          <a:xfrm>
            <a:off x="381000" y="1676400"/>
            <a:ext cx="7086600" cy="4187952"/>
          </a:xfrm>
        </p:spPr>
        <p:txBody>
          <a:bodyPr>
            <a:normAutofit/>
          </a:bodyPr>
          <a:lstStyle/>
          <a:p>
            <a:pPr lvl="0" indent="0" algn="just">
              <a:lnSpc>
                <a:spcPct val="100000"/>
              </a:lnSpc>
              <a:spcBef>
                <a:spcPts val="0"/>
              </a:spcBef>
              <a:buClrTx/>
              <a:buSzPct val="60000"/>
              <a:buFont typeface="Wingdings" pitchFamily="2" charset="2"/>
              <a:buChar char="§"/>
            </a:pPr>
            <a:r>
              <a:rPr lang="en-US" sz="2400" dirty="0" smtClean="0">
                <a:latin typeface="Perpetua"/>
              </a:rPr>
              <a:t>Identification and agreement with implementing       NGOs</a:t>
            </a:r>
          </a:p>
          <a:p>
            <a:pPr lvl="0" indent="0" algn="just">
              <a:lnSpc>
                <a:spcPct val="100000"/>
              </a:lnSpc>
              <a:spcBef>
                <a:spcPts val="0"/>
              </a:spcBef>
              <a:buClrTx/>
              <a:buSzPct val="60000"/>
              <a:buFont typeface="Wingdings" pitchFamily="2" charset="2"/>
              <a:buChar char="§"/>
            </a:pPr>
            <a:r>
              <a:rPr lang="en-US" sz="2400" dirty="0" smtClean="0">
                <a:latin typeface="Perpetua"/>
              </a:rPr>
              <a:t>Planning and monitoring of CSR projects</a:t>
            </a:r>
          </a:p>
          <a:p>
            <a:pPr lvl="0" indent="0" algn="just">
              <a:lnSpc>
                <a:spcPct val="100000"/>
              </a:lnSpc>
              <a:spcBef>
                <a:spcPts val="0"/>
              </a:spcBef>
              <a:buClrTx/>
              <a:buSzPct val="60000"/>
              <a:buFont typeface="Wingdings" pitchFamily="2" charset="2"/>
              <a:buChar char="§"/>
            </a:pPr>
            <a:r>
              <a:rPr lang="en-US" sz="2400" dirty="0" smtClean="0">
                <a:latin typeface="Perpetua"/>
              </a:rPr>
              <a:t>Post CSR project completion assessment / Social Audit</a:t>
            </a:r>
          </a:p>
          <a:p>
            <a:pPr marL="0" indent="0" algn="just">
              <a:lnSpc>
                <a:spcPct val="100000"/>
              </a:lnSpc>
              <a:spcBef>
                <a:spcPts val="0"/>
              </a:spcBef>
              <a:buNone/>
            </a:pPr>
            <a:endParaRPr lang="en-US" sz="2400" b="1" dirty="0" smtClean="0">
              <a:latin typeface="Perpetua"/>
            </a:endParaRPr>
          </a:p>
          <a:p>
            <a:pPr marL="0" indent="0" algn="just">
              <a:lnSpc>
                <a:spcPct val="100000"/>
              </a:lnSpc>
              <a:spcBef>
                <a:spcPts val="0"/>
              </a:spcBef>
              <a:buNone/>
            </a:pPr>
            <a:r>
              <a:rPr lang="en-US" sz="2400" b="1" dirty="0" smtClean="0">
                <a:latin typeface="Perpetua"/>
              </a:rPr>
              <a:t>CMAs have an opportunity to get actively involved in CSR initiatives of the company.</a:t>
            </a:r>
          </a:p>
          <a:p>
            <a:pPr marL="0" indent="0" algn="just">
              <a:lnSpc>
                <a:spcPct val="100000"/>
              </a:lnSpc>
              <a:spcBef>
                <a:spcPts val="0"/>
              </a:spcBef>
              <a:buNone/>
            </a:pPr>
            <a:endParaRPr lang="en-US" sz="2400" b="1" dirty="0" smtClean="0">
              <a:latin typeface="Perpetua"/>
            </a:endParaRPr>
          </a:p>
          <a:p>
            <a:pPr marL="0" indent="0" algn="just">
              <a:lnSpc>
                <a:spcPct val="100000"/>
              </a:lnSpc>
              <a:spcBef>
                <a:spcPts val="0"/>
              </a:spcBef>
              <a:buNone/>
            </a:pPr>
            <a:r>
              <a:rPr lang="en-US" sz="2400" b="1" dirty="0" smtClean="0">
                <a:latin typeface="Perpetua"/>
              </a:rPr>
              <a:t>CMAs possess Project management skills to manage CSR projects efficiently and effectively</a:t>
            </a:r>
            <a:endParaRPr lang="en-US" sz="2400" dirty="0" smtClean="0">
              <a:latin typeface="Perpetua"/>
            </a:endParaRPr>
          </a:p>
          <a:p>
            <a:pPr indent="0" algn="just">
              <a:lnSpc>
                <a:spcPct val="100000"/>
              </a:lnSpc>
            </a:pPr>
            <a:endParaRPr lang="en-US" sz="2400" dirty="0">
              <a:latin typeface="Perpetua"/>
            </a:endParaRP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en-US" sz="3200" dirty="0" smtClean="0">
                <a:latin typeface="Perpetua"/>
              </a:rPr>
              <a:t>CMA as Independent Director</a:t>
            </a:r>
            <a:endParaRPr lang="en-US" sz="3200" dirty="0">
              <a:latin typeface="Perpetua"/>
            </a:endParaRPr>
          </a:p>
        </p:txBody>
      </p:sp>
      <p:sp>
        <p:nvSpPr>
          <p:cNvPr id="3" name="Content Placeholder 2"/>
          <p:cNvSpPr>
            <a:spLocks noGrp="1"/>
          </p:cNvSpPr>
          <p:nvPr>
            <p:ph idx="1"/>
          </p:nvPr>
        </p:nvSpPr>
        <p:spPr/>
        <p:txBody>
          <a:bodyPr>
            <a:normAutofit fontScale="92500"/>
          </a:bodyPr>
          <a:lstStyle/>
          <a:p>
            <a:pPr marL="0" indent="0" algn="just">
              <a:lnSpc>
                <a:spcPct val="100000"/>
              </a:lnSpc>
              <a:spcBef>
                <a:spcPts val="0"/>
              </a:spcBef>
              <a:buNone/>
            </a:pPr>
            <a:r>
              <a:rPr lang="en-US" sz="2800" dirty="0" smtClean="0">
                <a:latin typeface="Perpetua"/>
              </a:rPr>
              <a:t>Section 150 Provides that every listed public company shall have at least one third of total number of directors as independent directors </a:t>
            </a:r>
          </a:p>
          <a:p>
            <a:pPr marL="0" indent="0" algn="just">
              <a:lnSpc>
                <a:spcPct val="100000"/>
              </a:lnSpc>
              <a:spcBef>
                <a:spcPts val="0"/>
              </a:spcBef>
              <a:buNone/>
            </a:pPr>
            <a:endParaRPr lang="en-US" sz="2800" dirty="0" smtClean="0">
              <a:latin typeface="Perpetua"/>
            </a:endParaRPr>
          </a:p>
          <a:p>
            <a:pPr marL="0" algn="just">
              <a:spcBef>
                <a:spcPts val="0"/>
              </a:spcBef>
              <a:buNone/>
            </a:pPr>
            <a:r>
              <a:rPr lang="en-US" sz="2800" dirty="0" smtClean="0">
                <a:latin typeface="Perpetua"/>
              </a:rPr>
              <a:t>CMAs can contribute significantly in improving corporate governance processes in companies wherein they are appointed as the Independent Directors</a:t>
            </a:r>
            <a:endParaRPr lang="en-US" sz="2800" dirty="0">
              <a:latin typeface="Perpetua"/>
            </a:endParaRP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indent="0" algn="just">
              <a:lnSpc>
                <a:spcPct val="100000"/>
              </a:lnSpc>
            </a:pPr>
            <a:r>
              <a:rPr lang="en-US" sz="2800" dirty="0" smtClean="0">
                <a:latin typeface="Perpetua"/>
              </a:rPr>
              <a:t>CMA as Key Managerial Personnel</a:t>
            </a:r>
            <a:endParaRPr lang="en-US" sz="2800" dirty="0">
              <a:latin typeface="Perpetua"/>
            </a:endParaRPr>
          </a:p>
        </p:txBody>
      </p:sp>
      <p:sp>
        <p:nvSpPr>
          <p:cNvPr id="3" name="Content Placeholder 2"/>
          <p:cNvSpPr>
            <a:spLocks noGrp="1"/>
          </p:cNvSpPr>
          <p:nvPr>
            <p:ph idx="1"/>
          </p:nvPr>
        </p:nvSpPr>
        <p:spPr>
          <a:xfrm>
            <a:off x="609599" y="1143000"/>
            <a:ext cx="6347714" cy="4898363"/>
          </a:xfrm>
        </p:spPr>
        <p:txBody>
          <a:bodyPr>
            <a:noAutofit/>
          </a:bodyPr>
          <a:lstStyle/>
          <a:p>
            <a:pPr indent="0" algn="just">
              <a:lnSpc>
                <a:spcPct val="100000"/>
              </a:lnSpc>
            </a:pPr>
            <a:r>
              <a:rPr lang="en-US" sz="2800" dirty="0" smtClean="0">
                <a:latin typeface="Perpetua"/>
              </a:rPr>
              <a:t>Section 2 - Managing Director or Chief Executive Officer or manager and in their absence, a whole time director Company Secretary and Chief Financial Officer.</a:t>
            </a:r>
          </a:p>
          <a:p>
            <a:pPr indent="0" algn="just">
              <a:lnSpc>
                <a:spcPct val="100000"/>
              </a:lnSpc>
            </a:pPr>
            <a:endParaRPr lang="en-US" sz="2800" dirty="0" smtClean="0">
              <a:latin typeface="Perpetua"/>
            </a:endParaRPr>
          </a:p>
          <a:p>
            <a:pPr indent="0" algn="just">
              <a:lnSpc>
                <a:spcPct val="100000"/>
              </a:lnSpc>
            </a:pPr>
            <a:r>
              <a:rPr lang="en-US" sz="2800" dirty="0" smtClean="0">
                <a:latin typeface="Perpetua"/>
              </a:rPr>
              <a:t> By virtue of qualification and experience a CMA may become a Key Managerial Person in the company by holding the designated position</a:t>
            </a:r>
            <a:endParaRPr lang="en-US" sz="2800" dirty="0">
              <a:latin typeface="Perpetua"/>
            </a:endParaRP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219200"/>
            <a:ext cx="6728714" cy="3880773"/>
          </a:xfrm>
        </p:spPr>
        <p:txBody>
          <a:bodyPr>
            <a:normAutofit/>
          </a:bodyPr>
          <a:lstStyle/>
          <a:p>
            <a:pPr marL="0" indent="0" algn="just">
              <a:lnSpc>
                <a:spcPct val="100000"/>
              </a:lnSpc>
              <a:spcBef>
                <a:spcPts val="0"/>
              </a:spcBef>
              <a:buNone/>
            </a:pPr>
            <a:r>
              <a:rPr lang="en-US" sz="3200" b="1" i="1" dirty="0" smtClean="0">
                <a:latin typeface="Perpetua"/>
              </a:rPr>
              <a:t> CMA authorized for pre  certification of various e – forms prescribed under the Companies Act</a:t>
            </a:r>
            <a:endParaRPr lang="en-US" sz="3200" b="1" i="1" dirty="0">
              <a:latin typeface="Perpetua"/>
            </a:endParaRP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609600"/>
            <a:ext cx="6705600" cy="5431763"/>
          </a:xfrm>
        </p:spPr>
        <p:txBody>
          <a:bodyPr>
            <a:normAutofit/>
          </a:bodyPr>
          <a:lstStyle/>
          <a:p>
            <a:pPr marL="0" indent="0" algn="just">
              <a:spcBef>
                <a:spcPts val="0"/>
              </a:spcBef>
              <a:buNone/>
            </a:pPr>
            <a:r>
              <a:rPr lang="en-US" sz="2400" b="1" dirty="0" smtClean="0">
                <a:latin typeface="Perpetua"/>
              </a:rPr>
              <a:t>CMAs .. Awake.. Arise..</a:t>
            </a:r>
          </a:p>
          <a:p>
            <a:pPr marL="0" indent="0" algn="just">
              <a:spcBef>
                <a:spcPts val="0"/>
              </a:spcBef>
              <a:buNone/>
            </a:pPr>
            <a:endParaRPr lang="en-US" sz="2400" dirty="0" smtClean="0">
              <a:latin typeface="Perpetua"/>
            </a:endParaRPr>
          </a:p>
          <a:p>
            <a:pPr marL="0" indent="0" algn="just">
              <a:spcBef>
                <a:spcPts val="0"/>
              </a:spcBef>
              <a:buNone/>
            </a:pPr>
            <a:r>
              <a:rPr lang="en-US" sz="2400" dirty="0" smtClean="0">
                <a:latin typeface="Perpetua"/>
              </a:rPr>
              <a:t>The members of the institute need to gear up and leverage their professional edge to seize the opportunities in the new areas opened up by the Companies Act : CMAs need</a:t>
            </a:r>
          </a:p>
          <a:p>
            <a:pPr marL="0" indent="0" algn="just">
              <a:spcBef>
                <a:spcPts val="0"/>
              </a:spcBef>
              <a:buNone/>
            </a:pPr>
            <a:r>
              <a:rPr lang="en-US" sz="2400" dirty="0" smtClean="0">
                <a:latin typeface="Perpetua"/>
              </a:rPr>
              <a:t> </a:t>
            </a:r>
          </a:p>
          <a:p>
            <a:pPr marL="0" indent="0" algn="just">
              <a:spcBef>
                <a:spcPts val="0"/>
              </a:spcBef>
              <a:buFont typeface="Wingdings" pitchFamily="2" charset="2"/>
              <a:buChar char="§"/>
            </a:pPr>
            <a:r>
              <a:rPr lang="en-US" sz="2400" dirty="0" smtClean="0">
                <a:latin typeface="Perpetua"/>
              </a:rPr>
              <a:t> Up </a:t>
            </a:r>
            <a:r>
              <a:rPr lang="en-US" sz="2400" dirty="0" err="1" smtClean="0">
                <a:latin typeface="Perpetua"/>
              </a:rPr>
              <a:t>dation</a:t>
            </a:r>
            <a:r>
              <a:rPr lang="en-US" sz="2400" dirty="0" smtClean="0">
                <a:latin typeface="Perpetua"/>
              </a:rPr>
              <a:t> of knowledge</a:t>
            </a:r>
          </a:p>
          <a:p>
            <a:pPr marL="0" indent="0" algn="just">
              <a:spcBef>
                <a:spcPts val="0"/>
              </a:spcBef>
              <a:buFont typeface="Wingdings" pitchFamily="2" charset="2"/>
              <a:buChar char="§"/>
            </a:pPr>
            <a:r>
              <a:rPr lang="en-US" sz="2400" dirty="0" smtClean="0">
                <a:latin typeface="Perpetua"/>
              </a:rPr>
              <a:t> Practical and pragmatic approach</a:t>
            </a:r>
          </a:p>
          <a:p>
            <a:pPr marL="0" indent="0" algn="just">
              <a:spcBef>
                <a:spcPts val="0"/>
              </a:spcBef>
              <a:buFont typeface="Wingdings" pitchFamily="2" charset="2"/>
              <a:buChar char="§"/>
            </a:pPr>
            <a:r>
              <a:rPr lang="en-US" sz="2400" dirty="0" smtClean="0">
                <a:latin typeface="Perpetua"/>
              </a:rPr>
              <a:t> Proactive  and analytical mindset</a:t>
            </a:r>
          </a:p>
          <a:p>
            <a:pPr marL="0" indent="0" algn="just">
              <a:spcBef>
                <a:spcPts val="0"/>
              </a:spcBef>
              <a:buFont typeface="Wingdings" pitchFamily="2" charset="2"/>
              <a:buChar char="§"/>
            </a:pPr>
            <a:endParaRPr lang="en-US" sz="2400" dirty="0" smtClean="0">
              <a:latin typeface="Perpetua"/>
            </a:endParaRPr>
          </a:p>
          <a:p>
            <a:pPr marL="0" indent="0" algn="just">
              <a:spcBef>
                <a:spcPts val="0"/>
              </a:spcBef>
              <a:buNone/>
            </a:pPr>
            <a:r>
              <a:rPr lang="en-US" sz="2400" dirty="0" smtClean="0">
                <a:latin typeface="Perpetua"/>
              </a:rPr>
              <a:t>Challenge and opportunity to serve the nation in a much greater way in the broader interest of all the stakeholders and the public</a:t>
            </a:r>
          </a:p>
          <a:p>
            <a:pPr marL="0" indent="0" algn="just">
              <a:spcBef>
                <a:spcPts val="0"/>
              </a:spcBef>
              <a:buNone/>
            </a:pPr>
            <a:endParaRPr lang="en-US" sz="2400" dirty="0">
              <a:latin typeface="Perpetua"/>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609600"/>
            <a:ext cx="6652512" cy="1320800"/>
          </a:xfrm>
        </p:spPr>
        <p:txBody>
          <a:bodyPr>
            <a:normAutofit fontScale="90000"/>
          </a:bodyPr>
          <a:lstStyle/>
          <a:p>
            <a:r>
              <a:rPr lang="en-US" dirty="0" smtClean="0">
                <a:latin typeface="Perpetua"/>
              </a:rPr>
              <a:t>The Significant objectives of the Companies Act are :</a:t>
            </a:r>
            <a:r>
              <a:rPr lang="en-US" dirty="0" smtClean="0"/>
              <a:t/>
            </a:r>
            <a:br>
              <a:rPr lang="en-US" dirty="0" smtClean="0"/>
            </a:br>
            <a:endParaRPr lang="en-US" dirty="0"/>
          </a:p>
        </p:txBody>
      </p:sp>
      <p:sp>
        <p:nvSpPr>
          <p:cNvPr id="3" name="Content Placeholder 2"/>
          <p:cNvSpPr>
            <a:spLocks noGrp="1"/>
          </p:cNvSpPr>
          <p:nvPr>
            <p:ph idx="1"/>
          </p:nvPr>
        </p:nvSpPr>
        <p:spPr>
          <a:xfrm>
            <a:off x="228600" y="1828800"/>
            <a:ext cx="7238999" cy="4212563"/>
          </a:xfrm>
        </p:spPr>
        <p:txBody>
          <a:bodyPr>
            <a:normAutofit/>
          </a:bodyPr>
          <a:lstStyle/>
          <a:p>
            <a:pPr lvl="0">
              <a:buFont typeface="Wingdings" pitchFamily="2" charset="2"/>
              <a:buChar char="§"/>
            </a:pPr>
            <a:r>
              <a:rPr lang="en-US" sz="2400" dirty="0" smtClean="0">
                <a:latin typeface="Perpetua"/>
              </a:rPr>
              <a:t>To accelerate the development of economy by encouraging enterprise efficiency</a:t>
            </a:r>
          </a:p>
          <a:p>
            <a:pPr lvl="0">
              <a:buFont typeface="Wingdings" pitchFamily="2" charset="2"/>
              <a:buChar char="§"/>
            </a:pPr>
            <a:r>
              <a:rPr lang="en-US" sz="2400" dirty="0" smtClean="0">
                <a:latin typeface="Perpetua"/>
              </a:rPr>
              <a:t>To bring  accountability and transparency  in all operations</a:t>
            </a:r>
          </a:p>
          <a:p>
            <a:pPr lvl="0">
              <a:buFont typeface="Wingdings" pitchFamily="2" charset="2"/>
              <a:buChar char="§"/>
            </a:pPr>
            <a:r>
              <a:rPr lang="en-US" sz="2400" dirty="0" smtClean="0">
                <a:latin typeface="Perpetua"/>
              </a:rPr>
              <a:t>To enhance standards of Corporate Governance</a:t>
            </a:r>
          </a:p>
          <a:p>
            <a:pPr lvl="0">
              <a:buFont typeface="Wingdings" pitchFamily="2" charset="2"/>
              <a:buChar char="§"/>
            </a:pPr>
            <a:r>
              <a:rPr lang="en-US" sz="2400" dirty="0" smtClean="0">
                <a:latin typeface="Perpetua"/>
              </a:rPr>
              <a:t>To protect the interest of all stakeholders</a:t>
            </a:r>
          </a:p>
          <a:p>
            <a:pPr lvl="0">
              <a:buFont typeface="Wingdings" pitchFamily="2" charset="2"/>
              <a:buChar char="§"/>
            </a:pPr>
            <a:r>
              <a:rPr lang="en-US" sz="2400" dirty="0" smtClean="0">
                <a:latin typeface="Perpetua"/>
              </a:rPr>
              <a:t>To ensure stricter action against fraud, non-compliance</a:t>
            </a:r>
          </a:p>
          <a:p>
            <a:pPr>
              <a:buFont typeface="Wingdings" pitchFamily="2" charset="2"/>
              <a:buChar char="§"/>
            </a:pPr>
            <a:endParaRPr lang="en-US" sz="2400" dirty="0">
              <a:latin typeface="Perpetua"/>
            </a:endParaRP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4000" b="1" i="1" dirty="0" smtClean="0">
                <a:solidFill>
                  <a:schemeClr val="tx2"/>
                </a:solidFill>
                <a:latin typeface="Perpetua"/>
              </a:rPr>
              <a:t>Thank  You</a:t>
            </a:r>
            <a:br>
              <a:rPr lang="en-US" sz="4000" b="1" i="1" dirty="0" smtClean="0">
                <a:solidFill>
                  <a:schemeClr val="tx2"/>
                </a:solidFill>
                <a:latin typeface="Perpetua"/>
              </a:rPr>
            </a:br>
            <a:r>
              <a:rPr lang="en-US" sz="4000" b="1" i="1" dirty="0" smtClean="0">
                <a:solidFill>
                  <a:schemeClr val="tx2"/>
                </a:solidFill>
                <a:latin typeface="Perpetua"/>
              </a:rPr>
              <a:t/>
            </a:r>
            <a:br>
              <a:rPr lang="en-US" sz="4000" b="1" i="1" dirty="0" smtClean="0">
                <a:solidFill>
                  <a:schemeClr val="tx2"/>
                </a:solidFill>
                <a:latin typeface="Perpetua"/>
              </a:rPr>
            </a:br>
            <a:r>
              <a:rPr lang="en-US" sz="2400" b="1" i="1" dirty="0" smtClean="0">
                <a:solidFill>
                  <a:schemeClr val="tx2"/>
                </a:solidFill>
                <a:latin typeface="Perpetua"/>
              </a:rPr>
              <a:t>You may reach me at </a:t>
            </a:r>
            <a:br>
              <a:rPr lang="en-US" sz="2400" b="1" i="1" dirty="0" smtClean="0">
                <a:solidFill>
                  <a:schemeClr val="tx2"/>
                </a:solidFill>
                <a:latin typeface="Perpetua"/>
              </a:rPr>
            </a:br>
            <a:r>
              <a:rPr lang="en-US" sz="2400" b="1" i="1" dirty="0" smtClean="0">
                <a:solidFill>
                  <a:schemeClr val="tx2"/>
                </a:solidFill>
                <a:latin typeface="Perpetua"/>
                <a:hlinkClick r:id="rId2"/>
              </a:rPr>
              <a:t>cbst.skgupta@gmail.com</a:t>
            </a:r>
            <a:r>
              <a:rPr lang="en-US" sz="2400" b="1" i="1" dirty="0" smtClean="0">
                <a:solidFill>
                  <a:schemeClr val="tx2"/>
                </a:solidFill>
                <a:latin typeface="Perpetua"/>
              </a:rPr>
              <a:t/>
            </a:r>
            <a:br>
              <a:rPr lang="en-US" sz="2400" b="1" i="1" dirty="0" smtClean="0">
                <a:solidFill>
                  <a:schemeClr val="tx2"/>
                </a:solidFill>
                <a:latin typeface="Perpetua"/>
              </a:rPr>
            </a:br>
            <a:r>
              <a:rPr lang="en-US" sz="2400" b="1" i="1" dirty="0" smtClean="0">
                <a:solidFill>
                  <a:schemeClr val="tx2"/>
                </a:solidFill>
                <a:latin typeface="Perpetua"/>
              </a:rPr>
              <a:t>Mobile : 9810162341</a:t>
            </a:r>
            <a:endParaRPr lang="en-US" sz="2400" b="1" i="1" dirty="0">
              <a:solidFill>
                <a:schemeClr val="tx2"/>
              </a:solidFill>
              <a:latin typeface="Perpetua"/>
            </a:endParaRPr>
          </a:p>
        </p:txBody>
      </p:sp>
      <p:sp>
        <p:nvSpPr>
          <p:cNvPr id="6" name="Subtitle 2"/>
          <p:cNvSpPr txBox="1">
            <a:spLocks/>
          </p:cNvSpPr>
          <p:nvPr/>
        </p:nvSpPr>
        <p:spPr>
          <a:xfrm>
            <a:off x="7467600" y="838200"/>
            <a:ext cx="838200" cy="381000"/>
          </a:xfrm>
          <a:prstGeom prst="rect">
            <a:avLst/>
          </a:prstGeom>
        </p:spPr>
        <p:txBody>
          <a:bodyPr vert="horz" lIns="91440" tIns="45720" rIns="91440" bIns="45720" rtlCol="0">
            <a:normAutofit fontScale="700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1" i="0" u="none" strike="noStrike" kern="1200" cap="none" spc="0" normalizeH="0" baseline="0" noProof="0" dirty="0">
              <a:ln>
                <a:noFill/>
              </a:ln>
              <a:solidFill>
                <a:schemeClr val="tx2"/>
              </a:solidFill>
              <a:effectLst/>
              <a:uLnTx/>
              <a:uFillTx/>
              <a:latin typeface="Georgia" pitchFamily="18" charset="0"/>
              <a:ea typeface="+mn-ea"/>
              <a:cs typeface="+mn-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676400"/>
            <a:ext cx="6934200" cy="3880773"/>
          </a:xfrm>
        </p:spPr>
        <p:txBody>
          <a:bodyPr>
            <a:normAutofit/>
          </a:bodyPr>
          <a:lstStyle/>
          <a:p>
            <a:pPr marL="0" indent="0" algn="just">
              <a:lnSpc>
                <a:spcPct val="100000"/>
              </a:lnSpc>
              <a:spcBef>
                <a:spcPts val="0"/>
              </a:spcBef>
              <a:buNone/>
            </a:pPr>
            <a:r>
              <a:rPr lang="en-US" sz="2800" dirty="0" smtClean="0">
                <a:latin typeface="Perpetua"/>
              </a:rPr>
              <a:t>The new Companies Act 2013 has brought a paradigm shift in Corporate Law legislation and widened the ambit and scope of the profession and also expanded the opportunities for the Cost Accountants</a:t>
            </a:r>
            <a:endParaRPr lang="en-US" sz="2800" dirty="0">
              <a:latin typeface="Perpetua"/>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828800"/>
            <a:ext cx="6781800" cy="3880773"/>
          </a:xfrm>
        </p:spPr>
        <p:txBody>
          <a:bodyPr>
            <a:normAutofit lnSpcReduction="10000"/>
          </a:bodyPr>
          <a:lstStyle/>
          <a:p>
            <a:pPr marL="0" indent="0" algn="just">
              <a:lnSpc>
                <a:spcPct val="100000"/>
              </a:lnSpc>
              <a:spcBef>
                <a:spcPts val="0"/>
              </a:spcBef>
              <a:buNone/>
            </a:pPr>
            <a:r>
              <a:rPr lang="en-US" sz="2800" dirty="0" smtClean="0">
                <a:latin typeface="Perpetua"/>
              </a:rPr>
              <a:t>The role of CMAs is now  not confined within the four walls  of cost accounting and cost audit but spread across a wider area of governance, legal and compliance</a:t>
            </a:r>
          </a:p>
          <a:p>
            <a:pPr marL="0" indent="0" algn="just">
              <a:lnSpc>
                <a:spcPct val="100000"/>
              </a:lnSpc>
              <a:spcBef>
                <a:spcPts val="0"/>
              </a:spcBef>
              <a:buNone/>
            </a:pPr>
            <a:endParaRPr lang="en-US" sz="2800" dirty="0" smtClean="0">
              <a:latin typeface="Perpetua"/>
            </a:endParaRPr>
          </a:p>
          <a:p>
            <a:pPr marL="0" indent="0" algn="just">
              <a:lnSpc>
                <a:spcPct val="100000"/>
              </a:lnSpc>
              <a:spcBef>
                <a:spcPts val="0"/>
              </a:spcBef>
              <a:buNone/>
            </a:pPr>
            <a:r>
              <a:rPr lang="en-US" sz="2800" dirty="0" smtClean="0">
                <a:latin typeface="Perpetua"/>
              </a:rPr>
              <a:t>The new Companies Act has substantially escalated the role, responsibilities and opportunities for the CMAs</a:t>
            </a:r>
          </a:p>
          <a:p>
            <a:pPr marL="0" indent="0" algn="just">
              <a:lnSpc>
                <a:spcPct val="100000"/>
              </a:lnSpc>
              <a:spcBef>
                <a:spcPts val="0"/>
              </a:spcBef>
              <a:buNone/>
            </a:pPr>
            <a:endParaRPr lang="en-US" sz="2800" dirty="0">
              <a:latin typeface="Perpetua"/>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66700"/>
            <a:ext cx="6629400" cy="1524000"/>
          </a:xfrm>
          <a:solidFill>
            <a:schemeClr val="tx2"/>
          </a:solidFill>
        </p:spPr>
        <p:style>
          <a:lnRef idx="0">
            <a:schemeClr val="accent1"/>
          </a:lnRef>
          <a:fillRef idx="3">
            <a:schemeClr val="accent1"/>
          </a:fillRef>
          <a:effectRef idx="3">
            <a:schemeClr val="accent1"/>
          </a:effectRef>
          <a:fontRef idx="minor">
            <a:schemeClr val="lt1"/>
          </a:fontRef>
        </p:style>
        <p:txBody>
          <a:bodyPr>
            <a:normAutofit/>
          </a:bodyPr>
          <a:lstStyle/>
          <a:p>
            <a:pPr indent="0" algn="just">
              <a:lnSpc>
                <a:spcPct val="100000"/>
              </a:lnSpc>
            </a:pPr>
            <a:r>
              <a:rPr lang="en-US" sz="2000" b="1" dirty="0" smtClean="0">
                <a:latin typeface="Perpetua"/>
              </a:rPr>
              <a:t>CMA  Included in the definition of expert </a:t>
            </a:r>
            <a:r>
              <a:rPr lang="en-US" sz="2000" b="1" i="1" dirty="0" smtClean="0">
                <a:latin typeface="Perpetua"/>
              </a:rPr>
              <a:t>Section 2(38)</a:t>
            </a:r>
            <a:endParaRPr lang="en-US" sz="2000" b="1" i="1" dirty="0">
              <a:latin typeface="Perpetua"/>
            </a:endParaRPr>
          </a:p>
        </p:txBody>
      </p:sp>
      <p:sp>
        <p:nvSpPr>
          <p:cNvPr id="3" name="Subtitle 2"/>
          <p:cNvSpPr>
            <a:spLocks noGrp="1"/>
          </p:cNvSpPr>
          <p:nvPr>
            <p:ph type="subTitle" idx="1"/>
          </p:nvPr>
        </p:nvSpPr>
        <p:spPr>
          <a:xfrm>
            <a:off x="533400" y="2209800"/>
            <a:ext cx="6629400" cy="3505200"/>
          </a:xfrm>
        </p:spPr>
        <p:txBody>
          <a:bodyPr>
            <a:normAutofit/>
          </a:bodyPr>
          <a:lstStyle/>
          <a:p>
            <a:pPr indent="0" algn="just">
              <a:lnSpc>
                <a:spcPct val="100000"/>
              </a:lnSpc>
            </a:pPr>
            <a:r>
              <a:rPr lang="en-US" sz="2800" i="1" dirty="0" smtClean="0">
                <a:solidFill>
                  <a:schemeClr val="tx2"/>
                </a:solidFill>
                <a:latin typeface="Perpetua"/>
              </a:rPr>
              <a:t> “</a:t>
            </a:r>
            <a:r>
              <a:rPr lang="en-US" sz="2800" i="1" dirty="0" smtClean="0">
                <a:solidFill>
                  <a:schemeClr val="tx2"/>
                </a:solidFill>
                <a:latin typeface="Arial" pitchFamily="34" charset="0"/>
                <a:cs typeface="Arial" pitchFamily="34" charset="0"/>
              </a:rPr>
              <a:t>expert” includes an engineer, a </a:t>
            </a:r>
            <a:r>
              <a:rPr lang="en-US" sz="2800" i="1" dirty="0" err="1" smtClean="0">
                <a:solidFill>
                  <a:schemeClr val="tx2"/>
                </a:solidFill>
                <a:latin typeface="Arial" pitchFamily="34" charset="0"/>
                <a:cs typeface="Arial" pitchFamily="34" charset="0"/>
              </a:rPr>
              <a:t>valuer</a:t>
            </a:r>
            <a:r>
              <a:rPr lang="en-US" sz="2800" i="1" dirty="0" smtClean="0">
                <a:solidFill>
                  <a:schemeClr val="tx2"/>
                </a:solidFill>
                <a:latin typeface="Arial" pitchFamily="34" charset="0"/>
                <a:cs typeface="Arial" pitchFamily="34" charset="0"/>
              </a:rPr>
              <a:t>, a chartered accountant, a company secretary, a </a:t>
            </a:r>
            <a:r>
              <a:rPr lang="en-US" sz="2800" b="1" i="1" dirty="0" smtClean="0">
                <a:solidFill>
                  <a:schemeClr val="tx2"/>
                </a:solidFill>
                <a:latin typeface="Arial" pitchFamily="34" charset="0"/>
                <a:cs typeface="Arial" pitchFamily="34" charset="0"/>
              </a:rPr>
              <a:t>cost accountant</a:t>
            </a:r>
            <a:r>
              <a:rPr lang="en-US" sz="2800" i="1" dirty="0" smtClean="0">
                <a:solidFill>
                  <a:schemeClr val="tx2"/>
                </a:solidFill>
                <a:latin typeface="Arial" pitchFamily="34" charset="0"/>
                <a:cs typeface="Arial" pitchFamily="34" charset="0"/>
              </a:rPr>
              <a:t> and any other person who has the power or authority to issue a certificate in pursuance of any law for the time being in force;</a:t>
            </a:r>
            <a:endParaRPr lang="en-US" sz="2800" i="1" dirty="0">
              <a:solidFill>
                <a:schemeClr val="tx2"/>
              </a:solidFill>
              <a:latin typeface="Arial" pitchFamily="34" charset="0"/>
              <a:cs typeface="Arial" pitchFamily="34" charset="0"/>
            </a:endParaRPr>
          </a:p>
        </p:txBody>
      </p:sp>
      <p:sp>
        <p:nvSpPr>
          <p:cNvPr id="6" name="Subtitle 2"/>
          <p:cNvSpPr txBox="1">
            <a:spLocks/>
          </p:cNvSpPr>
          <p:nvPr/>
        </p:nvSpPr>
        <p:spPr>
          <a:xfrm>
            <a:off x="7467600" y="838200"/>
            <a:ext cx="838200" cy="381000"/>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1" i="0" u="none" strike="noStrike" kern="1200" cap="none" spc="0" normalizeH="0" baseline="0" noProof="0" dirty="0">
              <a:ln>
                <a:noFill/>
              </a:ln>
              <a:solidFill>
                <a:schemeClr val="tx2"/>
              </a:solidFill>
              <a:effectLst/>
              <a:uLnTx/>
              <a:uFillTx/>
              <a:latin typeface="Perpetua" panose="02020502060401020303" pitchFamily="18"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71500" y="1219200"/>
            <a:ext cx="6819900" cy="5410200"/>
          </a:xfrm>
        </p:spPr>
        <p:txBody>
          <a:bodyPr>
            <a:noAutofit/>
          </a:bodyPr>
          <a:lstStyle/>
          <a:p>
            <a:pPr indent="0" algn="just">
              <a:lnSpc>
                <a:spcPct val="100000"/>
              </a:lnSpc>
            </a:pPr>
            <a:r>
              <a:rPr lang="en-US" sz="2400" b="1" i="1" dirty="0" smtClean="0">
                <a:solidFill>
                  <a:schemeClr val="tx2"/>
                </a:solidFill>
                <a:latin typeface="Perpetua"/>
              </a:rPr>
              <a:t> </a:t>
            </a:r>
          </a:p>
          <a:p>
            <a:pPr indent="0" algn="just">
              <a:lnSpc>
                <a:spcPct val="100000"/>
              </a:lnSpc>
            </a:pPr>
            <a:endParaRPr lang="en-US" sz="2400" dirty="0" smtClean="0">
              <a:solidFill>
                <a:schemeClr val="tx2"/>
              </a:solidFill>
              <a:latin typeface="Perpetua"/>
            </a:endParaRPr>
          </a:p>
          <a:p>
            <a:pPr indent="0" algn="just">
              <a:lnSpc>
                <a:spcPct val="100000"/>
              </a:lnSpc>
            </a:pPr>
            <a:r>
              <a:rPr lang="en-US" sz="2400" i="1" dirty="0" smtClean="0">
                <a:solidFill>
                  <a:schemeClr val="tx2"/>
                </a:solidFill>
                <a:latin typeface="Perpetua"/>
              </a:rPr>
              <a:t> There shall be filed with the Registrar a declaration in the prescribed form by an advocate, a chartered accountant, </a:t>
            </a:r>
            <a:r>
              <a:rPr lang="en-US" sz="2400" b="1" dirty="0" smtClean="0">
                <a:solidFill>
                  <a:schemeClr val="tx2"/>
                </a:solidFill>
                <a:latin typeface="Perpetua"/>
              </a:rPr>
              <a:t>cost accountant</a:t>
            </a:r>
            <a:r>
              <a:rPr lang="en-US" sz="2400" dirty="0" smtClean="0">
                <a:solidFill>
                  <a:schemeClr val="tx2"/>
                </a:solidFill>
                <a:latin typeface="Perpetua"/>
              </a:rPr>
              <a:t> or company secretary</a:t>
            </a:r>
            <a:r>
              <a:rPr lang="en-US" sz="2400" b="1" dirty="0" smtClean="0">
                <a:solidFill>
                  <a:srgbClr val="FF0000"/>
                </a:solidFill>
                <a:latin typeface="Perpetua"/>
              </a:rPr>
              <a:t>,</a:t>
            </a:r>
            <a:r>
              <a:rPr lang="en-US" sz="2400" dirty="0" smtClean="0">
                <a:solidFill>
                  <a:schemeClr val="tx2"/>
                </a:solidFill>
                <a:latin typeface="Perpetua"/>
              </a:rPr>
              <a:t> in practice,  that all the requirements of this Act and the rules made there under in respect of registration and matters precedent or incidental thereto have been complied with;</a:t>
            </a:r>
            <a:endParaRPr lang="en-US" sz="2400" dirty="0">
              <a:solidFill>
                <a:schemeClr val="tx2"/>
              </a:solidFill>
              <a:latin typeface="Perpetua"/>
            </a:endParaRPr>
          </a:p>
        </p:txBody>
      </p:sp>
      <p:sp>
        <p:nvSpPr>
          <p:cNvPr id="6" name="Subtitle 2"/>
          <p:cNvSpPr txBox="1">
            <a:spLocks/>
          </p:cNvSpPr>
          <p:nvPr/>
        </p:nvSpPr>
        <p:spPr>
          <a:xfrm>
            <a:off x="7467600" y="838200"/>
            <a:ext cx="838200" cy="381000"/>
          </a:xfrm>
          <a:prstGeom prst="rect">
            <a:avLst/>
          </a:prstGeom>
        </p:spPr>
        <p:txBody>
          <a:bodyPr vert="horz" lIns="91440" tIns="45720" rIns="91440" bIns="45720" rtlCol="0">
            <a:normAutofit fontScale="700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1" i="0" u="none" strike="noStrike" kern="1200" cap="none" spc="0" normalizeH="0" baseline="0" noProof="0" dirty="0">
              <a:ln>
                <a:noFill/>
              </a:ln>
              <a:solidFill>
                <a:schemeClr val="tx2"/>
              </a:solidFill>
              <a:effectLst/>
              <a:uLnTx/>
              <a:uFillTx/>
              <a:latin typeface="Georgia" pitchFamily="18" charset="0"/>
              <a:ea typeface="+mn-ea"/>
              <a:cs typeface="+mn-cs"/>
            </a:endParaRPr>
          </a:p>
        </p:txBody>
      </p:sp>
      <p:sp>
        <p:nvSpPr>
          <p:cNvPr id="8" name="Title 1"/>
          <p:cNvSpPr txBox="1">
            <a:spLocks/>
          </p:cNvSpPr>
          <p:nvPr/>
        </p:nvSpPr>
        <p:spPr>
          <a:xfrm>
            <a:off x="0" y="76200"/>
            <a:ext cx="7086600" cy="990600"/>
          </a:xfrm>
          <a:prstGeom prst="rect">
            <a:avLst/>
          </a:prstGeom>
          <a:solidFill>
            <a:schemeClr val="tx2"/>
          </a:solidFill>
        </p:spPr>
        <p:style>
          <a:lnRef idx="0">
            <a:schemeClr val="accent1"/>
          </a:lnRef>
          <a:fillRef idx="3">
            <a:schemeClr val="accent1"/>
          </a:fillRef>
          <a:effectRef idx="3">
            <a:schemeClr val="accent1"/>
          </a:effectRef>
          <a:fontRef idx="minor">
            <a:schemeClr val="lt1"/>
          </a:fontRef>
        </p:style>
        <p:txBody>
          <a:bodyPr vert="horz" lIns="91440" tIns="45720" rIns="91440" bIns="45720" rtlCol="0" anchor="ctr">
            <a:normAutofit fontScale="92500" lnSpcReduction="10000"/>
          </a:bodyPr>
          <a:lstStyle/>
          <a:p>
            <a:pPr lvl="0" algn="ctr">
              <a:spcBef>
                <a:spcPct val="0"/>
              </a:spcBef>
            </a:pPr>
            <a:r>
              <a:rPr lang="en-US" sz="3200" dirty="0" smtClean="0">
                <a:latin typeface="Perpetua" panose="02020502060401020303" pitchFamily="18" charset="0"/>
              </a:rPr>
              <a:t>CMA  Authorized to sign Form 18 of </a:t>
            </a:r>
            <a:r>
              <a:rPr lang="en-US" sz="3200" dirty="0" err="1" smtClean="0">
                <a:latin typeface="Perpetua" panose="02020502060401020303" pitchFamily="18" charset="0"/>
              </a:rPr>
              <a:t>RoC</a:t>
            </a:r>
            <a:r>
              <a:rPr lang="en-US" sz="3200" dirty="0" smtClean="0">
                <a:latin typeface="Perpetua" panose="02020502060401020303" pitchFamily="18" charset="0"/>
              </a:rPr>
              <a:t> </a:t>
            </a:r>
          </a:p>
          <a:p>
            <a:pPr lvl="0" algn="ctr">
              <a:spcBef>
                <a:spcPct val="0"/>
              </a:spcBef>
            </a:pPr>
            <a:r>
              <a:rPr kumimoji="0" lang="en-US" sz="3200" b="1" i="1" u="none" strike="noStrike" kern="1200" cap="none" spc="0" normalizeH="0" baseline="0" noProof="0" dirty="0" smtClean="0">
                <a:ln>
                  <a:noFill/>
                </a:ln>
                <a:solidFill>
                  <a:schemeClr val="lt1"/>
                </a:solidFill>
                <a:effectLst/>
                <a:uLnTx/>
                <a:uFillTx/>
                <a:latin typeface="Perpetua" panose="02020502060401020303" pitchFamily="18" charset="0"/>
              </a:rPr>
              <a:t>Section 7</a:t>
            </a:r>
            <a:endParaRPr kumimoji="0" lang="en-US" sz="3200" b="1" i="1" u="none" strike="noStrike" kern="1200" cap="none" spc="0" normalizeH="0" baseline="0" noProof="0" dirty="0">
              <a:ln>
                <a:noFill/>
              </a:ln>
              <a:solidFill>
                <a:schemeClr val="lt1"/>
              </a:solidFill>
              <a:effectLst/>
              <a:uLnTx/>
              <a:uFillTx/>
              <a:latin typeface="Perpetua" panose="02020502060401020303" pitchFamily="18"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1905000"/>
            <a:ext cx="7010400" cy="3657600"/>
          </a:xfrm>
        </p:spPr>
        <p:txBody>
          <a:bodyPr>
            <a:normAutofit lnSpcReduction="10000"/>
          </a:bodyPr>
          <a:lstStyle/>
          <a:p>
            <a:pPr indent="0" algn="just">
              <a:lnSpc>
                <a:spcPct val="110000"/>
              </a:lnSpc>
            </a:pPr>
            <a:r>
              <a:rPr lang="en-US" sz="2600" i="1" dirty="0" smtClean="0">
                <a:solidFill>
                  <a:schemeClr val="tx2"/>
                </a:solidFill>
                <a:latin typeface="Perpetua"/>
              </a:rPr>
              <a:t>The new Act provides statutory recognition to CMAs to carry out Internal Audit</a:t>
            </a:r>
          </a:p>
          <a:p>
            <a:pPr indent="0" algn="just">
              <a:lnSpc>
                <a:spcPct val="110000"/>
              </a:lnSpc>
            </a:pPr>
            <a:r>
              <a:rPr lang="en-US" sz="2600" i="1" dirty="0" smtClean="0">
                <a:solidFill>
                  <a:schemeClr val="tx2"/>
                </a:solidFill>
                <a:latin typeface="Perpetua"/>
              </a:rPr>
              <a:t>…..Such class or classes of companies as may be prescribed shall be required to appoint an internal auditor, who shall either be a chartered accountant or a cost accountant, or such other professional as may be decided by the Board to conduct internal audit of the functions and activities of the company.</a:t>
            </a:r>
            <a:endParaRPr lang="en-US" sz="2600" i="1" dirty="0">
              <a:solidFill>
                <a:schemeClr val="tx2"/>
              </a:solidFill>
              <a:latin typeface="Perpetua"/>
            </a:endParaRPr>
          </a:p>
        </p:txBody>
      </p:sp>
      <p:sp>
        <p:nvSpPr>
          <p:cNvPr id="8" name="Title 1"/>
          <p:cNvSpPr txBox="1">
            <a:spLocks/>
          </p:cNvSpPr>
          <p:nvPr/>
        </p:nvSpPr>
        <p:spPr>
          <a:xfrm>
            <a:off x="0" y="103459"/>
            <a:ext cx="6629400" cy="1524000"/>
          </a:xfrm>
          <a:prstGeom prst="rect">
            <a:avLst/>
          </a:prstGeom>
          <a:solidFill>
            <a:schemeClr val="tx2"/>
          </a:solidFill>
        </p:spPr>
        <p:style>
          <a:lnRef idx="0">
            <a:schemeClr val="accent1"/>
          </a:lnRef>
          <a:fillRef idx="3">
            <a:schemeClr val="accent1"/>
          </a:fillRef>
          <a:effectRef idx="3">
            <a:schemeClr val="accent1"/>
          </a:effectRef>
          <a:fontRef idx="minor">
            <a:schemeClr val="lt1"/>
          </a:fontRef>
        </p:style>
        <p:txBody>
          <a:bodyPr vert="horz" lIns="91440" tIns="45720" rIns="91440" bIns="45720" rtlCol="0" anchor="ctr">
            <a:normAutofit/>
          </a:bodyPr>
          <a:lstStyle/>
          <a:p>
            <a:pPr lvl="0" algn="ctr">
              <a:spcBef>
                <a:spcPct val="0"/>
              </a:spcBef>
            </a:pPr>
            <a:r>
              <a:rPr lang="en-US" sz="3200" dirty="0" smtClean="0">
                <a:latin typeface="Perpetua" panose="02020502060401020303" pitchFamily="18" charset="0"/>
              </a:rPr>
              <a:t>CMA Could be appointed as Internal Auditor </a:t>
            </a:r>
            <a:r>
              <a:rPr kumimoji="0" lang="en-US" sz="3200" b="1" i="1" u="none" strike="noStrike" kern="1200" cap="none" spc="0" normalizeH="0" baseline="0" noProof="0" dirty="0" smtClean="0">
                <a:ln>
                  <a:noFill/>
                </a:ln>
                <a:solidFill>
                  <a:schemeClr val="lt1"/>
                </a:solidFill>
                <a:effectLst/>
                <a:uLnTx/>
                <a:uFillTx/>
                <a:latin typeface="Perpetua" panose="02020502060401020303" pitchFamily="18" charset="0"/>
              </a:rPr>
              <a:t>Section 138(1)</a:t>
            </a:r>
            <a:endParaRPr kumimoji="0" lang="en-US" sz="3200" b="1" i="1" u="none" strike="noStrike" kern="1200" cap="none" spc="0" normalizeH="0" baseline="0" noProof="0" dirty="0">
              <a:ln>
                <a:noFill/>
              </a:ln>
              <a:solidFill>
                <a:schemeClr val="lt1"/>
              </a:solidFill>
              <a:effectLst/>
              <a:uLnTx/>
              <a:uFillTx/>
              <a:latin typeface="Perpetua" panose="02020502060401020303" pitchFamily="18"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6781800" cy="5584163"/>
          </a:xfrm>
        </p:spPr>
        <p:txBody>
          <a:bodyPr>
            <a:normAutofit/>
          </a:bodyPr>
          <a:lstStyle/>
          <a:p>
            <a:pPr marL="0" lvl="0" indent="0" algn="just">
              <a:spcBef>
                <a:spcPts val="0"/>
              </a:spcBef>
              <a:buFont typeface="Wingdings" pitchFamily="2" charset="2"/>
              <a:buChar char="§"/>
            </a:pPr>
            <a:r>
              <a:rPr lang="en-US" sz="2400" dirty="0" smtClean="0">
                <a:latin typeface="Perpetua"/>
              </a:rPr>
              <a:t> Internal Audit is an independent, objective assurance and consulting activity designed to add value to a company</a:t>
            </a:r>
          </a:p>
          <a:p>
            <a:pPr marL="0" indent="0" algn="just">
              <a:spcBef>
                <a:spcPts val="0"/>
              </a:spcBef>
              <a:buFont typeface="Wingdings" pitchFamily="2" charset="2"/>
              <a:buChar char="§"/>
            </a:pPr>
            <a:endParaRPr lang="en-US" sz="2400" dirty="0" smtClean="0">
              <a:latin typeface="Perpetua"/>
            </a:endParaRPr>
          </a:p>
          <a:p>
            <a:pPr marL="0" lvl="0" indent="0" algn="just">
              <a:spcBef>
                <a:spcPts val="0"/>
              </a:spcBef>
              <a:buFont typeface="Wingdings" pitchFamily="2" charset="2"/>
              <a:buChar char="§"/>
            </a:pPr>
            <a:r>
              <a:rPr lang="en-US" sz="2400" dirty="0" smtClean="0">
                <a:latin typeface="Perpetua"/>
              </a:rPr>
              <a:t> It helps an entity to accomplish its objectives by bringing a systematic and disciplined approach to evaluate and improve the effectiveness of internal controls and governance processes</a:t>
            </a:r>
          </a:p>
          <a:p>
            <a:pPr marL="0" indent="0" algn="just">
              <a:spcBef>
                <a:spcPts val="0"/>
              </a:spcBef>
              <a:buFont typeface="Wingdings" pitchFamily="2" charset="2"/>
              <a:buChar char="§"/>
            </a:pPr>
            <a:endParaRPr lang="en-US" sz="2400" dirty="0" smtClean="0">
              <a:latin typeface="Perpetua"/>
            </a:endParaRPr>
          </a:p>
          <a:p>
            <a:pPr marL="0" lvl="0" indent="0" algn="just">
              <a:spcBef>
                <a:spcPts val="0"/>
              </a:spcBef>
              <a:buFont typeface="Wingdings" pitchFamily="2" charset="2"/>
              <a:buChar char="§"/>
            </a:pPr>
            <a:r>
              <a:rPr lang="en-US" sz="2400" dirty="0" smtClean="0">
                <a:latin typeface="Perpetua"/>
              </a:rPr>
              <a:t> CMAs have a key role to play in Internal Audit domain as they possess expertise in efficiency and process evaluation </a:t>
            </a:r>
          </a:p>
          <a:p>
            <a:pPr>
              <a:buFont typeface="Wingdings" pitchFamily="2" charset="2"/>
              <a:buChar char="§"/>
            </a:pPr>
            <a:endParaRPr lang="en-US" sz="2400" dirty="0">
              <a:latin typeface="Perpetua"/>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Integral</Template>
  <TotalTime>325</TotalTime>
  <Words>1790</Words>
  <Application>Microsoft Office PowerPoint</Application>
  <PresentationFormat>On-screen Show (4:3)</PresentationFormat>
  <Paragraphs>136</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Facet</vt:lpstr>
      <vt:lpstr>CMA &amp; the Companies Act 2013</vt:lpstr>
      <vt:lpstr>Slide 2</vt:lpstr>
      <vt:lpstr>The Significant objectives of the Companies Act are : </vt:lpstr>
      <vt:lpstr>Slide 4</vt:lpstr>
      <vt:lpstr>Slide 5</vt:lpstr>
      <vt:lpstr>CMA  Included in the definition of expert Section 2(38)</vt:lpstr>
      <vt:lpstr>Slide 7</vt:lpstr>
      <vt:lpstr>Slide 8</vt:lpstr>
      <vt:lpstr>Slide 9</vt:lpstr>
      <vt:lpstr>Slide 10</vt:lpstr>
      <vt:lpstr>Slide 11</vt:lpstr>
      <vt:lpstr>Slide 12</vt:lpstr>
      <vt:lpstr>Slide 13</vt:lpstr>
      <vt:lpstr>Slide 14</vt:lpstr>
      <vt:lpstr>Slide 15</vt:lpstr>
      <vt:lpstr>Scope of powers and Duties</vt:lpstr>
      <vt:lpstr>Slide 17</vt:lpstr>
      <vt:lpstr>Slide 18</vt:lpstr>
      <vt:lpstr>Slide 19</vt:lpstr>
      <vt:lpstr>Slide 20</vt:lpstr>
      <vt:lpstr>Slide 21</vt:lpstr>
      <vt:lpstr>A CMA has an opportunity to  get actively involved in the process of Risk Management</vt:lpstr>
      <vt:lpstr>Slide 23</vt:lpstr>
      <vt:lpstr>Corporate Social Responsibility</vt:lpstr>
      <vt:lpstr>Corporate Social Responsibility…</vt:lpstr>
      <vt:lpstr>CMA as Independent Director</vt:lpstr>
      <vt:lpstr>CMA as Key Managerial Personnel</vt:lpstr>
      <vt:lpstr>Slide 28</vt:lpstr>
      <vt:lpstr>Slide 29</vt:lpstr>
      <vt:lpstr>Thank  You  You may reach me at  cbst.skgupta@gmail.com Mobile : 9810162341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Amit Kumar &amp; Co. (Cost Accountants) (A perfect blend of Tax, Audit &amp; Advisory services)</dc:title>
  <dc:creator>Amit Kumar</dc:creator>
  <cp:lastModifiedBy>EIRC</cp:lastModifiedBy>
  <cp:revision>69</cp:revision>
  <dcterms:created xsi:type="dcterms:W3CDTF">2006-08-16T00:00:00Z</dcterms:created>
  <dcterms:modified xsi:type="dcterms:W3CDTF">2015-01-10T15:07:47Z</dcterms:modified>
</cp:coreProperties>
</file>