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73" r:id="rId5"/>
    <p:sldId id="261" r:id="rId6"/>
    <p:sldId id="287" r:id="rId7"/>
    <p:sldId id="302" r:id="rId8"/>
    <p:sldId id="263" r:id="rId9"/>
    <p:sldId id="271" r:id="rId10"/>
    <p:sldId id="266" r:id="rId11"/>
    <p:sldId id="288" r:id="rId12"/>
    <p:sldId id="296" r:id="rId13"/>
    <p:sldId id="267" r:id="rId14"/>
    <p:sldId id="269" r:id="rId15"/>
    <p:sldId id="277" r:id="rId16"/>
    <p:sldId id="295" r:id="rId17"/>
    <p:sldId id="264" r:id="rId18"/>
    <p:sldId id="276" r:id="rId19"/>
    <p:sldId id="278" r:id="rId20"/>
    <p:sldId id="299" r:id="rId21"/>
    <p:sldId id="292" r:id="rId22"/>
    <p:sldId id="298" r:id="rId23"/>
    <p:sldId id="300" r:id="rId24"/>
    <p:sldId id="30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8" d="100"/>
          <a:sy n="68" d="100"/>
        </p:scale>
        <p:origin x="-798" y="-28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4CD62-BB49-473D-A5DE-101CDD78D82E}" type="doc">
      <dgm:prSet loTypeId="urn:microsoft.com/office/officeart/2005/8/layout/hProcess6" loCatId="process" qsTypeId="urn:microsoft.com/office/officeart/2005/8/quickstyle/3d1" qsCatId="3D" csTypeId="urn:microsoft.com/office/officeart/2005/8/colors/accent1_2" csCatId="accent1" phldr="1"/>
      <dgm:spPr/>
      <dgm:t>
        <a:bodyPr/>
        <a:lstStyle/>
        <a:p>
          <a:endParaRPr lang="en-US"/>
        </a:p>
      </dgm:t>
    </dgm:pt>
    <dgm:pt modelId="{E42498D7-33E9-4AFD-B9FB-C9121CCA0D48}">
      <dgm:prSet phldrT="[Text]" custT="1"/>
      <dgm:spPr/>
      <dgm:t>
        <a:bodyPr/>
        <a:lstStyle/>
        <a:p>
          <a:r>
            <a:rPr lang="en-US" sz="1600" i="1" baseline="-25000" dirty="0" smtClean="0">
              <a:solidFill>
                <a:schemeClr val="tx1"/>
              </a:solidFill>
            </a:rPr>
            <a:t>Identification</a:t>
          </a:r>
          <a:r>
            <a:rPr lang="en-US" sz="1600" baseline="-25000" dirty="0" smtClean="0">
              <a:solidFill>
                <a:schemeClr val="tx1"/>
              </a:solidFill>
            </a:rPr>
            <a:t> of Environmental Reporting </a:t>
          </a:r>
          <a:r>
            <a:rPr lang="en-US" sz="1600" baseline="-25000" dirty="0" smtClean="0">
              <a:solidFill>
                <a:schemeClr val="tx1"/>
              </a:solidFill>
            </a:rPr>
            <a:t>parameters, </a:t>
          </a:r>
          <a:r>
            <a:rPr lang="en-US" sz="1600" baseline="-25000" dirty="0" smtClean="0">
              <a:solidFill>
                <a:schemeClr val="tx1"/>
              </a:solidFill>
            </a:rPr>
            <a:t>sustainability </a:t>
          </a:r>
          <a:r>
            <a:rPr lang="en-US" sz="1600" baseline="-25000" dirty="0" smtClean="0">
              <a:solidFill>
                <a:schemeClr val="tx1"/>
              </a:solidFill>
            </a:rPr>
            <a:t>reporting</a:t>
          </a:r>
          <a:endParaRPr lang="en-US" sz="1600" baseline="-25000" dirty="0">
            <a:solidFill>
              <a:schemeClr val="tx1"/>
            </a:solidFill>
          </a:endParaRPr>
        </a:p>
      </dgm:t>
    </dgm:pt>
    <dgm:pt modelId="{33C7990F-AEA5-4B23-B10C-B399848C5D45}" type="parTrans" cxnId="{F4C13F17-FB3C-407C-8B1D-37BB2E84E1E8}">
      <dgm:prSet/>
      <dgm:spPr/>
      <dgm:t>
        <a:bodyPr/>
        <a:lstStyle/>
        <a:p>
          <a:endParaRPr lang="en-US" baseline="-25000"/>
        </a:p>
      </dgm:t>
    </dgm:pt>
    <dgm:pt modelId="{A7A160DA-3E08-4ADA-8517-29E1DB58A2A4}" type="sibTrans" cxnId="{F4C13F17-FB3C-407C-8B1D-37BB2E84E1E8}">
      <dgm:prSet/>
      <dgm:spPr/>
      <dgm:t>
        <a:bodyPr/>
        <a:lstStyle/>
        <a:p>
          <a:endParaRPr lang="en-US" baseline="-25000"/>
        </a:p>
      </dgm:t>
    </dgm:pt>
    <dgm:pt modelId="{ABD50B68-D6B7-436E-8B9F-A784D00A0AB2}">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en-US" i="1" baseline="-25000" dirty="0" smtClean="0"/>
            <a:t>Describe: </a:t>
          </a:r>
          <a:r>
            <a:rPr lang="en-US" baseline="-25000" dirty="0" smtClean="0"/>
            <a:t>spell out the operational meaning of  parameters </a:t>
          </a:r>
          <a:r>
            <a:rPr lang="en-US" baseline="-25000" dirty="0" smtClean="0"/>
            <a:t>to measure environmental performance </a:t>
          </a:r>
          <a:r>
            <a:rPr lang="en-US" baseline="-25000" dirty="0" smtClean="0"/>
            <a:t>in the long run</a:t>
          </a:r>
          <a:endParaRPr lang="en-US" baseline="-25000" dirty="0"/>
        </a:p>
      </dgm:t>
    </dgm:pt>
    <dgm:pt modelId="{37026D7C-FF98-4262-97BD-9A8C97922B9D}" type="parTrans" cxnId="{43A10278-8F08-4AF1-8852-AA1B712797A3}">
      <dgm:prSet/>
      <dgm:spPr/>
      <dgm:t>
        <a:bodyPr/>
        <a:lstStyle/>
        <a:p>
          <a:endParaRPr lang="en-US" baseline="-25000"/>
        </a:p>
      </dgm:t>
    </dgm:pt>
    <dgm:pt modelId="{479C2FB5-421A-445A-9EC1-9242385040DD}" type="sibTrans" cxnId="{43A10278-8F08-4AF1-8852-AA1B712797A3}">
      <dgm:prSet/>
      <dgm:spPr/>
      <dgm:t>
        <a:bodyPr/>
        <a:lstStyle/>
        <a:p>
          <a:endParaRPr lang="en-US" baseline="-25000"/>
        </a:p>
      </dgm:t>
    </dgm:pt>
    <dgm:pt modelId="{95803E9F-6B51-4AF8-B6BA-895E54D19C94}">
      <dgm:prSet phldrT="[Text]" custT="1"/>
      <dgm:spPr/>
      <dgm:t>
        <a:bodyPr/>
        <a:lstStyle/>
        <a:p>
          <a:r>
            <a:rPr lang="en-US" sz="1000" i="1" dirty="0" smtClean="0">
              <a:solidFill>
                <a:schemeClr val="tx1"/>
              </a:solidFill>
            </a:rPr>
            <a:t>Measurement of </a:t>
          </a:r>
          <a:r>
            <a:rPr lang="en-US" sz="1000" dirty="0" smtClean="0">
              <a:solidFill>
                <a:schemeClr val="tx1"/>
              </a:solidFill>
            </a:rPr>
            <a:t>actual environmental performance in terms of the predetermined standard</a:t>
          </a:r>
        </a:p>
        <a:p>
          <a:r>
            <a:rPr lang="en-US" sz="1000" dirty="0" smtClean="0">
              <a:solidFill>
                <a:schemeClr val="tx1"/>
              </a:solidFill>
            </a:rPr>
            <a:t>performance indicators</a:t>
          </a:r>
          <a:endParaRPr lang="en-US" sz="1000" baseline="-25000" dirty="0">
            <a:solidFill>
              <a:schemeClr val="tx1"/>
            </a:solidFill>
          </a:endParaRPr>
        </a:p>
      </dgm:t>
    </dgm:pt>
    <dgm:pt modelId="{A170BCEA-ABC2-4884-BF78-16FB2BCF4FDA}" type="parTrans" cxnId="{C1FEF526-F5EC-45F3-9FDD-CEA0A35434F7}">
      <dgm:prSet/>
      <dgm:spPr/>
      <dgm:t>
        <a:bodyPr/>
        <a:lstStyle/>
        <a:p>
          <a:endParaRPr lang="en-US" baseline="-25000"/>
        </a:p>
      </dgm:t>
    </dgm:pt>
    <dgm:pt modelId="{56C37ECA-809A-46E3-B38A-C0B53A6FD7C8}" type="sibTrans" cxnId="{C1FEF526-F5EC-45F3-9FDD-CEA0A35434F7}">
      <dgm:prSet/>
      <dgm:spPr/>
      <dgm:t>
        <a:bodyPr/>
        <a:lstStyle/>
        <a:p>
          <a:endParaRPr lang="en-US" baseline="-25000"/>
        </a:p>
      </dgm:t>
    </dgm:pt>
    <dgm:pt modelId="{87EB92AB-91D3-4AE3-A159-9CF3CA377D16}">
      <dgm:prSet phldrT="[Text]"/>
      <dgm:spPr/>
      <dgm:t>
        <a:bodyPr/>
        <a:lstStyle/>
        <a:p>
          <a:endParaRPr lang="en-US" baseline="-25000" dirty="0"/>
        </a:p>
      </dgm:t>
    </dgm:pt>
    <dgm:pt modelId="{364ACF85-C663-49B3-8D13-036C616A9BBA}" type="sibTrans" cxnId="{F1F5666B-9A50-403C-8B09-86ADD5463C4B}">
      <dgm:prSet/>
      <dgm:spPr/>
      <dgm:t>
        <a:bodyPr/>
        <a:lstStyle/>
        <a:p>
          <a:endParaRPr lang="en-US" baseline="-25000"/>
        </a:p>
      </dgm:t>
    </dgm:pt>
    <dgm:pt modelId="{F02DB526-1FD7-45C0-8A76-FC3F76461920}" type="parTrans" cxnId="{F1F5666B-9A50-403C-8B09-86ADD5463C4B}">
      <dgm:prSet/>
      <dgm:spPr/>
      <dgm:t>
        <a:bodyPr/>
        <a:lstStyle/>
        <a:p>
          <a:endParaRPr lang="en-US" baseline="-25000"/>
        </a:p>
      </dgm:t>
    </dgm:pt>
    <dgm:pt modelId="{1227D045-08D5-4609-83F9-AB411421B479}">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en-US" baseline="-25000" dirty="0" smtClean="0"/>
            <a:t>Developing the environmental policy framework, health and safety </a:t>
          </a:r>
          <a:r>
            <a:rPr lang="en-US" baseline="-25000" dirty="0" smtClean="0"/>
            <a:t>standards, </a:t>
          </a:r>
          <a:r>
            <a:rPr lang="en-US" baseline="-25000" dirty="0" smtClean="0"/>
            <a:t>energy conservation practices</a:t>
          </a:r>
          <a:endParaRPr lang="en-US" baseline="-25000" dirty="0"/>
        </a:p>
      </dgm:t>
    </dgm:pt>
    <dgm:pt modelId="{DA610F1A-2DA2-43AF-9132-68EF9366E37B}" type="sibTrans" cxnId="{AE2F3184-D075-41A2-9EAF-F8F57D56932F}">
      <dgm:prSet/>
      <dgm:spPr/>
      <dgm:t>
        <a:bodyPr/>
        <a:lstStyle/>
        <a:p>
          <a:endParaRPr lang="en-US" baseline="-25000"/>
        </a:p>
      </dgm:t>
    </dgm:pt>
    <dgm:pt modelId="{90D6446D-5915-41BE-AC3F-EF5953165433}" type="parTrans" cxnId="{AE2F3184-D075-41A2-9EAF-F8F57D56932F}">
      <dgm:prSet/>
      <dgm:spPr/>
      <dgm:t>
        <a:bodyPr/>
        <a:lstStyle/>
        <a:p>
          <a:endParaRPr lang="en-US" baseline="-25000"/>
        </a:p>
      </dgm:t>
    </dgm:pt>
    <dgm:pt modelId="{C51F98DB-D006-48AA-B843-AFB61D307C15}">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en-US" sz="1200" dirty="0" smtClean="0"/>
            <a:t>Generate report of the Environmental Performance Results </a:t>
          </a:r>
          <a:endParaRPr lang="en-US" sz="1200" baseline="-25000" dirty="0"/>
        </a:p>
      </dgm:t>
    </dgm:pt>
    <dgm:pt modelId="{477CD136-8569-4F2D-9C31-3D1071396784}" type="sibTrans" cxnId="{1CB47472-71C5-4730-8B5C-4B2261BA3546}">
      <dgm:prSet/>
      <dgm:spPr/>
      <dgm:t>
        <a:bodyPr/>
        <a:lstStyle/>
        <a:p>
          <a:endParaRPr lang="en-US" baseline="-25000"/>
        </a:p>
      </dgm:t>
    </dgm:pt>
    <dgm:pt modelId="{0470C3C1-F472-4D10-9A74-6E5D13212DE7}" type="parTrans" cxnId="{1CB47472-71C5-4730-8B5C-4B2261BA3546}">
      <dgm:prSet/>
      <dgm:spPr/>
      <dgm:t>
        <a:bodyPr/>
        <a:lstStyle/>
        <a:p>
          <a:endParaRPr lang="en-US" baseline="-25000"/>
        </a:p>
      </dgm:t>
    </dgm:pt>
    <dgm:pt modelId="{2FE8FF43-85C0-4088-8FD8-2F57F637BB7B}" type="pres">
      <dgm:prSet presAssocID="{A344CD62-BB49-473D-A5DE-101CDD78D82E}" presName="theList" presStyleCnt="0">
        <dgm:presLayoutVars>
          <dgm:dir/>
          <dgm:animLvl val="lvl"/>
          <dgm:resizeHandles val="exact"/>
        </dgm:presLayoutVars>
      </dgm:prSet>
      <dgm:spPr/>
      <dgm:t>
        <a:bodyPr/>
        <a:lstStyle/>
        <a:p>
          <a:endParaRPr lang="en-US"/>
        </a:p>
      </dgm:t>
    </dgm:pt>
    <dgm:pt modelId="{75507C98-9805-45E9-A0F0-10D87C68BC14}" type="pres">
      <dgm:prSet presAssocID="{E42498D7-33E9-4AFD-B9FB-C9121CCA0D48}" presName="compNode" presStyleCnt="0"/>
      <dgm:spPr/>
      <dgm:t>
        <a:bodyPr/>
        <a:lstStyle/>
        <a:p>
          <a:endParaRPr lang="en-US"/>
        </a:p>
      </dgm:t>
    </dgm:pt>
    <dgm:pt modelId="{CFC7EB85-3B1E-47C4-B9FF-885DBFD2163C}" type="pres">
      <dgm:prSet presAssocID="{E42498D7-33E9-4AFD-B9FB-C9121CCA0D48}" presName="noGeometry" presStyleCnt="0"/>
      <dgm:spPr/>
      <dgm:t>
        <a:bodyPr/>
        <a:lstStyle/>
        <a:p>
          <a:endParaRPr lang="en-US"/>
        </a:p>
      </dgm:t>
    </dgm:pt>
    <dgm:pt modelId="{475A4E20-BCC0-4627-B792-977FF621B99D}" type="pres">
      <dgm:prSet presAssocID="{E42498D7-33E9-4AFD-B9FB-C9121CCA0D48}" presName="childTextVisible" presStyleLbl="bgAccFollowNode1" presStyleIdx="0" presStyleCnt="3" custLinFactNeighborX="2604">
        <dgm:presLayoutVars>
          <dgm:bulletEnabled val="1"/>
        </dgm:presLayoutVars>
      </dgm:prSet>
      <dgm:spPr/>
      <dgm:t>
        <a:bodyPr/>
        <a:lstStyle/>
        <a:p>
          <a:endParaRPr lang="en-US"/>
        </a:p>
      </dgm:t>
    </dgm:pt>
    <dgm:pt modelId="{11494368-1BE3-4F90-BDA5-3B61335AFA5F}" type="pres">
      <dgm:prSet presAssocID="{E42498D7-33E9-4AFD-B9FB-C9121CCA0D48}" presName="childTextHidden" presStyleLbl="bgAccFollowNode1" presStyleIdx="0" presStyleCnt="3"/>
      <dgm:spPr/>
      <dgm:t>
        <a:bodyPr/>
        <a:lstStyle/>
        <a:p>
          <a:endParaRPr lang="en-US"/>
        </a:p>
      </dgm:t>
    </dgm:pt>
    <dgm:pt modelId="{15F2FDF7-D91E-4B5E-9587-9C9E2BD947E2}" type="pres">
      <dgm:prSet presAssocID="{E42498D7-33E9-4AFD-B9FB-C9121CCA0D48}" presName="parentText" presStyleLbl="node1" presStyleIdx="0" presStyleCnt="3" custLinFactNeighborX="4335">
        <dgm:presLayoutVars>
          <dgm:chMax val="1"/>
          <dgm:bulletEnabled val="1"/>
        </dgm:presLayoutVars>
      </dgm:prSet>
      <dgm:spPr/>
      <dgm:t>
        <a:bodyPr/>
        <a:lstStyle/>
        <a:p>
          <a:endParaRPr lang="en-US"/>
        </a:p>
      </dgm:t>
    </dgm:pt>
    <dgm:pt modelId="{677C381A-F802-4220-AA02-2DEC38AC99CB}" type="pres">
      <dgm:prSet presAssocID="{E42498D7-33E9-4AFD-B9FB-C9121CCA0D48}" presName="aSpace" presStyleCnt="0"/>
      <dgm:spPr/>
      <dgm:t>
        <a:bodyPr/>
        <a:lstStyle/>
        <a:p>
          <a:endParaRPr lang="en-US"/>
        </a:p>
      </dgm:t>
    </dgm:pt>
    <dgm:pt modelId="{8A077C68-2051-459E-8366-DD88220D73F5}" type="pres">
      <dgm:prSet presAssocID="{87EB92AB-91D3-4AE3-A159-9CF3CA377D16}" presName="compNode" presStyleCnt="0"/>
      <dgm:spPr/>
      <dgm:t>
        <a:bodyPr/>
        <a:lstStyle/>
        <a:p>
          <a:endParaRPr lang="en-US"/>
        </a:p>
      </dgm:t>
    </dgm:pt>
    <dgm:pt modelId="{D78955F3-1371-4442-9A0F-F8F24EF68A5C}" type="pres">
      <dgm:prSet presAssocID="{87EB92AB-91D3-4AE3-A159-9CF3CA377D16}" presName="noGeometry" presStyleCnt="0"/>
      <dgm:spPr/>
      <dgm:t>
        <a:bodyPr/>
        <a:lstStyle/>
        <a:p>
          <a:endParaRPr lang="en-US"/>
        </a:p>
      </dgm:t>
    </dgm:pt>
    <dgm:pt modelId="{1FF067CF-3DE9-466C-8941-AE79BD74F03B}" type="pres">
      <dgm:prSet presAssocID="{87EB92AB-91D3-4AE3-A159-9CF3CA377D16}" presName="childTextVisible" presStyleLbl="bgAccFollowNode1" presStyleIdx="1" presStyleCnt="3">
        <dgm:presLayoutVars>
          <dgm:bulletEnabled val="1"/>
        </dgm:presLayoutVars>
      </dgm:prSet>
      <dgm:spPr/>
      <dgm:t>
        <a:bodyPr/>
        <a:lstStyle/>
        <a:p>
          <a:endParaRPr lang="en-US"/>
        </a:p>
      </dgm:t>
    </dgm:pt>
    <dgm:pt modelId="{0AFCD7BF-DE6A-45E7-9AD7-8151D281D2B8}" type="pres">
      <dgm:prSet presAssocID="{87EB92AB-91D3-4AE3-A159-9CF3CA377D16}" presName="childTextHidden" presStyleLbl="bgAccFollowNode1" presStyleIdx="1" presStyleCnt="3"/>
      <dgm:spPr/>
      <dgm:t>
        <a:bodyPr/>
        <a:lstStyle/>
        <a:p>
          <a:endParaRPr lang="en-US"/>
        </a:p>
      </dgm:t>
    </dgm:pt>
    <dgm:pt modelId="{8ED9F8AC-3AD3-492C-A5A6-A7B0A00A4442}" type="pres">
      <dgm:prSet presAssocID="{87EB92AB-91D3-4AE3-A159-9CF3CA377D16}" presName="parentText" presStyleLbl="node1" presStyleIdx="1" presStyleCnt="3">
        <dgm:presLayoutVars>
          <dgm:chMax val="1"/>
          <dgm:bulletEnabled val="1"/>
        </dgm:presLayoutVars>
      </dgm:prSet>
      <dgm:spPr/>
      <dgm:t>
        <a:bodyPr/>
        <a:lstStyle/>
        <a:p>
          <a:endParaRPr lang="en-US"/>
        </a:p>
      </dgm:t>
    </dgm:pt>
    <dgm:pt modelId="{E3432513-E69F-460C-8D65-974B9DF92D59}" type="pres">
      <dgm:prSet presAssocID="{87EB92AB-91D3-4AE3-A159-9CF3CA377D16}" presName="aSpace" presStyleCnt="0"/>
      <dgm:spPr/>
      <dgm:t>
        <a:bodyPr/>
        <a:lstStyle/>
        <a:p>
          <a:endParaRPr lang="en-US"/>
        </a:p>
      </dgm:t>
    </dgm:pt>
    <dgm:pt modelId="{F4AD2FF6-328E-460F-840D-0CE7EBC45FBE}" type="pres">
      <dgm:prSet presAssocID="{95803E9F-6B51-4AF8-B6BA-895E54D19C94}" presName="compNode" presStyleCnt="0"/>
      <dgm:spPr/>
      <dgm:t>
        <a:bodyPr/>
        <a:lstStyle/>
        <a:p>
          <a:endParaRPr lang="en-US"/>
        </a:p>
      </dgm:t>
    </dgm:pt>
    <dgm:pt modelId="{1E1EC8AC-B149-429B-B3F6-ABA3B1AE31E8}" type="pres">
      <dgm:prSet presAssocID="{95803E9F-6B51-4AF8-B6BA-895E54D19C94}" presName="noGeometry" presStyleCnt="0"/>
      <dgm:spPr/>
      <dgm:t>
        <a:bodyPr/>
        <a:lstStyle/>
        <a:p>
          <a:endParaRPr lang="en-US"/>
        </a:p>
      </dgm:t>
    </dgm:pt>
    <dgm:pt modelId="{12364F43-E42F-438B-8380-0D157CFE2EDC}" type="pres">
      <dgm:prSet presAssocID="{95803E9F-6B51-4AF8-B6BA-895E54D19C94}" presName="childTextVisible" presStyleLbl="bgAccFollowNode1" presStyleIdx="2" presStyleCnt="3" custLinFactNeighborX="-2170">
        <dgm:presLayoutVars>
          <dgm:bulletEnabled val="1"/>
        </dgm:presLayoutVars>
      </dgm:prSet>
      <dgm:spPr/>
      <dgm:t>
        <a:bodyPr/>
        <a:lstStyle/>
        <a:p>
          <a:endParaRPr lang="en-US"/>
        </a:p>
      </dgm:t>
    </dgm:pt>
    <dgm:pt modelId="{EDF0E338-8FE5-4D04-9FDA-E87818F01E76}" type="pres">
      <dgm:prSet presAssocID="{95803E9F-6B51-4AF8-B6BA-895E54D19C94}" presName="childTextHidden" presStyleLbl="bgAccFollowNode1" presStyleIdx="2" presStyleCnt="3"/>
      <dgm:spPr/>
      <dgm:t>
        <a:bodyPr/>
        <a:lstStyle/>
        <a:p>
          <a:endParaRPr lang="en-US"/>
        </a:p>
      </dgm:t>
    </dgm:pt>
    <dgm:pt modelId="{EA4DADE5-6E44-473A-A0F5-6426A46258D9}" type="pres">
      <dgm:prSet presAssocID="{95803E9F-6B51-4AF8-B6BA-895E54D19C94}" presName="parentText" presStyleLbl="node1" presStyleIdx="2" presStyleCnt="3">
        <dgm:presLayoutVars>
          <dgm:chMax val="1"/>
          <dgm:bulletEnabled val="1"/>
        </dgm:presLayoutVars>
      </dgm:prSet>
      <dgm:spPr/>
      <dgm:t>
        <a:bodyPr/>
        <a:lstStyle/>
        <a:p>
          <a:endParaRPr lang="en-US"/>
        </a:p>
      </dgm:t>
    </dgm:pt>
  </dgm:ptLst>
  <dgm:cxnLst>
    <dgm:cxn modelId="{1CB47472-71C5-4730-8B5C-4B2261BA3546}" srcId="{95803E9F-6B51-4AF8-B6BA-895E54D19C94}" destId="{C51F98DB-D006-48AA-B843-AFB61D307C15}" srcOrd="0" destOrd="0" parTransId="{0470C3C1-F472-4D10-9A74-6E5D13212DE7}" sibTransId="{477CD136-8569-4F2D-9C31-3D1071396784}"/>
    <dgm:cxn modelId="{F1F5666B-9A50-403C-8B09-86ADD5463C4B}" srcId="{A344CD62-BB49-473D-A5DE-101CDD78D82E}" destId="{87EB92AB-91D3-4AE3-A159-9CF3CA377D16}" srcOrd="1" destOrd="0" parTransId="{F02DB526-1FD7-45C0-8A76-FC3F76461920}" sibTransId="{364ACF85-C663-49B3-8D13-036C616A9BBA}"/>
    <dgm:cxn modelId="{F333154A-B5DE-48AD-B0F1-0844E3A0CD95}" type="presOf" srcId="{1227D045-08D5-4609-83F9-AB411421B479}" destId="{0AFCD7BF-DE6A-45E7-9AD7-8151D281D2B8}" srcOrd="1" destOrd="0" presId="urn:microsoft.com/office/officeart/2005/8/layout/hProcess6"/>
    <dgm:cxn modelId="{884298D0-5757-4016-8FF3-AA9541B2E9A2}" type="presOf" srcId="{C51F98DB-D006-48AA-B843-AFB61D307C15}" destId="{12364F43-E42F-438B-8380-0D157CFE2EDC}" srcOrd="0" destOrd="0" presId="urn:microsoft.com/office/officeart/2005/8/layout/hProcess6"/>
    <dgm:cxn modelId="{43A10278-8F08-4AF1-8852-AA1B712797A3}" srcId="{E42498D7-33E9-4AFD-B9FB-C9121CCA0D48}" destId="{ABD50B68-D6B7-436E-8B9F-A784D00A0AB2}" srcOrd="0" destOrd="0" parTransId="{37026D7C-FF98-4262-97BD-9A8C97922B9D}" sibTransId="{479C2FB5-421A-445A-9EC1-9242385040DD}"/>
    <dgm:cxn modelId="{479F4223-2E2C-427D-B418-A0EA44C09BD0}" type="presOf" srcId="{95803E9F-6B51-4AF8-B6BA-895E54D19C94}" destId="{EA4DADE5-6E44-473A-A0F5-6426A46258D9}" srcOrd="0" destOrd="0" presId="urn:microsoft.com/office/officeart/2005/8/layout/hProcess6"/>
    <dgm:cxn modelId="{4A618661-B573-40BD-A928-CB53089AC86E}" type="presOf" srcId="{C51F98DB-D006-48AA-B843-AFB61D307C15}" destId="{EDF0E338-8FE5-4D04-9FDA-E87818F01E76}" srcOrd="1" destOrd="0" presId="urn:microsoft.com/office/officeart/2005/8/layout/hProcess6"/>
    <dgm:cxn modelId="{C1FEF526-F5EC-45F3-9FDD-CEA0A35434F7}" srcId="{A344CD62-BB49-473D-A5DE-101CDD78D82E}" destId="{95803E9F-6B51-4AF8-B6BA-895E54D19C94}" srcOrd="2" destOrd="0" parTransId="{A170BCEA-ABC2-4884-BF78-16FB2BCF4FDA}" sibTransId="{56C37ECA-809A-46E3-B38A-C0B53A6FD7C8}"/>
    <dgm:cxn modelId="{170CCEF9-F5E2-48BD-AEA9-C04143170C69}" type="presOf" srcId="{E42498D7-33E9-4AFD-B9FB-C9121CCA0D48}" destId="{15F2FDF7-D91E-4B5E-9587-9C9E2BD947E2}" srcOrd="0" destOrd="0" presId="urn:microsoft.com/office/officeart/2005/8/layout/hProcess6"/>
    <dgm:cxn modelId="{A1184964-FE22-4C15-A4E8-6E93E2C8F8BA}" type="presOf" srcId="{ABD50B68-D6B7-436E-8B9F-A784D00A0AB2}" destId="{475A4E20-BCC0-4627-B792-977FF621B99D}" srcOrd="0" destOrd="0" presId="urn:microsoft.com/office/officeart/2005/8/layout/hProcess6"/>
    <dgm:cxn modelId="{CA9B981D-DFEB-4B18-BF10-3D1ADD240064}" type="presOf" srcId="{A344CD62-BB49-473D-A5DE-101CDD78D82E}" destId="{2FE8FF43-85C0-4088-8FD8-2F57F637BB7B}" srcOrd="0" destOrd="0" presId="urn:microsoft.com/office/officeart/2005/8/layout/hProcess6"/>
    <dgm:cxn modelId="{6A963D19-5BB9-442A-AA32-EF1393C37E96}" type="presOf" srcId="{ABD50B68-D6B7-436E-8B9F-A784D00A0AB2}" destId="{11494368-1BE3-4F90-BDA5-3B61335AFA5F}" srcOrd="1" destOrd="0" presId="urn:microsoft.com/office/officeart/2005/8/layout/hProcess6"/>
    <dgm:cxn modelId="{AE2F3184-D075-41A2-9EAF-F8F57D56932F}" srcId="{87EB92AB-91D3-4AE3-A159-9CF3CA377D16}" destId="{1227D045-08D5-4609-83F9-AB411421B479}" srcOrd="0" destOrd="0" parTransId="{90D6446D-5915-41BE-AC3F-EF5953165433}" sibTransId="{DA610F1A-2DA2-43AF-9132-68EF9366E37B}"/>
    <dgm:cxn modelId="{A1600A0C-C546-4FFB-8BF6-4B2FE0AD032D}" type="presOf" srcId="{1227D045-08D5-4609-83F9-AB411421B479}" destId="{1FF067CF-3DE9-466C-8941-AE79BD74F03B}" srcOrd="0" destOrd="0" presId="urn:microsoft.com/office/officeart/2005/8/layout/hProcess6"/>
    <dgm:cxn modelId="{3490509D-88A6-42EA-B757-E505AF996A1E}" type="presOf" srcId="{87EB92AB-91D3-4AE3-A159-9CF3CA377D16}" destId="{8ED9F8AC-3AD3-492C-A5A6-A7B0A00A4442}" srcOrd="0" destOrd="0" presId="urn:microsoft.com/office/officeart/2005/8/layout/hProcess6"/>
    <dgm:cxn modelId="{F4C13F17-FB3C-407C-8B1D-37BB2E84E1E8}" srcId="{A344CD62-BB49-473D-A5DE-101CDD78D82E}" destId="{E42498D7-33E9-4AFD-B9FB-C9121CCA0D48}" srcOrd="0" destOrd="0" parTransId="{33C7990F-AEA5-4B23-B10C-B399848C5D45}" sibTransId="{A7A160DA-3E08-4ADA-8517-29E1DB58A2A4}"/>
    <dgm:cxn modelId="{1E8E5E6A-A9A2-43F4-8E32-6E89D00D8560}" type="presParOf" srcId="{2FE8FF43-85C0-4088-8FD8-2F57F637BB7B}" destId="{75507C98-9805-45E9-A0F0-10D87C68BC14}" srcOrd="0" destOrd="0" presId="urn:microsoft.com/office/officeart/2005/8/layout/hProcess6"/>
    <dgm:cxn modelId="{F1C7E71A-CDAA-4EAA-816A-EEBEF446B6E4}" type="presParOf" srcId="{75507C98-9805-45E9-A0F0-10D87C68BC14}" destId="{CFC7EB85-3B1E-47C4-B9FF-885DBFD2163C}" srcOrd="0" destOrd="0" presId="urn:microsoft.com/office/officeart/2005/8/layout/hProcess6"/>
    <dgm:cxn modelId="{2D682769-6B33-48A2-A93E-D5130581B515}" type="presParOf" srcId="{75507C98-9805-45E9-A0F0-10D87C68BC14}" destId="{475A4E20-BCC0-4627-B792-977FF621B99D}" srcOrd="1" destOrd="0" presId="urn:microsoft.com/office/officeart/2005/8/layout/hProcess6"/>
    <dgm:cxn modelId="{4CF32BE0-8963-4906-8BE9-2D2D96781A87}" type="presParOf" srcId="{75507C98-9805-45E9-A0F0-10D87C68BC14}" destId="{11494368-1BE3-4F90-BDA5-3B61335AFA5F}" srcOrd="2" destOrd="0" presId="urn:microsoft.com/office/officeart/2005/8/layout/hProcess6"/>
    <dgm:cxn modelId="{07101B12-E8AC-46AA-A115-957BFE8CC26F}" type="presParOf" srcId="{75507C98-9805-45E9-A0F0-10D87C68BC14}" destId="{15F2FDF7-D91E-4B5E-9587-9C9E2BD947E2}" srcOrd="3" destOrd="0" presId="urn:microsoft.com/office/officeart/2005/8/layout/hProcess6"/>
    <dgm:cxn modelId="{78750F62-DB99-4113-959E-723D690BF9D5}" type="presParOf" srcId="{2FE8FF43-85C0-4088-8FD8-2F57F637BB7B}" destId="{677C381A-F802-4220-AA02-2DEC38AC99CB}" srcOrd="1" destOrd="0" presId="urn:microsoft.com/office/officeart/2005/8/layout/hProcess6"/>
    <dgm:cxn modelId="{75412C42-428C-42B6-8E34-4CBD50B512DD}" type="presParOf" srcId="{2FE8FF43-85C0-4088-8FD8-2F57F637BB7B}" destId="{8A077C68-2051-459E-8366-DD88220D73F5}" srcOrd="2" destOrd="0" presId="urn:microsoft.com/office/officeart/2005/8/layout/hProcess6"/>
    <dgm:cxn modelId="{6CEE1D67-0D75-4FD5-A09B-FA8DC7BB68C5}" type="presParOf" srcId="{8A077C68-2051-459E-8366-DD88220D73F5}" destId="{D78955F3-1371-4442-9A0F-F8F24EF68A5C}" srcOrd="0" destOrd="0" presId="urn:microsoft.com/office/officeart/2005/8/layout/hProcess6"/>
    <dgm:cxn modelId="{15955E56-D792-44B2-8711-D665E6982FF2}" type="presParOf" srcId="{8A077C68-2051-459E-8366-DD88220D73F5}" destId="{1FF067CF-3DE9-466C-8941-AE79BD74F03B}" srcOrd="1" destOrd="0" presId="urn:microsoft.com/office/officeart/2005/8/layout/hProcess6"/>
    <dgm:cxn modelId="{0B5BE31A-CB51-4165-87A3-38F53D5CEF0B}" type="presParOf" srcId="{8A077C68-2051-459E-8366-DD88220D73F5}" destId="{0AFCD7BF-DE6A-45E7-9AD7-8151D281D2B8}" srcOrd="2" destOrd="0" presId="urn:microsoft.com/office/officeart/2005/8/layout/hProcess6"/>
    <dgm:cxn modelId="{0C7C5D66-FD55-4FBE-A384-E5BBEB4BAAA2}" type="presParOf" srcId="{8A077C68-2051-459E-8366-DD88220D73F5}" destId="{8ED9F8AC-3AD3-492C-A5A6-A7B0A00A4442}" srcOrd="3" destOrd="0" presId="urn:microsoft.com/office/officeart/2005/8/layout/hProcess6"/>
    <dgm:cxn modelId="{C274AB5B-CE50-465E-9B63-1F5F71B4E3E5}" type="presParOf" srcId="{2FE8FF43-85C0-4088-8FD8-2F57F637BB7B}" destId="{E3432513-E69F-460C-8D65-974B9DF92D59}" srcOrd="3" destOrd="0" presId="urn:microsoft.com/office/officeart/2005/8/layout/hProcess6"/>
    <dgm:cxn modelId="{98970D29-F3AB-428C-BCFC-FFA265937B9F}" type="presParOf" srcId="{2FE8FF43-85C0-4088-8FD8-2F57F637BB7B}" destId="{F4AD2FF6-328E-460F-840D-0CE7EBC45FBE}" srcOrd="4" destOrd="0" presId="urn:microsoft.com/office/officeart/2005/8/layout/hProcess6"/>
    <dgm:cxn modelId="{62FC64AF-7EB0-49DA-98C0-AC168A036E8B}" type="presParOf" srcId="{F4AD2FF6-328E-460F-840D-0CE7EBC45FBE}" destId="{1E1EC8AC-B149-429B-B3F6-ABA3B1AE31E8}" srcOrd="0" destOrd="0" presId="urn:microsoft.com/office/officeart/2005/8/layout/hProcess6"/>
    <dgm:cxn modelId="{63FD2868-289C-42EA-8123-D3F0B338F45B}" type="presParOf" srcId="{F4AD2FF6-328E-460F-840D-0CE7EBC45FBE}" destId="{12364F43-E42F-438B-8380-0D157CFE2EDC}" srcOrd="1" destOrd="0" presId="urn:microsoft.com/office/officeart/2005/8/layout/hProcess6"/>
    <dgm:cxn modelId="{284A3458-2488-4AFC-B189-3C68B4F024AC}" type="presParOf" srcId="{F4AD2FF6-328E-460F-840D-0CE7EBC45FBE}" destId="{EDF0E338-8FE5-4D04-9FDA-E87818F01E76}" srcOrd="2" destOrd="0" presId="urn:microsoft.com/office/officeart/2005/8/layout/hProcess6"/>
    <dgm:cxn modelId="{47A29FA2-B961-472A-BD62-CE6DF8947E7C}" type="presParOf" srcId="{F4AD2FF6-328E-460F-840D-0CE7EBC45FBE}" destId="{EA4DADE5-6E44-473A-A0F5-6426A46258D9}" srcOrd="3" destOrd="0" presId="urn:microsoft.com/office/officeart/2005/8/layout/hProcess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357E53-23D4-430F-87E4-55698DC65A2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47AA7859-3B44-4D75-992A-09637FE23C40}">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400" b="1" dirty="0" smtClean="0"/>
            <a:t>Conventional</a:t>
          </a:r>
        </a:p>
        <a:p>
          <a:r>
            <a:rPr lang="en-US" sz="1400" b="1" dirty="0" smtClean="0"/>
            <a:t>Costs</a:t>
          </a:r>
        </a:p>
        <a:p>
          <a:r>
            <a:rPr lang="en-US" sz="1400" b="1" dirty="0" smtClean="0"/>
            <a:t>Capital equipment</a:t>
          </a:r>
        </a:p>
        <a:p>
          <a:r>
            <a:rPr lang="en-US" sz="1400" b="1" dirty="0" smtClean="0"/>
            <a:t>Materials</a:t>
          </a:r>
        </a:p>
        <a:p>
          <a:r>
            <a:rPr lang="en-US" sz="1400" b="1" dirty="0" smtClean="0"/>
            <a:t>Labor</a:t>
          </a:r>
        </a:p>
        <a:p>
          <a:r>
            <a:rPr lang="en-US" sz="1400" b="1" dirty="0" smtClean="0"/>
            <a:t>Supplies</a:t>
          </a:r>
        </a:p>
        <a:p>
          <a:r>
            <a:rPr lang="en-US" sz="1400" b="1" dirty="0" smtClean="0"/>
            <a:t>Utilities</a:t>
          </a:r>
        </a:p>
        <a:p>
          <a:r>
            <a:rPr lang="en-US" sz="1400" b="1" dirty="0" smtClean="0"/>
            <a:t>Structures</a:t>
          </a:r>
        </a:p>
        <a:p>
          <a:r>
            <a:rPr lang="en-US" sz="1400" b="1" dirty="0" smtClean="0"/>
            <a:t>Salvage value</a:t>
          </a:r>
          <a:endParaRPr lang="en-US" sz="1400" b="1" dirty="0"/>
        </a:p>
      </dgm:t>
    </dgm:pt>
    <dgm:pt modelId="{F101DC1B-8436-48FC-BAC3-D169CE84109E}" type="parTrans" cxnId="{AE015BE5-EA70-446B-A4B0-B218770FF9E4}">
      <dgm:prSet/>
      <dgm:spPr/>
      <dgm:t>
        <a:bodyPr/>
        <a:lstStyle/>
        <a:p>
          <a:endParaRPr lang="en-US"/>
        </a:p>
      </dgm:t>
    </dgm:pt>
    <dgm:pt modelId="{311A27C2-95F7-4DD9-B38D-E6849D017183}" type="sibTrans" cxnId="{AE015BE5-EA70-446B-A4B0-B218770FF9E4}">
      <dgm:prSet/>
      <dgm:spPr/>
      <dgm:t>
        <a:bodyPr/>
        <a:lstStyle/>
        <a:p>
          <a:endParaRPr lang="en-US"/>
        </a:p>
      </dgm:t>
    </dgm:pt>
    <dgm:pt modelId="{C6811F56-3C9E-4AFC-B2AE-733BFB5F44AC}">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400" b="1" dirty="0" smtClean="0"/>
            <a:t>Potentially Hidden </a:t>
          </a:r>
          <a:r>
            <a:rPr lang="en-US" sz="1400" b="1" dirty="0" smtClean="0"/>
            <a:t>Costs mandatory: </a:t>
          </a:r>
        </a:p>
        <a:p>
          <a:r>
            <a:rPr lang="en-US" sz="1400" b="1" dirty="0" smtClean="0"/>
            <a:t>Regulatory</a:t>
          </a:r>
          <a:endParaRPr lang="en-US" sz="1400" b="1" dirty="0" smtClean="0"/>
        </a:p>
        <a:p>
          <a:r>
            <a:rPr lang="en-US" sz="1400" b="1" dirty="0" smtClean="0"/>
            <a:t>Notification</a:t>
          </a:r>
        </a:p>
        <a:p>
          <a:r>
            <a:rPr lang="en-US" sz="1400" b="1" dirty="0" smtClean="0"/>
            <a:t>Reporting</a:t>
          </a:r>
        </a:p>
        <a:p>
          <a:r>
            <a:rPr lang="en-US" sz="1400" b="1" dirty="0" smtClean="0"/>
            <a:t>Monitoring/testing</a:t>
          </a:r>
        </a:p>
        <a:p>
          <a:r>
            <a:rPr lang="en-US" sz="1400" b="1" dirty="0" smtClean="0"/>
            <a:t>Studies/modeling</a:t>
          </a:r>
        </a:p>
        <a:p>
          <a:r>
            <a:rPr lang="en-US" sz="1400" b="1" dirty="0" smtClean="0"/>
            <a:t>Remediation</a:t>
          </a:r>
        </a:p>
        <a:p>
          <a:r>
            <a:rPr lang="en-US" sz="1400" b="1" dirty="0" smtClean="0"/>
            <a:t>Recordkeeping</a:t>
          </a:r>
          <a:endParaRPr lang="en-US" sz="1400" b="1" dirty="0"/>
        </a:p>
      </dgm:t>
    </dgm:pt>
    <dgm:pt modelId="{41A99E27-6B96-4726-9F95-2F0F4094B78D}" type="parTrans" cxnId="{F1781334-1590-4213-A63B-F9F7031F2856}">
      <dgm:prSet/>
      <dgm:spPr/>
      <dgm:t>
        <a:bodyPr/>
        <a:lstStyle/>
        <a:p>
          <a:endParaRPr lang="en-US"/>
        </a:p>
      </dgm:t>
    </dgm:pt>
    <dgm:pt modelId="{B7C7EBB2-A22C-43DA-BDB2-1CA79BD305D3}" type="sibTrans" cxnId="{F1781334-1590-4213-A63B-F9F7031F2856}">
      <dgm:prSet/>
      <dgm:spPr/>
      <dgm:t>
        <a:bodyPr/>
        <a:lstStyle/>
        <a:p>
          <a:endParaRPr lang="en-US"/>
        </a:p>
      </dgm:t>
    </dgm:pt>
    <dgm:pt modelId="{199332C7-E9B5-4EA2-8092-394825E958AA}">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1200" b="1" dirty="0" smtClean="0"/>
            <a:t>Contingent Costs</a:t>
          </a:r>
        </a:p>
        <a:p>
          <a:r>
            <a:rPr lang="en-US" sz="1200" b="1" dirty="0" smtClean="0"/>
            <a:t>Future compliance costs</a:t>
          </a:r>
        </a:p>
        <a:p>
          <a:r>
            <a:rPr lang="en-US" sz="1200" b="1" dirty="0" smtClean="0"/>
            <a:t>Penalties/fines</a:t>
          </a:r>
        </a:p>
        <a:p>
          <a:r>
            <a:rPr lang="en-US" sz="1200" b="1" dirty="0" smtClean="0"/>
            <a:t>Response to future release</a:t>
          </a:r>
        </a:p>
        <a:p>
          <a:r>
            <a:rPr lang="en-US" sz="1200" b="1" dirty="0" smtClean="0"/>
            <a:t>Remediation</a:t>
          </a:r>
        </a:p>
        <a:p>
          <a:r>
            <a:rPr lang="en-US" sz="1200" b="1" dirty="0" smtClean="0"/>
            <a:t>Property damage</a:t>
          </a:r>
        </a:p>
        <a:p>
          <a:r>
            <a:rPr lang="en-US" sz="1200" b="1" dirty="0" smtClean="0"/>
            <a:t>Personal injury damage</a:t>
          </a:r>
        </a:p>
        <a:p>
          <a:r>
            <a:rPr lang="en-US" sz="1200" b="1" dirty="0" smtClean="0"/>
            <a:t>Legal expenses</a:t>
          </a:r>
        </a:p>
        <a:p>
          <a:r>
            <a:rPr lang="en-US" sz="1200" b="1" dirty="0" smtClean="0"/>
            <a:t>Natural resource damages</a:t>
          </a:r>
          <a:endParaRPr lang="en-US" sz="1200" b="1" dirty="0"/>
        </a:p>
      </dgm:t>
    </dgm:pt>
    <dgm:pt modelId="{529BBEA3-B89B-4187-B652-BC86B32AA735}" type="parTrans" cxnId="{5CEF7E28-3AAB-4AF4-A7D0-71276975DFBE}">
      <dgm:prSet/>
      <dgm:spPr/>
      <dgm:t>
        <a:bodyPr/>
        <a:lstStyle/>
        <a:p>
          <a:endParaRPr lang="en-US"/>
        </a:p>
      </dgm:t>
    </dgm:pt>
    <dgm:pt modelId="{0EC18D40-02D4-49CF-A43B-155DF5DC4D4B}" type="sibTrans" cxnId="{5CEF7E28-3AAB-4AF4-A7D0-71276975DFBE}">
      <dgm:prSet/>
      <dgm:spPr/>
      <dgm:t>
        <a:bodyPr/>
        <a:lstStyle/>
        <a:p>
          <a:endParaRPr lang="en-US"/>
        </a:p>
      </dgm:t>
    </dgm:pt>
    <dgm:pt modelId="{62B69329-28DE-4533-83DC-7AA6EED76824}">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Potentially Hidden costs Voluntary (Beyond</a:t>
          </a:r>
        </a:p>
        <a:p>
          <a:r>
            <a:rPr lang="en-US" b="1" dirty="0" smtClean="0"/>
            <a:t>compliance)</a:t>
          </a:r>
        </a:p>
        <a:p>
          <a:r>
            <a:rPr lang="en-US" b="1" dirty="0" smtClean="0"/>
            <a:t>Community relations outreach</a:t>
          </a:r>
        </a:p>
        <a:p>
          <a:r>
            <a:rPr lang="en-US" b="1" dirty="0" smtClean="0"/>
            <a:t>Monitoring testing</a:t>
          </a:r>
        </a:p>
        <a:p>
          <a:r>
            <a:rPr lang="en-US" b="1" dirty="0" smtClean="0"/>
            <a:t>Training</a:t>
          </a:r>
        </a:p>
        <a:p>
          <a:r>
            <a:rPr lang="en-US" b="1" dirty="0" smtClean="0"/>
            <a:t>Audits</a:t>
          </a:r>
        </a:p>
        <a:p>
          <a:r>
            <a:rPr lang="en-US" b="1" dirty="0" smtClean="0"/>
            <a:t>Qualifying suppliers</a:t>
          </a:r>
        </a:p>
        <a:p>
          <a:r>
            <a:rPr lang="en-US" b="1" dirty="0" smtClean="0"/>
            <a:t>Reports (e.g. annual</a:t>
          </a:r>
        </a:p>
        <a:p>
          <a:r>
            <a:rPr lang="en-US" b="1" dirty="0" smtClean="0"/>
            <a:t>environmental reports)</a:t>
          </a:r>
        </a:p>
        <a:p>
          <a:r>
            <a:rPr lang="en-US" b="1" dirty="0" smtClean="0"/>
            <a:t>Insurance</a:t>
          </a:r>
          <a:endParaRPr lang="en-US" b="1" dirty="0"/>
        </a:p>
      </dgm:t>
    </dgm:pt>
    <dgm:pt modelId="{4EF37861-B76A-4DD8-9946-6134C6D751DA}" type="parTrans" cxnId="{E6B52D1C-C618-4CAF-87F4-014405D062BC}">
      <dgm:prSet/>
      <dgm:spPr/>
      <dgm:t>
        <a:bodyPr/>
        <a:lstStyle/>
        <a:p>
          <a:endParaRPr lang="en-US"/>
        </a:p>
      </dgm:t>
    </dgm:pt>
    <dgm:pt modelId="{7B543997-9AE4-421B-ADFE-C35F58AB4F1E}" type="sibTrans" cxnId="{E6B52D1C-C618-4CAF-87F4-014405D062BC}">
      <dgm:prSet/>
      <dgm:spPr/>
      <dgm:t>
        <a:bodyPr/>
        <a:lstStyle/>
        <a:p>
          <a:endParaRPr lang="en-US"/>
        </a:p>
      </dgm:t>
    </dgm:pt>
    <dgm:pt modelId="{D4C1E8EB-7DBB-4206-AB8E-4D621362C723}">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1" dirty="0" smtClean="0"/>
            <a:t>Image and Relationship Costs Corporate image</a:t>
          </a:r>
        </a:p>
        <a:p>
          <a:r>
            <a:rPr lang="en-US" sz="1400" b="1" dirty="0" smtClean="0"/>
            <a:t>Relationship with customers</a:t>
          </a:r>
        </a:p>
        <a:p>
          <a:r>
            <a:rPr lang="en-US" sz="1400" b="1" dirty="0" smtClean="0"/>
            <a:t>Relationship with investors</a:t>
          </a:r>
        </a:p>
        <a:p>
          <a:r>
            <a:rPr lang="en-US" sz="1400" b="1" dirty="0" smtClean="0"/>
            <a:t>Relationship with insures, regulators</a:t>
          </a:r>
          <a:endParaRPr lang="en-US" sz="1400" b="1" dirty="0"/>
        </a:p>
      </dgm:t>
    </dgm:pt>
    <dgm:pt modelId="{4B63ABCD-0F9F-497A-8820-5C644798023B}" type="parTrans" cxnId="{2AF73FF3-8E31-4493-8543-9C2877C601DA}">
      <dgm:prSet/>
      <dgm:spPr/>
      <dgm:t>
        <a:bodyPr/>
        <a:lstStyle/>
        <a:p>
          <a:endParaRPr lang="en-US"/>
        </a:p>
      </dgm:t>
    </dgm:pt>
    <dgm:pt modelId="{4F04B446-8973-4F8B-8EF0-29E4E72766F9}" type="sibTrans" cxnId="{2AF73FF3-8E31-4493-8543-9C2877C601DA}">
      <dgm:prSet/>
      <dgm:spPr/>
      <dgm:t>
        <a:bodyPr/>
        <a:lstStyle/>
        <a:p>
          <a:endParaRPr lang="en-US"/>
        </a:p>
      </dgm:t>
    </dgm:pt>
    <dgm:pt modelId="{E8436FAF-1993-4F56-B4BC-106003C7666B}" type="pres">
      <dgm:prSet presAssocID="{46357E53-23D4-430F-87E4-55698DC65A22}" presName="diagram" presStyleCnt="0">
        <dgm:presLayoutVars>
          <dgm:dir/>
          <dgm:resizeHandles val="exact"/>
        </dgm:presLayoutVars>
      </dgm:prSet>
      <dgm:spPr/>
      <dgm:t>
        <a:bodyPr/>
        <a:lstStyle/>
        <a:p>
          <a:endParaRPr lang="en-US"/>
        </a:p>
      </dgm:t>
    </dgm:pt>
    <dgm:pt modelId="{CB981351-A84E-447F-A577-0FC34059D8C2}" type="pres">
      <dgm:prSet presAssocID="{47AA7859-3B44-4D75-992A-09637FE23C40}" presName="node" presStyleLbl="node1" presStyleIdx="0" presStyleCnt="5" custScaleY="108206" custLinFactNeighborX="12750" custLinFactNeighborY="8750">
        <dgm:presLayoutVars>
          <dgm:bulletEnabled val="1"/>
        </dgm:presLayoutVars>
      </dgm:prSet>
      <dgm:spPr/>
      <dgm:t>
        <a:bodyPr/>
        <a:lstStyle/>
        <a:p>
          <a:endParaRPr lang="en-US"/>
        </a:p>
      </dgm:t>
    </dgm:pt>
    <dgm:pt modelId="{51B9BB3E-7887-43B3-96CE-3587FFA964C0}" type="pres">
      <dgm:prSet presAssocID="{311A27C2-95F7-4DD9-B38D-E6849D017183}" presName="sibTrans" presStyleCnt="0"/>
      <dgm:spPr/>
    </dgm:pt>
    <dgm:pt modelId="{2896BD93-3A54-410C-9A5B-B8C7175CE427}" type="pres">
      <dgm:prSet presAssocID="{C6811F56-3C9E-4AFC-B2AE-733BFB5F44AC}" presName="node" presStyleLbl="node1" presStyleIdx="1" presStyleCnt="5" custScaleY="108206" custLinFactNeighborX="5613" custLinFactNeighborY="7461">
        <dgm:presLayoutVars>
          <dgm:bulletEnabled val="1"/>
        </dgm:presLayoutVars>
      </dgm:prSet>
      <dgm:spPr/>
      <dgm:t>
        <a:bodyPr/>
        <a:lstStyle/>
        <a:p>
          <a:endParaRPr lang="en-US"/>
        </a:p>
      </dgm:t>
    </dgm:pt>
    <dgm:pt modelId="{D5EB9DD4-D9E0-486C-8570-9E59B04E14FC}" type="pres">
      <dgm:prSet presAssocID="{B7C7EBB2-A22C-43DA-BDB2-1CA79BD305D3}" presName="sibTrans" presStyleCnt="0"/>
      <dgm:spPr/>
    </dgm:pt>
    <dgm:pt modelId="{1B046C88-F44A-41F7-9EE1-3EC0F055E8F1}" type="pres">
      <dgm:prSet presAssocID="{199332C7-E9B5-4EA2-8092-394825E958AA}" presName="node" presStyleLbl="node1" presStyleIdx="2" presStyleCnt="5" custScaleY="109456" custLinFactNeighborX="-375" custLinFactNeighborY="7500">
        <dgm:presLayoutVars>
          <dgm:bulletEnabled val="1"/>
        </dgm:presLayoutVars>
      </dgm:prSet>
      <dgm:spPr/>
      <dgm:t>
        <a:bodyPr/>
        <a:lstStyle/>
        <a:p>
          <a:endParaRPr lang="en-US"/>
        </a:p>
      </dgm:t>
    </dgm:pt>
    <dgm:pt modelId="{169FFB36-EA93-4C84-8019-FA7EEB42E510}" type="pres">
      <dgm:prSet presAssocID="{0EC18D40-02D4-49CF-A43B-155DF5DC4D4B}" presName="sibTrans" presStyleCnt="0"/>
      <dgm:spPr/>
    </dgm:pt>
    <dgm:pt modelId="{4257976A-FAA8-4707-9447-08A48BF49970}" type="pres">
      <dgm:prSet presAssocID="{62B69329-28DE-4533-83DC-7AA6EED76824}" presName="node" presStyleLbl="node1" presStyleIdx="3" presStyleCnt="5" custScaleY="111860" custLinFactNeighborX="4875">
        <dgm:presLayoutVars>
          <dgm:bulletEnabled val="1"/>
        </dgm:presLayoutVars>
      </dgm:prSet>
      <dgm:spPr/>
      <dgm:t>
        <a:bodyPr/>
        <a:lstStyle/>
        <a:p>
          <a:endParaRPr lang="en-US"/>
        </a:p>
      </dgm:t>
    </dgm:pt>
    <dgm:pt modelId="{06ED4616-524F-4914-B221-DD2E580254C7}" type="pres">
      <dgm:prSet presAssocID="{7B543997-9AE4-421B-ADFE-C35F58AB4F1E}" presName="sibTrans" presStyleCnt="0"/>
      <dgm:spPr/>
    </dgm:pt>
    <dgm:pt modelId="{ED683E23-E045-4A88-9599-E997808C5CAE}" type="pres">
      <dgm:prSet presAssocID="{D4C1E8EB-7DBB-4206-AB8E-4D621362C723}" presName="node" presStyleLbl="node1" presStyleIdx="4" presStyleCnt="5" custScaleY="113110" custLinFactNeighborY="-625">
        <dgm:presLayoutVars>
          <dgm:bulletEnabled val="1"/>
        </dgm:presLayoutVars>
      </dgm:prSet>
      <dgm:spPr/>
      <dgm:t>
        <a:bodyPr/>
        <a:lstStyle/>
        <a:p>
          <a:endParaRPr lang="en-US"/>
        </a:p>
      </dgm:t>
    </dgm:pt>
  </dgm:ptLst>
  <dgm:cxnLst>
    <dgm:cxn modelId="{2BFDC7DE-B342-4B3A-AFAF-1E657EF633B2}" type="presOf" srcId="{D4C1E8EB-7DBB-4206-AB8E-4D621362C723}" destId="{ED683E23-E045-4A88-9599-E997808C5CAE}" srcOrd="0" destOrd="0" presId="urn:microsoft.com/office/officeart/2005/8/layout/default#1"/>
    <dgm:cxn modelId="{7DFD14FD-F52E-4B6B-B040-58C27A9CBF01}" type="presOf" srcId="{62B69329-28DE-4533-83DC-7AA6EED76824}" destId="{4257976A-FAA8-4707-9447-08A48BF49970}" srcOrd="0" destOrd="0" presId="urn:microsoft.com/office/officeart/2005/8/layout/default#1"/>
    <dgm:cxn modelId="{AFA2A221-01CA-461F-A004-9A0E795BF84B}" type="presOf" srcId="{47AA7859-3B44-4D75-992A-09637FE23C40}" destId="{CB981351-A84E-447F-A577-0FC34059D8C2}" srcOrd="0" destOrd="0" presId="urn:microsoft.com/office/officeart/2005/8/layout/default#1"/>
    <dgm:cxn modelId="{3FF7C297-E298-4477-A201-4ED471313E75}" type="presOf" srcId="{C6811F56-3C9E-4AFC-B2AE-733BFB5F44AC}" destId="{2896BD93-3A54-410C-9A5B-B8C7175CE427}" srcOrd="0" destOrd="0" presId="urn:microsoft.com/office/officeart/2005/8/layout/default#1"/>
    <dgm:cxn modelId="{AE015BE5-EA70-446B-A4B0-B218770FF9E4}" srcId="{46357E53-23D4-430F-87E4-55698DC65A22}" destId="{47AA7859-3B44-4D75-992A-09637FE23C40}" srcOrd="0" destOrd="0" parTransId="{F101DC1B-8436-48FC-BAC3-D169CE84109E}" sibTransId="{311A27C2-95F7-4DD9-B38D-E6849D017183}"/>
    <dgm:cxn modelId="{610791CE-B316-4F0B-B508-B88052F4BB7D}" type="presOf" srcId="{199332C7-E9B5-4EA2-8092-394825E958AA}" destId="{1B046C88-F44A-41F7-9EE1-3EC0F055E8F1}" srcOrd="0" destOrd="0" presId="urn:microsoft.com/office/officeart/2005/8/layout/default#1"/>
    <dgm:cxn modelId="{F1781334-1590-4213-A63B-F9F7031F2856}" srcId="{46357E53-23D4-430F-87E4-55698DC65A22}" destId="{C6811F56-3C9E-4AFC-B2AE-733BFB5F44AC}" srcOrd="1" destOrd="0" parTransId="{41A99E27-6B96-4726-9F95-2F0F4094B78D}" sibTransId="{B7C7EBB2-A22C-43DA-BDB2-1CA79BD305D3}"/>
    <dgm:cxn modelId="{5CEF7E28-3AAB-4AF4-A7D0-71276975DFBE}" srcId="{46357E53-23D4-430F-87E4-55698DC65A22}" destId="{199332C7-E9B5-4EA2-8092-394825E958AA}" srcOrd="2" destOrd="0" parTransId="{529BBEA3-B89B-4187-B652-BC86B32AA735}" sibTransId="{0EC18D40-02D4-49CF-A43B-155DF5DC4D4B}"/>
    <dgm:cxn modelId="{27078DCB-BE33-4E77-AEC9-0A1C909C27A8}" type="presOf" srcId="{46357E53-23D4-430F-87E4-55698DC65A22}" destId="{E8436FAF-1993-4F56-B4BC-106003C7666B}" srcOrd="0" destOrd="0" presId="urn:microsoft.com/office/officeart/2005/8/layout/default#1"/>
    <dgm:cxn modelId="{2AF73FF3-8E31-4493-8543-9C2877C601DA}" srcId="{46357E53-23D4-430F-87E4-55698DC65A22}" destId="{D4C1E8EB-7DBB-4206-AB8E-4D621362C723}" srcOrd="4" destOrd="0" parTransId="{4B63ABCD-0F9F-497A-8820-5C644798023B}" sibTransId="{4F04B446-8973-4F8B-8EF0-29E4E72766F9}"/>
    <dgm:cxn modelId="{E6B52D1C-C618-4CAF-87F4-014405D062BC}" srcId="{46357E53-23D4-430F-87E4-55698DC65A22}" destId="{62B69329-28DE-4533-83DC-7AA6EED76824}" srcOrd="3" destOrd="0" parTransId="{4EF37861-B76A-4DD8-9946-6134C6D751DA}" sibTransId="{7B543997-9AE4-421B-ADFE-C35F58AB4F1E}"/>
    <dgm:cxn modelId="{50FE892F-72A7-4776-A38F-6BA07CE041C8}" type="presParOf" srcId="{E8436FAF-1993-4F56-B4BC-106003C7666B}" destId="{CB981351-A84E-447F-A577-0FC34059D8C2}" srcOrd="0" destOrd="0" presId="urn:microsoft.com/office/officeart/2005/8/layout/default#1"/>
    <dgm:cxn modelId="{14865D01-45E1-42F9-B326-E4DC7FE3FDD2}" type="presParOf" srcId="{E8436FAF-1993-4F56-B4BC-106003C7666B}" destId="{51B9BB3E-7887-43B3-96CE-3587FFA964C0}" srcOrd="1" destOrd="0" presId="urn:microsoft.com/office/officeart/2005/8/layout/default#1"/>
    <dgm:cxn modelId="{59F14B66-2F77-41E5-80BB-B3E8B0DEC5F4}" type="presParOf" srcId="{E8436FAF-1993-4F56-B4BC-106003C7666B}" destId="{2896BD93-3A54-410C-9A5B-B8C7175CE427}" srcOrd="2" destOrd="0" presId="urn:microsoft.com/office/officeart/2005/8/layout/default#1"/>
    <dgm:cxn modelId="{C80660A0-CA37-4321-8A5E-61243014D8A7}" type="presParOf" srcId="{E8436FAF-1993-4F56-B4BC-106003C7666B}" destId="{D5EB9DD4-D9E0-486C-8570-9E59B04E14FC}" srcOrd="3" destOrd="0" presId="urn:microsoft.com/office/officeart/2005/8/layout/default#1"/>
    <dgm:cxn modelId="{16B74B52-2A01-46A1-A041-87667BFF6572}" type="presParOf" srcId="{E8436FAF-1993-4F56-B4BC-106003C7666B}" destId="{1B046C88-F44A-41F7-9EE1-3EC0F055E8F1}" srcOrd="4" destOrd="0" presId="urn:microsoft.com/office/officeart/2005/8/layout/default#1"/>
    <dgm:cxn modelId="{791C3511-168D-4017-AEBD-F4185732BE39}" type="presParOf" srcId="{E8436FAF-1993-4F56-B4BC-106003C7666B}" destId="{169FFB36-EA93-4C84-8019-FA7EEB42E510}" srcOrd="5" destOrd="0" presId="urn:microsoft.com/office/officeart/2005/8/layout/default#1"/>
    <dgm:cxn modelId="{A7813413-D076-47F2-8294-D07459AF5358}" type="presParOf" srcId="{E8436FAF-1993-4F56-B4BC-106003C7666B}" destId="{4257976A-FAA8-4707-9447-08A48BF49970}" srcOrd="6" destOrd="0" presId="urn:microsoft.com/office/officeart/2005/8/layout/default#1"/>
    <dgm:cxn modelId="{F679CA46-9A79-4833-B159-B02FD180AEC6}" type="presParOf" srcId="{E8436FAF-1993-4F56-B4BC-106003C7666B}" destId="{06ED4616-524F-4914-B221-DD2E580254C7}" srcOrd="7" destOrd="0" presId="urn:microsoft.com/office/officeart/2005/8/layout/default#1"/>
    <dgm:cxn modelId="{9570FD62-3AAB-4913-9518-E2987E69DE2D}" type="presParOf" srcId="{E8436FAF-1993-4F56-B4BC-106003C7666B}" destId="{ED683E23-E045-4A88-9599-E997808C5CAE}"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4E20-BCC0-4627-B792-977FF621B99D}">
      <dsp:nvSpPr>
        <dsp:cNvPr id="0" name=""/>
        <dsp:cNvSpPr/>
      </dsp:nvSpPr>
      <dsp:spPr>
        <a:xfrm>
          <a:off x="874593" y="2053664"/>
          <a:ext cx="3146766" cy="2750670"/>
        </a:xfrm>
        <a:prstGeom prst="rightArrow">
          <a:avLst>
            <a:gd name="adj1" fmla="val 70000"/>
            <a:gd name="adj2" fmla="val 5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i="1" kern="1200" baseline="-25000" dirty="0" smtClean="0"/>
            <a:t>Describe: </a:t>
          </a:r>
          <a:r>
            <a:rPr lang="en-US" sz="1700" kern="1200" baseline="-25000" dirty="0" smtClean="0"/>
            <a:t>spell out the operational meaning of  parameters on the basis of which the environmental performance is measured in the long run</a:t>
          </a:r>
          <a:endParaRPr lang="en-US" sz="1700" kern="1200" baseline="-25000" dirty="0"/>
        </a:p>
      </dsp:txBody>
      <dsp:txXfrm>
        <a:off x="1661285" y="2466265"/>
        <a:ext cx="1534049" cy="1925469"/>
      </dsp:txXfrm>
    </dsp:sp>
    <dsp:sp modelId="{15F2FDF7-D91E-4B5E-9587-9C9E2BD947E2}">
      <dsp:nvSpPr>
        <dsp:cNvPr id="0" name=""/>
        <dsp:cNvSpPr/>
      </dsp:nvSpPr>
      <dsp:spPr>
        <a:xfrm>
          <a:off x="74165" y="2642308"/>
          <a:ext cx="1573383" cy="15733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44525">
            <a:lnSpc>
              <a:spcPct val="90000"/>
            </a:lnSpc>
            <a:spcBef>
              <a:spcPct val="0"/>
            </a:spcBef>
            <a:spcAft>
              <a:spcPct val="35000"/>
            </a:spcAft>
          </a:pPr>
          <a:r>
            <a:rPr lang="en-US" sz="1450" i="1" kern="1200" baseline="-25000" dirty="0" smtClean="0"/>
            <a:t>Identification</a:t>
          </a:r>
          <a:r>
            <a:rPr lang="en-US" sz="1450" kern="1200" baseline="-25000" dirty="0" smtClean="0"/>
            <a:t> of Environmental Reporting parameters environmental policy, sustainability reporting, waste management</a:t>
          </a:r>
          <a:endParaRPr lang="en-US" sz="1450" kern="1200" baseline="-25000" dirty="0"/>
        </a:p>
      </dsp:txBody>
      <dsp:txXfrm>
        <a:off x="304582" y="2872725"/>
        <a:ext cx="1112549" cy="1112549"/>
      </dsp:txXfrm>
    </dsp:sp>
    <dsp:sp modelId="{1FF067CF-3DE9-466C-8941-AE79BD74F03B}">
      <dsp:nvSpPr>
        <dsp:cNvPr id="0" name=""/>
        <dsp:cNvSpPr/>
      </dsp:nvSpPr>
      <dsp:spPr>
        <a:xfrm>
          <a:off x="4922782" y="2053664"/>
          <a:ext cx="3146766" cy="2750670"/>
        </a:xfrm>
        <a:prstGeom prst="rightArrow">
          <a:avLst>
            <a:gd name="adj1" fmla="val 70000"/>
            <a:gd name="adj2" fmla="val 5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en-US" sz="1700" kern="1200" baseline="-25000" dirty="0" smtClean="0"/>
            <a:t>Developing the environmental policy framework, health and safety standards to be followed, energy conservation practices</a:t>
          </a:r>
          <a:endParaRPr lang="en-US" sz="1700" kern="1200" baseline="-25000" dirty="0"/>
        </a:p>
      </dsp:txBody>
      <dsp:txXfrm>
        <a:off x="5709474" y="2466265"/>
        <a:ext cx="1534049" cy="1925469"/>
      </dsp:txXfrm>
    </dsp:sp>
    <dsp:sp modelId="{8ED9F8AC-3AD3-492C-A5A6-A7B0A00A4442}">
      <dsp:nvSpPr>
        <dsp:cNvPr id="0" name=""/>
        <dsp:cNvSpPr/>
      </dsp:nvSpPr>
      <dsp:spPr>
        <a:xfrm>
          <a:off x="4136091" y="2642308"/>
          <a:ext cx="1573383" cy="15733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baseline="-25000" dirty="0"/>
        </a:p>
      </dsp:txBody>
      <dsp:txXfrm>
        <a:off x="4366508" y="2872725"/>
        <a:ext cx="1112549" cy="1112549"/>
      </dsp:txXfrm>
    </dsp:sp>
    <dsp:sp modelId="{12364F43-E42F-438B-8380-0D157CFE2EDC}">
      <dsp:nvSpPr>
        <dsp:cNvPr id="0" name=""/>
        <dsp:cNvSpPr/>
      </dsp:nvSpPr>
      <dsp:spPr>
        <a:xfrm>
          <a:off x="8984629" y="2053664"/>
          <a:ext cx="3146766" cy="2750670"/>
        </a:xfrm>
        <a:prstGeom prst="rightArrow">
          <a:avLst>
            <a:gd name="adj1" fmla="val 70000"/>
            <a:gd name="adj2" fmla="val 5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a:scene3d>
          <a:camera prst="orthographicFront"/>
          <a:lightRig rig="flat" dir="t"/>
        </a:scene3d>
        <a:sp3d z="-190500" extrusionH="12700"/>
      </dsp:spPr>
      <dsp:style>
        <a:lnRef idx="1">
          <a:schemeClr val="accent3"/>
        </a:lnRef>
        <a:fillRef idx="2">
          <a:schemeClr val="accent3"/>
        </a:fillRef>
        <a:effectRef idx="1">
          <a:schemeClr val="accent3"/>
        </a:effectRef>
        <a:fontRef idx="minor">
          <a:schemeClr val="dk1"/>
        </a:fontRef>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Generate report of the Environmental Performance Results </a:t>
          </a:r>
          <a:endParaRPr lang="en-US" sz="1200" kern="1200" baseline="-25000" dirty="0"/>
        </a:p>
      </dsp:txBody>
      <dsp:txXfrm>
        <a:off x="9771321" y="2466265"/>
        <a:ext cx="1534049" cy="1925469"/>
      </dsp:txXfrm>
    </dsp:sp>
    <dsp:sp modelId="{EA4DADE5-6E44-473A-A0F5-6426A46258D9}">
      <dsp:nvSpPr>
        <dsp:cNvPr id="0" name=""/>
        <dsp:cNvSpPr/>
      </dsp:nvSpPr>
      <dsp:spPr>
        <a:xfrm>
          <a:off x="8266222" y="2642308"/>
          <a:ext cx="1573383" cy="15733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i="1" kern="1200" smtClean="0"/>
            <a:t>Measurement of </a:t>
          </a:r>
          <a:r>
            <a:rPr lang="en-US" sz="1000" kern="1200" smtClean="0"/>
            <a:t>actual environmental performance in terms of the predetermined standard</a:t>
          </a:r>
        </a:p>
        <a:p>
          <a:pPr lvl="0" algn="ctr" defTabSz="444500">
            <a:lnSpc>
              <a:spcPct val="90000"/>
            </a:lnSpc>
            <a:spcBef>
              <a:spcPct val="0"/>
            </a:spcBef>
            <a:spcAft>
              <a:spcPct val="35000"/>
            </a:spcAft>
          </a:pPr>
          <a:r>
            <a:rPr lang="en-US" sz="1000" kern="1200" smtClean="0"/>
            <a:t>performance indicators</a:t>
          </a:r>
          <a:endParaRPr lang="en-US" sz="1000" kern="1200" baseline="-25000" dirty="0"/>
        </a:p>
      </dsp:txBody>
      <dsp:txXfrm>
        <a:off x="8496639" y="2872725"/>
        <a:ext cx="1112549" cy="111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81351-A84E-447F-A577-0FC34059D8C2}">
      <dsp:nvSpPr>
        <dsp:cNvPr id="0" name=""/>
        <dsp:cNvSpPr/>
      </dsp:nvSpPr>
      <dsp:spPr>
        <a:xfrm>
          <a:off x="463842" y="1022664"/>
          <a:ext cx="3637980" cy="236190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Conventional</a:t>
          </a:r>
        </a:p>
        <a:p>
          <a:pPr lvl="0" algn="ctr" defTabSz="533400">
            <a:lnSpc>
              <a:spcPct val="90000"/>
            </a:lnSpc>
            <a:spcBef>
              <a:spcPct val="0"/>
            </a:spcBef>
            <a:spcAft>
              <a:spcPct val="35000"/>
            </a:spcAft>
          </a:pPr>
          <a:r>
            <a:rPr lang="en-US" sz="1200" kern="1200" dirty="0" smtClean="0"/>
            <a:t>Costs</a:t>
          </a:r>
        </a:p>
        <a:p>
          <a:pPr lvl="0" algn="ctr" defTabSz="533400">
            <a:lnSpc>
              <a:spcPct val="90000"/>
            </a:lnSpc>
            <a:spcBef>
              <a:spcPct val="0"/>
            </a:spcBef>
            <a:spcAft>
              <a:spcPct val="35000"/>
            </a:spcAft>
          </a:pPr>
          <a:r>
            <a:rPr lang="en-US" sz="1200" kern="1200" dirty="0" smtClean="0"/>
            <a:t>Capital equipment</a:t>
          </a:r>
        </a:p>
        <a:p>
          <a:pPr lvl="0" algn="ctr" defTabSz="533400">
            <a:lnSpc>
              <a:spcPct val="90000"/>
            </a:lnSpc>
            <a:spcBef>
              <a:spcPct val="0"/>
            </a:spcBef>
            <a:spcAft>
              <a:spcPct val="35000"/>
            </a:spcAft>
          </a:pPr>
          <a:r>
            <a:rPr lang="en-US" sz="1200" kern="1200" dirty="0" smtClean="0"/>
            <a:t>Materials</a:t>
          </a:r>
        </a:p>
        <a:p>
          <a:pPr lvl="0" algn="ctr" defTabSz="533400">
            <a:lnSpc>
              <a:spcPct val="90000"/>
            </a:lnSpc>
            <a:spcBef>
              <a:spcPct val="0"/>
            </a:spcBef>
            <a:spcAft>
              <a:spcPct val="35000"/>
            </a:spcAft>
          </a:pPr>
          <a:r>
            <a:rPr lang="en-US" sz="1200" kern="1200" dirty="0" smtClean="0"/>
            <a:t>Labor</a:t>
          </a:r>
        </a:p>
        <a:p>
          <a:pPr lvl="0" algn="ctr" defTabSz="533400">
            <a:lnSpc>
              <a:spcPct val="90000"/>
            </a:lnSpc>
            <a:spcBef>
              <a:spcPct val="0"/>
            </a:spcBef>
            <a:spcAft>
              <a:spcPct val="35000"/>
            </a:spcAft>
          </a:pPr>
          <a:r>
            <a:rPr lang="en-US" sz="1200" kern="1200" dirty="0" smtClean="0"/>
            <a:t>Supplies</a:t>
          </a:r>
        </a:p>
        <a:p>
          <a:pPr lvl="0" algn="ctr" defTabSz="533400">
            <a:lnSpc>
              <a:spcPct val="90000"/>
            </a:lnSpc>
            <a:spcBef>
              <a:spcPct val="0"/>
            </a:spcBef>
            <a:spcAft>
              <a:spcPct val="35000"/>
            </a:spcAft>
          </a:pPr>
          <a:r>
            <a:rPr lang="en-US" sz="1200" kern="1200" dirty="0" smtClean="0"/>
            <a:t>Utilities</a:t>
          </a:r>
        </a:p>
        <a:p>
          <a:pPr lvl="0" algn="ctr" defTabSz="533400">
            <a:lnSpc>
              <a:spcPct val="90000"/>
            </a:lnSpc>
            <a:spcBef>
              <a:spcPct val="0"/>
            </a:spcBef>
            <a:spcAft>
              <a:spcPct val="35000"/>
            </a:spcAft>
          </a:pPr>
          <a:r>
            <a:rPr lang="en-US" sz="1200" kern="1200" dirty="0" smtClean="0"/>
            <a:t>Structures</a:t>
          </a:r>
        </a:p>
        <a:p>
          <a:pPr lvl="0" algn="ctr" defTabSz="533400">
            <a:lnSpc>
              <a:spcPct val="90000"/>
            </a:lnSpc>
            <a:spcBef>
              <a:spcPct val="0"/>
            </a:spcBef>
            <a:spcAft>
              <a:spcPct val="35000"/>
            </a:spcAft>
          </a:pPr>
          <a:r>
            <a:rPr lang="en-US" sz="1200" kern="1200" dirty="0" smtClean="0"/>
            <a:t>Salvage value</a:t>
          </a:r>
          <a:endParaRPr lang="en-US" sz="1200" kern="1200" dirty="0"/>
        </a:p>
      </dsp:txBody>
      <dsp:txXfrm>
        <a:off x="463842" y="1022664"/>
        <a:ext cx="3637980" cy="2361908"/>
      </dsp:txXfrm>
    </dsp:sp>
    <dsp:sp modelId="{2896BD93-3A54-410C-9A5B-B8C7175CE427}">
      <dsp:nvSpPr>
        <dsp:cNvPr id="0" name=""/>
        <dsp:cNvSpPr/>
      </dsp:nvSpPr>
      <dsp:spPr>
        <a:xfrm>
          <a:off x="4220057" y="1022664"/>
          <a:ext cx="3637980" cy="2361908"/>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Potentially Hidden Costs: Regulatory</a:t>
          </a:r>
        </a:p>
        <a:p>
          <a:pPr lvl="0" algn="ctr" defTabSz="622300">
            <a:lnSpc>
              <a:spcPct val="90000"/>
            </a:lnSpc>
            <a:spcBef>
              <a:spcPct val="0"/>
            </a:spcBef>
            <a:spcAft>
              <a:spcPct val="35000"/>
            </a:spcAft>
          </a:pPr>
          <a:r>
            <a:rPr lang="en-US" sz="1400" kern="1200" dirty="0" smtClean="0"/>
            <a:t>Notification</a:t>
          </a:r>
        </a:p>
        <a:p>
          <a:pPr lvl="0" algn="ctr" defTabSz="622300">
            <a:lnSpc>
              <a:spcPct val="90000"/>
            </a:lnSpc>
            <a:spcBef>
              <a:spcPct val="0"/>
            </a:spcBef>
            <a:spcAft>
              <a:spcPct val="35000"/>
            </a:spcAft>
          </a:pPr>
          <a:r>
            <a:rPr lang="en-US" sz="1400" kern="1200" dirty="0" smtClean="0"/>
            <a:t>Reporting</a:t>
          </a:r>
        </a:p>
        <a:p>
          <a:pPr lvl="0" algn="ctr" defTabSz="622300">
            <a:lnSpc>
              <a:spcPct val="90000"/>
            </a:lnSpc>
            <a:spcBef>
              <a:spcPct val="0"/>
            </a:spcBef>
            <a:spcAft>
              <a:spcPct val="35000"/>
            </a:spcAft>
          </a:pPr>
          <a:r>
            <a:rPr lang="en-US" sz="1400" kern="1200" dirty="0" smtClean="0"/>
            <a:t>Monitoring/testing</a:t>
          </a:r>
        </a:p>
        <a:p>
          <a:pPr lvl="0" algn="ctr" defTabSz="622300">
            <a:lnSpc>
              <a:spcPct val="90000"/>
            </a:lnSpc>
            <a:spcBef>
              <a:spcPct val="0"/>
            </a:spcBef>
            <a:spcAft>
              <a:spcPct val="35000"/>
            </a:spcAft>
          </a:pPr>
          <a:r>
            <a:rPr lang="en-US" sz="1400" kern="1200" dirty="0" smtClean="0"/>
            <a:t>Studies/modeling</a:t>
          </a:r>
        </a:p>
        <a:p>
          <a:pPr lvl="0" algn="ctr" defTabSz="622300">
            <a:lnSpc>
              <a:spcPct val="90000"/>
            </a:lnSpc>
            <a:spcBef>
              <a:spcPct val="0"/>
            </a:spcBef>
            <a:spcAft>
              <a:spcPct val="35000"/>
            </a:spcAft>
          </a:pPr>
          <a:r>
            <a:rPr lang="en-US" sz="1400" kern="1200" dirty="0" smtClean="0"/>
            <a:t>Remediation</a:t>
          </a:r>
        </a:p>
        <a:p>
          <a:pPr lvl="0" algn="ctr" defTabSz="622300">
            <a:lnSpc>
              <a:spcPct val="90000"/>
            </a:lnSpc>
            <a:spcBef>
              <a:spcPct val="0"/>
            </a:spcBef>
            <a:spcAft>
              <a:spcPct val="35000"/>
            </a:spcAft>
          </a:pPr>
          <a:r>
            <a:rPr lang="en-US" sz="1400" kern="1200" dirty="0" smtClean="0"/>
            <a:t>Recordkeeping</a:t>
          </a:r>
          <a:endParaRPr lang="en-US" sz="1400" kern="1200" dirty="0"/>
        </a:p>
      </dsp:txBody>
      <dsp:txXfrm>
        <a:off x="4220057" y="1022664"/>
        <a:ext cx="3637980" cy="2361908"/>
      </dsp:txXfrm>
    </dsp:sp>
    <dsp:sp modelId="{1B046C88-F44A-41F7-9EE1-3EC0F055E8F1}">
      <dsp:nvSpPr>
        <dsp:cNvPr id="0" name=""/>
        <dsp:cNvSpPr/>
      </dsp:nvSpPr>
      <dsp:spPr>
        <a:xfrm>
          <a:off x="7989915" y="981737"/>
          <a:ext cx="3637980" cy="2389193"/>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Contingent Costs</a:t>
          </a:r>
        </a:p>
        <a:p>
          <a:pPr lvl="0" algn="ctr" defTabSz="533400">
            <a:lnSpc>
              <a:spcPct val="90000"/>
            </a:lnSpc>
            <a:spcBef>
              <a:spcPct val="0"/>
            </a:spcBef>
            <a:spcAft>
              <a:spcPct val="35000"/>
            </a:spcAft>
          </a:pPr>
          <a:r>
            <a:rPr lang="en-US" sz="1200" kern="1200" dirty="0" smtClean="0"/>
            <a:t>Future compliance costs</a:t>
          </a:r>
        </a:p>
        <a:p>
          <a:pPr lvl="0" algn="ctr" defTabSz="533400">
            <a:lnSpc>
              <a:spcPct val="90000"/>
            </a:lnSpc>
            <a:spcBef>
              <a:spcPct val="0"/>
            </a:spcBef>
            <a:spcAft>
              <a:spcPct val="35000"/>
            </a:spcAft>
          </a:pPr>
          <a:r>
            <a:rPr lang="en-US" sz="1200" kern="1200" dirty="0" smtClean="0"/>
            <a:t>Penalties/fines</a:t>
          </a:r>
        </a:p>
        <a:p>
          <a:pPr lvl="0" algn="ctr" defTabSz="533400">
            <a:lnSpc>
              <a:spcPct val="90000"/>
            </a:lnSpc>
            <a:spcBef>
              <a:spcPct val="0"/>
            </a:spcBef>
            <a:spcAft>
              <a:spcPct val="35000"/>
            </a:spcAft>
          </a:pPr>
          <a:r>
            <a:rPr lang="en-US" sz="1200" kern="1200" dirty="0" smtClean="0"/>
            <a:t>Response to future release</a:t>
          </a:r>
        </a:p>
        <a:p>
          <a:pPr lvl="0" algn="ctr" defTabSz="533400">
            <a:lnSpc>
              <a:spcPct val="90000"/>
            </a:lnSpc>
            <a:spcBef>
              <a:spcPct val="0"/>
            </a:spcBef>
            <a:spcAft>
              <a:spcPct val="35000"/>
            </a:spcAft>
          </a:pPr>
          <a:r>
            <a:rPr lang="en-US" sz="1200" kern="1200" dirty="0" smtClean="0"/>
            <a:t>Remediation</a:t>
          </a:r>
        </a:p>
        <a:p>
          <a:pPr lvl="0" algn="ctr" defTabSz="533400">
            <a:lnSpc>
              <a:spcPct val="90000"/>
            </a:lnSpc>
            <a:spcBef>
              <a:spcPct val="0"/>
            </a:spcBef>
            <a:spcAft>
              <a:spcPct val="35000"/>
            </a:spcAft>
          </a:pPr>
          <a:r>
            <a:rPr lang="en-US" sz="1200" kern="1200" dirty="0" smtClean="0"/>
            <a:t>Property damage</a:t>
          </a:r>
        </a:p>
        <a:p>
          <a:pPr lvl="0" algn="ctr" defTabSz="533400">
            <a:lnSpc>
              <a:spcPct val="90000"/>
            </a:lnSpc>
            <a:spcBef>
              <a:spcPct val="0"/>
            </a:spcBef>
            <a:spcAft>
              <a:spcPct val="35000"/>
            </a:spcAft>
          </a:pPr>
          <a:r>
            <a:rPr lang="en-US" sz="1200" kern="1200" dirty="0" smtClean="0"/>
            <a:t>Personal injury damage</a:t>
          </a:r>
        </a:p>
        <a:p>
          <a:pPr lvl="0" algn="ctr" defTabSz="533400">
            <a:lnSpc>
              <a:spcPct val="90000"/>
            </a:lnSpc>
            <a:spcBef>
              <a:spcPct val="0"/>
            </a:spcBef>
            <a:spcAft>
              <a:spcPct val="35000"/>
            </a:spcAft>
          </a:pPr>
          <a:r>
            <a:rPr lang="en-US" sz="1200" kern="1200" dirty="0" smtClean="0"/>
            <a:t>Legal expenses</a:t>
          </a:r>
        </a:p>
        <a:p>
          <a:pPr lvl="0" algn="ctr" defTabSz="533400">
            <a:lnSpc>
              <a:spcPct val="90000"/>
            </a:lnSpc>
            <a:spcBef>
              <a:spcPct val="0"/>
            </a:spcBef>
            <a:spcAft>
              <a:spcPct val="35000"/>
            </a:spcAft>
          </a:pPr>
          <a:r>
            <a:rPr lang="en-US" sz="1200" kern="1200" dirty="0" smtClean="0"/>
            <a:t>Natural resource damages</a:t>
          </a:r>
          <a:endParaRPr lang="en-US" sz="1200" kern="1200" dirty="0"/>
        </a:p>
      </dsp:txBody>
      <dsp:txXfrm>
        <a:off x="7989915" y="981737"/>
        <a:ext cx="3637980" cy="2389193"/>
      </dsp:txXfrm>
    </dsp:sp>
    <dsp:sp modelId="{4257976A-FAA8-4707-9447-08A48BF49970}">
      <dsp:nvSpPr>
        <dsp:cNvPr id="0" name=""/>
        <dsp:cNvSpPr/>
      </dsp:nvSpPr>
      <dsp:spPr>
        <a:xfrm>
          <a:off x="2178241" y="3584661"/>
          <a:ext cx="3637980" cy="2441667"/>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Potentially Hidden costs Voluntary (Beyond</a:t>
          </a:r>
        </a:p>
        <a:p>
          <a:pPr lvl="0" algn="ctr" defTabSz="533400">
            <a:lnSpc>
              <a:spcPct val="90000"/>
            </a:lnSpc>
            <a:spcBef>
              <a:spcPct val="0"/>
            </a:spcBef>
            <a:spcAft>
              <a:spcPct val="35000"/>
            </a:spcAft>
          </a:pPr>
          <a:r>
            <a:rPr lang="en-US" sz="1200" kern="1200" dirty="0" smtClean="0"/>
            <a:t>compliance)</a:t>
          </a:r>
        </a:p>
        <a:p>
          <a:pPr lvl="0" algn="ctr" defTabSz="533400">
            <a:lnSpc>
              <a:spcPct val="90000"/>
            </a:lnSpc>
            <a:spcBef>
              <a:spcPct val="0"/>
            </a:spcBef>
            <a:spcAft>
              <a:spcPct val="35000"/>
            </a:spcAft>
          </a:pPr>
          <a:r>
            <a:rPr lang="en-US" sz="1200" kern="1200" dirty="0" smtClean="0"/>
            <a:t>Community relations outreach</a:t>
          </a:r>
        </a:p>
        <a:p>
          <a:pPr lvl="0" algn="ctr" defTabSz="533400">
            <a:lnSpc>
              <a:spcPct val="90000"/>
            </a:lnSpc>
            <a:spcBef>
              <a:spcPct val="0"/>
            </a:spcBef>
            <a:spcAft>
              <a:spcPct val="35000"/>
            </a:spcAft>
          </a:pPr>
          <a:r>
            <a:rPr lang="en-US" sz="1200" kern="1200" dirty="0" smtClean="0"/>
            <a:t>Monitoring testing</a:t>
          </a:r>
        </a:p>
        <a:p>
          <a:pPr lvl="0" algn="ctr" defTabSz="533400">
            <a:lnSpc>
              <a:spcPct val="90000"/>
            </a:lnSpc>
            <a:spcBef>
              <a:spcPct val="0"/>
            </a:spcBef>
            <a:spcAft>
              <a:spcPct val="35000"/>
            </a:spcAft>
          </a:pPr>
          <a:r>
            <a:rPr lang="en-US" sz="1200" kern="1200" dirty="0" smtClean="0"/>
            <a:t>Training</a:t>
          </a:r>
        </a:p>
        <a:p>
          <a:pPr lvl="0" algn="ctr" defTabSz="533400">
            <a:lnSpc>
              <a:spcPct val="90000"/>
            </a:lnSpc>
            <a:spcBef>
              <a:spcPct val="0"/>
            </a:spcBef>
            <a:spcAft>
              <a:spcPct val="35000"/>
            </a:spcAft>
          </a:pPr>
          <a:r>
            <a:rPr lang="en-US" sz="1200" kern="1200" dirty="0" smtClean="0"/>
            <a:t>Audits</a:t>
          </a:r>
        </a:p>
        <a:p>
          <a:pPr lvl="0" algn="ctr" defTabSz="533400">
            <a:lnSpc>
              <a:spcPct val="90000"/>
            </a:lnSpc>
            <a:spcBef>
              <a:spcPct val="0"/>
            </a:spcBef>
            <a:spcAft>
              <a:spcPct val="35000"/>
            </a:spcAft>
          </a:pPr>
          <a:r>
            <a:rPr lang="en-US" sz="1200" kern="1200" dirty="0" smtClean="0"/>
            <a:t>Qualifying suppliers</a:t>
          </a:r>
        </a:p>
        <a:p>
          <a:pPr lvl="0" algn="ctr" defTabSz="533400">
            <a:lnSpc>
              <a:spcPct val="90000"/>
            </a:lnSpc>
            <a:spcBef>
              <a:spcPct val="0"/>
            </a:spcBef>
            <a:spcAft>
              <a:spcPct val="35000"/>
            </a:spcAft>
          </a:pPr>
          <a:r>
            <a:rPr lang="en-US" sz="1200" kern="1200" dirty="0" smtClean="0"/>
            <a:t>Reports (e.g. annual</a:t>
          </a:r>
        </a:p>
        <a:p>
          <a:pPr lvl="0" algn="ctr" defTabSz="533400">
            <a:lnSpc>
              <a:spcPct val="90000"/>
            </a:lnSpc>
            <a:spcBef>
              <a:spcPct val="0"/>
            </a:spcBef>
            <a:spcAft>
              <a:spcPct val="35000"/>
            </a:spcAft>
          </a:pPr>
          <a:r>
            <a:rPr lang="en-US" sz="1200" kern="1200" dirty="0" smtClean="0"/>
            <a:t>environmental reports)</a:t>
          </a:r>
        </a:p>
        <a:p>
          <a:pPr lvl="0" algn="ctr" defTabSz="533400">
            <a:lnSpc>
              <a:spcPct val="90000"/>
            </a:lnSpc>
            <a:spcBef>
              <a:spcPct val="0"/>
            </a:spcBef>
            <a:spcAft>
              <a:spcPct val="35000"/>
            </a:spcAft>
          </a:pPr>
          <a:r>
            <a:rPr lang="en-US" sz="1200" kern="1200" dirty="0" smtClean="0"/>
            <a:t>Insurance</a:t>
          </a:r>
          <a:endParaRPr lang="en-US" sz="1200" kern="1200" dirty="0"/>
        </a:p>
      </dsp:txBody>
      <dsp:txXfrm>
        <a:off x="2178241" y="3584661"/>
        <a:ext cx="3637980" cy="2441667"/>
      </dsp:txXfrm>
    </dsp:sp>
    <dsp:sp modelId="{ED683E23-E045-4A88-9599-E997808C5CAE}">
      <dsp:nvSpPr>
        <dsp:cNvPr id="0" name=""/>
        <dsp:cNvSpPr/>
      </dsp:nvSpPr>
      <dsp:spPr>
        <a:xfrm>
          <a:off x="6002668" y="3557377"/>
          <a:ext cx="3637980" cy="2468952"/>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Image and Relationship Costs Corporate image</a:t>
          </a:r>
        </a:p>
        <a:p>
          <a:pPr lvl="0" algn="ctr" defTabSz="622300">
            <a:lnSpc>
              <a:spcPct val="90000"/>
            </a:lnSpc>
            <a:spcBef>
              <a:spcPct val="0"/>
            </a:spcBef>
            <a:spcAft>
              <a:spcPct val="35000"/>
            </a:spcAft>
          </a:pPr>
          <a:r>
            <a:rPr lang="en-US" sz="1400" kern="1200" dirty="0" smtClean="0"/>
            <a:t>Relationship with customers</a:t>
          </a:r>
        </a:p>
        <a:p>
          <a:pPr lvl="0" algn="ctr" defTabSz="622300">
            <a:lnSpc>
              <a:spcPct val="90000"/>
            </a:lnSpc>
            <a:spcBef>
              <a:spcPct val="0"/>
            </a:spcBef>
            <a:spcAft>
              <a:spcPct val="35000"/>
            </a:spcAft>
          </a:pPr>
          <a:r>
            <a:rPr lang="en-US" sz="1400" kern="1200" dirty="0" smtClean="0"/>
            <a:t>Relationship with investors</a:t>
          </a:r>
        </a:p>
        <a:p>
          <a:pPr lvl="0" algn="ctr" defTabSz="622300">
            <a:lnSpc>
              <a:spcPct val="90000"/>
            </a:lnSpc>
            <a:spcBef>
              <a:spcPct val="0"/>
            </a:spcBef>
            <a:spcAft>
              <a:spcPct val="35000"/>
            </a:spcAft>
          </a:pPr>
          <a:r>
            <a:rPr lang="en-US" sz="1400" kern="1200" dirty="0" smtClean="0"/>
            <a:t>Relationship with insures, regulators</a:t>
          </a:r>
          <a:endParaRPr lang="en-US" sz="1400" kern="1200" dirty="0"/>
        </a:p>
      </dsp:txBody>
      <dsp:txXfrm>
        <a:off x="6002668" y="3557377"/>
        <a:ext cx="3637980" cy="24689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227963-39A7-4D2B-8B36-9D73938DFED3}" type="datetimeFigureOut">
              <a:rPr lang="en-US" smtClean="0"/>
              <a:pPr/>
              <a:t>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721E3E-52FE-4C9F-92E1-3447EA135E84}" type="slidenum">
              <a:rPr lang="en-US" smtClean="0"/>
              <a:pPr/>
              <a:t>‹#›</a:t>
            </a:fld>
            <a:endParaRPr lang="en-US"/>
          </a:p>
        </p:txBody>
      </p:sp>
    </p:spTree>
    <p:extLst>
      <p:ext uri="{BB962C8B-B14F-4D97-AF65-F5344CB8AC3E}">
        <p14:creationId xmlns:p14="http://schemas.microsoft.com/office/powerpoint/2010/main" xmlns="" val="21310217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20DB1-1CF9-4564-8E6C-AB29880FEC74}" type="datetimeFigureOut">
              <a:rPr lang="en-US" smtClean="0"/>
              <a:pPr/>
              <a:t>3/8/2019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1</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AAAA06-2D1A-4FF8-9E4D-B75781A576C7}" type="slidenum">
              <a:rPr lang="en-US" smtClean="0"/>
              <a:pPr/>
              <a:t>‹#›</a:t>
            </a:fld>
            <a:endParaRPr lang="en-US"/>
          </a:p>
        </p:txBody>
      </p:sp>
    </p:spTree>
    <p:extLst>
      <p:ext uri="{BB962C8B-B14F-4D97-AF65-F5344CB8AC3E}">
        <p14:creationId xmlns:p14="http://schemas.microsoft.com/office/powerpoint/2010/main" xmlns="" val="327578744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AAA06-2D1A-4FF8-9E4D-B75781A576C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xmlns="" val="362049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AAA06-2D1A-4FF8-9E4D-B75781A576C7}"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xmlns="" val="233263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a:t>
            </a:r>
            <a:endParaRPr lang="en-US"/>
          </a:p>
        </p:txBody>
      </p:sp>
      <p:sp>
        <p:nvSpPr>
          <p:cNvPr id="5" name="Slide Number Placeholder 4"/>
          <p:cNvSpPr>
            <a:spLocks noGrp="1"/>
          </p:cNvSpPr>
          <p:nvPr>
            <p:ph type="sldNum" sz="quarter" idx="11"/>
          </p:nvPr>
        </p:nvSpPr>
        <p:spPr/>
        <p:txBody>
          <a:bodyPr/>
          <a:lstStyle/>
          <a:p>
            <a:fld id="{C4AAAA06-2D1A-4FF8-9E4D-B75781A576C7}" type="slidenum">
              <a:rPr lang="en-US" smtClean="0"/>
              <a:pPr/>
              <a:t>5</a:t>
            </a:fld>
            <a:endParaRPr lang="en-US"/>
          </a:p>
        </p:txBody>
      </p:sp>
    </p:spTree>
    <p:extLst>
      <p:ext uri="{BB962C8B-B14F-4D97-AF65-F5344CB8AC3E}">
        <p14:creationId xmlns:p14="http://schemas.microsoft.com/office/powerpoint/2010/main" xmlns="" val="392977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AAA06-2D1A-4FF8-9E4D-B75781A576C7}"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xmlns="" val="576036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AAAA06-2D1A-4FF8-9E4D-B75781A576C7}"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Tree>
    <p:extLst>
      <p:ext uri="{BB962C8B-B14F-4D97-AF65-F5344CB8AC3E}">
        <p14:creationId xmlns:p14="http://schemas.microsoft.com/office/powerpoint/2010/main" xmlns="" val="2232214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1</a:t>
            </a:r>
            <a:endParaRPr lang="en-US"/>
          </a:p>
        </p:txBody>
      </p:sp>
      <p:sp>
        <p:nvSpPr>
          <p:cNvPr id="5" name="Slide Number Placeholder 4"/>
          <p:cNvSpPr>
            <a:spLocks noGrp="1"/>
          </p:cNvSpPr>
          <p:nvPr>
            <p:ph type="sldNum" sz="quarter" idx="11"/>
          </p:nvPr>
        </p:nvSpPr>
        <p:spPr/>
        <p:txBody>
          <a:bodyPr/>
          <a:lstStyle/>
          <a:p>
            <a:fld id="{C4AAAA06-2D1A-4FF8-9E4D-B75781A576C7}" type="slidenum">
              <a:rPr lang="en-US" smtClean="0"/>
              <a:pPr/>
              <a:t>18</a:t>
            </a:fld>
            <a:endParaRPr lang="en-US"/>
          </a:p>
        </p:txBody>
      </p:sp>
    </p:spTree>
    <p:extLst>
      <p:ext uri="{BB962C8B-B14F-4D97-AF65-F5344CB8AC3E}">
        <p14:creationId xmlns:p14="http://schemas.microsoft.com/office/powerpoint/2010/main" xmlns="" val="3662917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6DC70-D705-4A29-BC2D-8BFEBB1C96D3}" type="datetime1">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159716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169DC-B31F-4A3D-985E-5AA2F8624053}" type="datetime1">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1503640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ADE8E-4930-45C4-8808-63EB7E381C20}" type="datetime1">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272205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A38588-C765-46BE-BC39-E13FC95AC56D}" type="datetime1">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215083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38F41-9010-4DE6-9730-6C23D0AEF06B}" type="datetime1">
              <a:rPr lang="en-US" smtClean="0"/>
              <a:pPr/>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386497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F3EAC9-31A4-4BF1-A35F-4C12F73A67D0}" type="datetime1">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404621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0164AF-61D5-4707-8B0D-35AF71284C95}" type="datetime1">
              <a:rPr lang="en-US" smtClean="0"/>
              <a:pPr/>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163055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908C3-4EF7-4621-A3A5-9704B5DCECF2}" type="datetime1">
              <a:rPr lang="en-US" smtClean="0"/>
              <a:pPr/>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282904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2715-8B36-4730-8EA9-D70CFADEE281}" type="datetime1">
              <a:rPr lang="en-US" smtClean="0"/>
              <a:pPr/>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268715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9AB492-97E0-410D-A571-0877E99E7B08}" type="datetime1">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159162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2211-70CA-4AD2-A4E2-FA72CCF15048}" type="datetime1">
              <a:rPr lang="en-US" smtClean="0"/>
              <a:pPr/>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2711423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91CB9-83CC-4D53-8F96-E463FB974D5B}" type="datetime1">
              <a:rPr lang="en-US" smtClean="0"/>
              <a:pPr/>
              <a:t>3/8/2019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BEFBE-A9D6-459D-B0B2-EADF003B515D}" type="slidenum">
              <a:rPr lang="en-US" smtClean="0"/>
              <a:pPr/>
              <a:t>‹#›</a:t>
            </a:fld>
            <a:endParaRPr lang="en-US"/>
          </a:p>
        </p:txBody>
      </p:sp>
    </p:spTree>
    <p:extLst>
      <p:ext uri="{BB962C8B-B14F-4D97-AF65-F5344CB8AC3E}">
        <p14:creationId xmlns:p14="http://schemas.microsoft.com/office/powerpoint/2010/main" xmlns="" val="3901147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9664" y="1883391"/>
            <a:ext cx="9144000" cy="1749403"/>
          </a:xfrm>
        </p:spPr>
        <p:txBody>
          <a:bodyPr>
            <a:normAutofit/>
          </a:bodyPr>
          <a:lstStyle/>
          <a:p>
            <a:r>
              <a:rPr lang="en-US" dirty="0" smtClean="0"/>
              <a:t>Celebrate Eve to </a:t>
            </a:r>
            <a:br>
              <a:rPr lang="en-US" dirty="0" smtClean="0"/>
            </a:br>
            <a:r>
              <a:rPr lang="en-US" sz="4400" dirty="0" smtClean="0"/>
              <a:t>Celebrate the Environment</a:t>
            </a:r>
            <a:endParaRPr lang="en-US" sz="4400" dirty="0"/>
          </a:p>
        </p:txBody>
      </p:sp>
      <p:sp>
        <p:nvSpPr>
          <p:cNvPr id="3" name="Subtitle 2"/>
          <p:cNvSpPr>
            <a:spLocks noGrp="1"/>
          </p:cNvSpPr>
          <p:nvPr>
            <p:ph type="subTitle" idx="1"/>
          </p:nvPr>
        </p:nvSpPr>
        <p:spPr>
          <a:xfrm>
            <a:off x="3875952" y="3889604"/>
            <a:ext cx="4640237" cy="1091829"/>
          </a:xfrm>
        </p:spPr>
        <p:txBody>
          <a:bodyPr>
            <a:normAutofit/>
          </a:bodyPr>
          <a:lstStyle/>
          <a:p>
            <a:pPr>
              <a:lnSpc>
                <a:spcPct val="100000"/>
              </a:lnSpc>
              <a:spcBef>
                <a:spcPts val="0"/>
              </a:spcBef>
            </a:pPr>
            <a:r>
              <a:rPr lang="en-US" sz="3200" b="1" dirty="0" smtClean="0">
                <a:solidFill>
                  <a:schemeClr val="bg1">
                    <a:lumMod val="50000"/>
                  </a:schemeClr>
                </a:solidFill>
              </a:rPr>
              <a:t> </a:t>
            </a:r>
            <a:r>
              <a:rPr lang="en-US" sz="3200" b="1" dirty="0" err="1" smtClean="0">
                <a:solidFill>
                  <a:schemeClr val="bg1">
                    <a:lumMod val="50000"/>
                  </a:schemeClr>
                </a:solidFill>
              </a:rPr>
              <a:t>Dr</a:t>
            </a:r>
            <a:r>
              <a:rPr lang="en-US" sz="3200" b="1" dirty="0" smtClean="0">
                <a:solidFill>
                  <a:schemeClr val="bg1">
                    <a:lumMod val="50000"/>
                  </a:schemeClr>
                </a:solidFill>
              </a:rPr>
              <a:t> </a:t>
            </a:r>
            <a:r>
              <a:rPr lang="en-US" sz="3200" b="1" dirty="0" err="1" smtClean="0">
                <a:solidFill>
                  <a:schemeClr val="bg1">
                    <a:lumMod val="50000"/>
                  </a:schemeClr>
                </a:solidFill>
              </a:rPr>
              <a:t>Sharmistha</a:t>
            </a:r>
            <a:r>
              <a:rPr lang="en-US" sz="3200" b="1" dirty="0" smtClean="0">
                <a:solidFill>
                  <a:schemeClr val="bg1">
                    <a:lumMod val="50000"/>
                  </a:schemeClr>
                </a:solidFill>
              </a:rPr>
              <a:t> Banerjee</a:t>
            </a:r>
          </a:p>
          <a:p>
            <a:pPr>
              <a:lnSpc>
                <a:spcPct val="100000"/>
              </a:lnSpc>
              <a:spcBef>
                <a:spcPts val="0"/>
              </a:spcBef>
            </a:pPr>
            <a:r>
              <a:rPr lang="en-US" b="1" dirty="0" smtClean="0">
                <a:solidFill>
                  <a:schemeClr val="bg1">
                    <a:lumMod val="50000"/>
                  </a:schemeClr>
                </a:solidFill>
              </a:rPr>
              <a:t>Professor, FCMA</a:t>
            </a:r>
          </a:p>
          <a:p>
            <a:pPr>
              <a:lnSpc>
                <a:spcPct val="100000"/>
              </a:lnSpc>
              <a:spcBef>
                <a:spcPts val="0"/>
              </a:spcBef>
            </a:pPr>
            <a:endParaRPr lang="en-US" sz="3200" b="1" dirty="0">
              <a:solidFill>
                <a:schemeClr val="bg1">
                  <a:lumMod val="50000"/>
                </a:schemeClr>
              </a:solidFill>
            </a:endParaRPr>
          </a:p>
        </p:txBody>
      </p:sp>
      <p:sp>
        <p:nvSpPr>
          <p:cNvPr id="9" name="Rectangle 8"/>
          <p:cNvSpPr/>
          <p:nvPr/>
        </p:nvSpPr>
        <p:spPr>
          <a:xfrm>
            <a:off x="0" y="709659"/>
            <a:ext cx="12192000" cy="10918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504967" y="0"/>
            <a:ext cx="668740"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Rectangle 10"/>
          <p:cNvSpPr/>
          <p:nvPr/>
        </p:nvSpPr>
        <p:spPr>
          <a:xfrm>
            <a:off x="0" y="425360"/>
            <a:ext cx="12192000" cy="16149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Rectangle 11"/>
          <p:cNvSpPr/>
          <p:nvPr/>
        </p:nvSpPr>
        <p:spPr>
          <a:xfrm>
            <a:off x="0" y="941703"/>
            <a:ext cx="12192000" cy="13647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2050" name="Picture 2" descr="C:\Users\user\Desktop\Green_Leaves_PNG_Image.png"/>
          <p:cNvPicPr>
            <a:picLocks noChangeAspect="1" noChangeArrowheads="1"/>
          </p:cNvPicPr>
          <p:nvPr/>
        </p:nvPicPr>
        <p:blipFill>
          <a:blip r:embed="rId2" cstate="print"/>
          <a:srcRect t="3478"/>
          <a:stretch>
            <a:fillRect/>
          </a:stretch>
        </p:blipFill>
        <p:spPr bwMode="auto">
          <a:xfrm rot="1218618">
            <a:off x="0" y="5284747"/>
            <a:ext cx="2729552" cy="1511842"/>
          </a:xfrm>
          <a:prstGeom prst="rect">
            <a:avLst/>
          </a:prstGeom>
          <a:noFill/>
        </p:spPr>
      </p:pic>
      <p:pic>
        <p:nvPicPr>
          <p:cNvPr id="14" name="Picture 2" descr="C:\Users\user\Desktop\Green_Leaves_PNG_Image.png"/>
          <p:cNvPicPr>
            <a:picLocks noChangeAspect="1" noChangeArrowheads="1"/>
          </p:cNvPicPr>
          <p:nvPr/>
        </p:nvPicPr>
        <p:blipFill>
          <a:blip r:embed="rId2" cstate="print"/>
          <a:srcRect t="3478"/>
          <a:stretch>
            <a:fillRect/>
          </a:stretch>
        </p:blipFill>
        <p:spPr bwMode="auto">
          <a:xfrm>
            <a:off x="1872048" y="5505387"/>
            <a:ext cx="2729552" cy="1511842"/>
          </a:xfrm>
          <a:prstGeom prst="rect">
            <a:avLst/>
          </a:prstGeom>
          <a:noFill/>
        </p:spPr>
      </p:pic>
      <p:pic>
        <p:nvPicPr>
          <p:cNvPr id="15" name="Picture 2" descr="C:\Users\user\Desktop\Green_Leaves_PNG_Image.png"/>
          <p:cNvPicPr>
            <a:picLocks noChangeAspect="1" noChangeArrowheads="1"/>
          </p:cNvPicPr>
          <p:nvPr/>
        </p:nvPicPr>
        <p:blipFill>
          <a:blip r:embed="rId2" cstate="print"/>
          <a:srcRect t="3478"/>
          <a:stretch>
            <a:fillRect/>
          </a:stretch>
        </p:blipFill>
        <p:spPr bwMode="auto">
          <a:xfrm rot="332683">
            <a:off x="4017056" y="5739675"/>
            <a:ext cx="2729552" cy="1511842"/>
          </a:xfrm>
          <a:prstGeom prst="rect">
            <a:avLst/>
          </a:prstGeom>
          <a:noFill/>
        </p:spPr>
      </p:pic>
      <p:pic>
        <p:nvPicPr>
          <p:cNvPr id="16" name="Picture 2" descr="C:\Users\user\Desktop\Green_Leaves_PNG_Image.png"/>
          <p:cNvPicPr>
            <a:picLocks noChangeAspect="1" noChangeArrowheads="1"/>
          </p:cNvPicPr>
          <p:nvPr/>
        </p:nvPicPr>
        <p:blipFill>
          <a:blip r:embed="rId2" cstate="print"/>
          <a:srcRect t="3478"/>
          <a:stretch>
            <a:fillRect/>
          </a:stretch>
        </p:blipFill>
        <p:spPr bwMode="auto">
          <a:xfrm>
            <a:off x="6462320" y="5892075"/>
            <a:ext cx="2729552" cy="1511842"/>
          </a:xfrm>
          <a:prstGeom prst="rect">
            <a:avLst/>
          </a:prstGeom>
          <a:noFill/>
        </p:spPr>
      </p:pic>
      <p:pic>
        <p:nvPicPr>
          <p:cNvPr id="2053" name="Picture 5" descr="C:\Users\user\Desktop\download (1).png"/>
          <p:cNvPicPr>
            <a:picLocks noChangeAspect="1" noChangeArrowheads="1"/>
          </p:cNvPicPr>
          <p:nvPr/>
        </p:nvPicPr>
        <p:blipFill>
          <a:blip r:embed="rId3"/>
          <a:srcRect/>
          <a:stretch>
            <a:fillRect/>
          </a:stretch>
        </p:blipFill>
        <p:spPr bwMode="auto">
          <a:xfrm>
            <a:off x="9662620" y="5049672"/>
            <a:ext cx="2238233" cy="1808328"/>
          </a:xfrm>
          <a:prstGeom prst="rect">
            <a:avLst/>
          </a:prstGeom>
          <a:noFill/>
        </p:spPr>
      </p:pic>
      <p:pic>
        <p:nvPicPr>
          <p:cNvPr id="2054" name="Picture 6" descr="C:\Users\user\Desktop\women-tree-cliparts-143159-4001629.png"/>
          <p:cNvPicPr>
            <a:picLocks noChangeAspect="1" noChangeArrowheads="1"/>
          </p:cNvPicPr>
          <p:nvPr/>
        </p:nvPicPr>
        <p:blipFill>
          <a:blip r:embed="rId4" cstate="print"/>
          <a:srcRect/>
          <a:stretch>
            <a:fillRect/>
          </a:stretch>
        </p:blipFill>
        <p:spPr bwMode="auto">
          <a:xfrm>
            <a:off x="8237015" y="4769893"/>
            <a:ext cx="2113118" cy="2088107"/>
          </a:xfrm>
          <a:prstGeom prst="rect">
            <a:avLst/>
          </a:prstGeom>
          <a:noFill/>
        </p:spPr>
      </p:pic>
    </p:spTree>
    <p:extLst>
      <p:ext uri="{BB962C8B-B14F-4D97-AF65-F5344CB8AC3E}">
        <p14:creationId xmlns:p14="http://schemas.microsoft.com/office/powerpoint/2010/main" xmlns="" val="2035112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0437"/>
            <a:ext cx="10515600" cy="4885898"/>
          </a:xfrm>
        </p:spPr>
        <p:txBody>
          <a:bodyPr>
            <a:noAutofit/>
          </a:bodyPr>
          <a:lstStyle/>
          <a:p>
            <a:pPr marL="457200" indent="-457200" algn="just">
              <a:buFont typeface="+mj-lt"/>
              <a:buAutoNum type="arabicPeriod"/>
            </a:pPr>
            <a:r>
              <a:rPr lang="en-US" sz="2400" dirty="0" smtClean="0"/>
              <a:t>To </a:t>
            </a:r>
            <a:r>
              <a:rPr lang="en-US" sz="2400" dirty="0"/>
              <a:t>determine the enterprise’s </a:t>
            </a:r>
            <a:r>
              <a:rPr lang="en-US" sz="2400" dirty="0" smtClean="0"/>
              <a:t>     relationship </a:t>
            </a:r>
            <a:r>
              <a:rPr lang="en-US" sz="2400" dirty="0"/>
              <a:t>with the society as a whole and the environmental pressure group in </a:t>
            </a:r>
            <a:r>
              <a:rPr lang="en-US" sz="2400" dirty="0" smtClean="0"/>
              <a:t>particular.</a:t>
            </a:r>
            <a:endParaRPr lang="en-US" sz="2400" dirty="0" smtClean="0">
              <a:effectLst/>
            </a:endParaRPr>
          </a:p>
          <a:p>
            <a:pPr marL="457200" indent="-457200" algn="just">
              <a:buFont typeface="+mj-lt"/>
              <a:buAutoNum type="arabicPeriod"/>
            </a:pPr>
            <a:r>
              <a:rPr lang="en-US" sz="2400" dirty="0" smtClean="0"/>
              <a:t>To segregate and collaborate all environmental related flows and stocks of resources.</a:t>
            </a:r>
            <a:endParaRPr lang="en-US" sz="2400" dirty="0" smtClean="0">
              <a:effectLst/>
            </a:endParaRPr>
          </a:p>
          <a:p>
            <a:pPr marL="457200" indent="-457200" algn="just">
              <a:buFont typeface="+mj-lt"/>
              <a:buAutoNum type="arabicPeriod"/>
            </a:pPr>
            <a:r>
              <a:rPr lang="en-US" sz="2400" dirty="0" smtClean="0"/>
              <a:t>To </a:t>
            </a:r>
            <a:r>
              <a:rPr lang="en-US" sz="2400" dirty="0"/>
              <a:t>minimize environmental impacts through improved product and process design.</a:t>
            </a:r>
            <a:endParaRPr lang="en-US" sz="2400" dirty="0" smtClean="0">
              <a:effectLst/>
            </a:endParaRPr>
          </a:p>
          <a:p>
            <a:pPr marL="457200" indent="-457200" algn="just">
              <a:buFont typeface="+mj-lt"/>
              <a:buAutoNum type="arabicPeriod"/>
            </a:pPr>
            <a:r>
              <a:rPr lang="en-US" sz="2400" dirty="0" smtClean="0"/>
              <a:t>To </a:t>
            </a:r>
            <a:r>
              <a:rPr lang="en-US" sz="2400" dirty="0"/>
              <a:t>estimate the total expenditure on protection and enhancement of environment.</a:t>
            </a:r>
            <a:endParaRPr lang="en-US" sz="2400" dirty="0" smtClean="0">
              <a:effectLst/>
            </a:endParaRPr>
          </a:p>
          <a:p>
            <a:pPr marL="457200" indent="-457200" algn="just">
              <a:buFont typeface="+mj-lt"/>
              <a:buAutoNum type="arabicPeriod"/>
            </a:pPr>
            <a:r>
              <a:rPr lang="en-US" sz="2400" dirty="0" smtClean="0"/>
              <a:t>To </a:t>
            </a:r>
            <a:r>
              <a:rPr lang="en-US" sz="2400" dirty="0"/>
              <a:t>assess changes in environment in terms of costs and benefits.</a:t>
            </a:r>
            <a:endParaRPr lang="en-US" sz="2400" dirty="0" smtClean="0">
              <a:effectLst/>
            </a:endParaRPr>
          </a:p>
          <a:p>
            <a:pPr marL="457200" indent="-457200" algn="just">
              <a:buFont typeface="+mj-lt"/>
              <a:buAutoNum type="arabicPeriod"/>
            </a:pPr>
            <a:r>
              <a:rPr lang="en-US" sz="2400" dirty="0" smtClean="0"/>
              <a:t>To </a:t>
            </a:r>
            <a:r>
              <a:rPr lang="en-US" sz="2400" dirty="0"/>
              <a:t>ensure effective and efficient management of natural resources.</a:t>
            </a:r>
            <a:endParaRPr lang="en-US" sz="2400" dirty="0" smtClean="0">
              <a:effectLst/>
            </a:endParaRPr>
          </a:p>
          <a:p>
            <a:pPr algn="just"/>
            <a:endParaRPr lang="en-US" sz="2400"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365126"/>
            <a:ext cx="12192000" cy="86317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Objectives of Environmental Accounting</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9218" name="Picture 2" descr="C:\Users\user\Desktop\34260857-old-books-and-pen-on-a-white-background.jpg"/>
          <p:cNvPicPr>
            <a:picLocks noChangeAspect="1" noChangeArrowheads="1"/>
          </p:cNvPicPr>
          <p:nvPr/>
        </p:nvPicPr>
        <p:blipFill>
          <a:blip r:embed="rId2" cstate="print"/>
          <a:srcRect l="11077" t="1966" r="9231"/>
          <a:stretch>
            <a:fillRect/>
          </a:stretch>
        </p:blipFill>
        <p:spPr bwMode="auto">
          <a:xfrm>
            <a:off x="9738199" y="4691180"/>
            <a:ext cx="1722050" cy="1989395"/>
          </a:xfrm>
          <a:prstGeom prst="rect">
            <a:avLst/>
          </a:prstGeom>
          <a:noFill/>
        </p:spPr>
      </p:pic>
      <p:sp>
        <p:nvSpPr>
          <p:cNvPr id="12" name="Footer Placeholder 11"/>
          <p:cNvSpPr>
            <a:spLocks noGrp="1"/>
          </p:cNvSpPr>
          <p:nvPr>
            <p:ph type="ftr" sz="quarter" idx="11"/>
          </p:nvPr>
        </p:nvSpPr>
        <p:spPr/>
        <p:txBody>
          <a:bodyPr/>
          <a:lstStyle/>
          <a:p>
            <a:r>
              <a:rPr lang="en-US" dirty="0" smtClean="0"/>
              <a:t>9</a:t>
            </a:r>
            <a:endParaRPr lang="en-US" dirty="0"/>
          </a:p>
        </p:txBody>
      </p:sp>
    </p:spTree>
    <p:extLst>
      <p:ext uri="{BB962C8B-B14F-4D97-AF65-F5344CB8AC3E}">
        <p14:creationId xmlns:p14="http://schemas.microsoft.com/office/powerpoint/2010/main" xmlns="" val="4002385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7606"/>
            <a:ext cx="10830636" cy="5036024"/>
          </a:xfrm>
        </p:spPr>
        <p:txBody>
          <a:bodyPr>
            <a:normAutofit/>
          </a:bodyPr>
          <a:lstStyle/>
          <a:p>
            <a:pPr algn="just">
              <a:buNone/>
            </a:pPr>
            <a:r>
              <a:rPr lang="en-US" dirty="0" smtClean="0"/>
              <a:t>	The </a:t>
            </a:r>
            <a:r>
              <a:rPr lang="en-US" dirty="0"/>
              <a:t>organization that opts to disclose environmental issues in their financial statements gets certain other benefits which are listed below</a:t>
            </a:r>
            <a:r>
              <a:rPr lang="en-US" dirty="0" smtClean="0"/>
              <a:t>:</a:t>
            </a:r>
          </a:p>
          <a:p>
            <a:pPr lvl="1" algn="just"/>
            <a:r>
              <a:rPr lang="en-US" dirty="0" smtClean="0"/>
              <a:t>It </a:t>
            </a:r>
            <a:r>
              <a:rPr lang="en-US" dirty="0"/>
              <a:t>enhances the image of the product and the company which may have an impact on the sales and ultimately profitability.</a:t>
            </a:r>
          </a:p>
          <a:p>
            <a:pPr lvl="1" algn="just"/>
            <a:r>
              <a:rPr lang="en-US" dirty="0" smtClean="0"/>
              <a:t>It </a:t>
            </a:r>
            <a:r>
              <a:rPr lang="en-US" dirty="0"/>
              <a:t>improves the safety of the workers which in turn will help increasing productivity.</a:t>
            </a:r>
          </a:p>
          <a:p>
            <a:pPr lvl="1" algn="just"/>
            <a:r>
              <a:rPr lang="en-US" dirty="0" smtClean="0"/>
              <a:t>It </a:t>
            </a:r>
            <a:r>
              <a:rPr lang="en-US" dirty="0"/>
              <a:t>provides competitive advantage as the customers may prefer environmental friendly products and services.</a:t>
            </a:r>
          </a:p>
          <a:p>
            <a:pPr lvl="1" algn="just"/>
            <a:r>
              <a:rPr lang="en-US" dirty="0" smtClean="0"/>
              <a:t>It </a:t>
            </a:r>
            <a:r>
              <a:rPr lang="en-US" dirty="0"/>
              <a:t>helps to build up trust and confidence in the society.</a:t>
            </a:r>
          </a:p>
          <a:p>
            <a:pPr lvl="1" algn="just"/>
            <a:r>
              <a:rPr lang="en-US" dirty="0" smtClean="0"/>
              <a:t>Environmental </a:t>
            </a:r>
            <a:r>
              <a:rPr lang="en-US" dirty="0"/>
              <a:t>cost can be offset by generating revenues through sale of waste or by products.</a:t>
            </a:r>
          </a:p>
          <a:p>
            <a:pPr lvl="1" algn="just"/>
            <a:r>
              <a:rPr lang="en-US" dirty="0" smtClean="0"/>
              <a:t>Better </a:t>
            </a:r>
            <a:r>
              <a:rPr lang="en-US" dirty="0"/>
              <a:t>knowledge of environmental cost can </a:t>
            </a:r>
            <a:r>
              <a:rPr lang="en-US" dirty="0" smtClean="0"/>
              <a:t>facilitate </a:t>
            </a:r>
            <a:r>
              <a:rPr lang="en-US" dirty="0"/>
              <a:t>more </a:t>
            </a:r>
            <a:endParaRPr lang="en-US" dirty="0" smtClean="0"/>
          </a:p>
          <a:p>
            <a:pPr lvl="1" algn="just">
              <a:buNone/>
            </a:pPr>
            <a:r>
              <a:rPr lang="en-US" dirty="0" smtClean="0"/>
              <a:t>    accurate </a:t>
            </a:r>
            <a:r>
              <a:rPr lang="en-US" dirty="0"/>
              <a:t>costing and pricing of products.</a:t>
            </a:r>
          </a:p>
          <a:p>
            <a:pPr algn="just"/>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365126"/>
            <a:ext cx="12192000" cy="90411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Merits of Environmental accounting</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242" name="Picture 2" descr="C:\Users\user\Desktop\WhiteHouseJournalPen-2.jpg"/>
          <p:cNvPicPr>
            <a:picLocks noChangeAspect="1" noChangeArrowheads="1"/>
          </p:cNvPicPr>
          <p:nvPr/>
        </p:nvPicPr>
        <p:blipFill>
          <a:blip r:embed="rId2" cstate="print"/>
          <a:srcRect t="17813" b="17813"/>
          <a:stretch>
            <a:fillRect/>
          </a:stretch>
        </p:blipFill>
        <p:spPr bwMode="auto">
          <a:xfrm>
            <a:off x="8922416" y="5312916"/>
            <a:ext cx="2282440" cy="1490492"/>
          </a:xfrm>
          <a:prstGeom prst="rect">
            <a:avLst/>
          </a:prstGeom>
          <a:noFill/>
        </p:spPr>
      </p:pic>
      <p:sp>
        <p:nvSpPr>
          <p:cNvPr id="12" name="Footer Placeholder 11"/>
          <p:cNvSpPr>
            <a:spLocks noGrp="1"/>
          </p:cNvSpPr>
          <p:nvPr>
            <p:ph type="ftr" sz="quarter" idx="11"/>
          </p:nvPr>
        </p:nvSpPr>
        <p:spPr/>
        <p:txBody>
          <a:bodyPr/>
          <a:lstStyle/>
          <a:p>
            <a:r>
              <a:rPr lang="en-US" dirty="0" smtClean="0"/>
              <a:t>10</a:t>
            </a:r>
            <a:endParaRPr lang="en-US" dirty="0"/>
          </a:p>
        </p:txBody>
      </p:sp>
    </p:spTree>
    <p:extLst>
      <p:ext uri="{BB962C8B-B14F-4D97-AF65-F5344CB8AC3E}">
        <p14:creationId xmlns:p14="http://schemas.microsoft.com/office/powerpoint/2010/main" xmlns="" val="750448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4529113"/>
              </p:ext>
            </p:extLst>
          </p:nvPr>
        </p:nvGraphicFramePr>
        <p:xfrm>
          <a:off x="-13641" y="0"/>
          <a:ext cx="1220564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 y="382137"/>
            <a:ext cx="121920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dirty="0">
                <a:solidFill>
                  <a:schemeClr val="tx1"/>
                </a:solidFill>
              </a:rPr>
              <a:t>Stages of Environmental </a:t>
            </a:r>
            <a:r>
              <a:rPr lang="en-US" sz="3600" dirty="0" smtClean="0">
                <a:solidFill>
                  <a:schemeClr val="tx1"/>
                </a:solidFill>
              </a:rPr>
              <a:t>Accounting</a:t>
            </a:r>
            <a:endParaRPr lang="en-US" sz="3600" dirty="0">
              <a:solidFill>
                <a:schemeClr val="tx1"/>
              </a:solidFill>
            </a:endParaRPr>
          </a:p>
        </p:txBody>
      </p:sp>
      <p:sp>
        <p:nvSpPr>
          <p:cNvPr id="8" name="TextBox 7"/>
          <p:cNvSpPr txBox="1"/>
          <p:nvPr/>
        </p:nvSpPr>
        <p:spPr>
          <a:xfrm>
            <a:off x="4299045" y="2879677"/>
            <a:ext cx="1201003" cy="1785104"/>
          </a:xfrm>
          <a:prstGeom prst="rect">
            <a:avLst/>
          </a:prstGeom>
          <a:noFill/>
        </p:spPr>
        <p:txBody>
          <a:bodyPr wrap="square" rtlCol="0">
            <a:spAutoFit/>
          </a:bodyPr>
          <a:lstStyle/>
          <a:p>
            <a:pPr lvl="0" algn="ctr"/>
            <a:r>
              <a:rPr lang="en-US" sz="2000" i="1" baseline="-25000" dirty="0"/>
              <a:t>Specification: of</a:t>
            </a:r>
            <a:r>
              <a:rPr lang="en-US" sz="2000" baseline="-25000" dirty="0"/>
              <a:t> Environmental Targets for short run and long run</a:t>
            </a:r>
          </a:p>
          <a:p>
            <a:pPr lvl="0" algn="ctr"/>
            <a:endParaRPr lang="en-US" baseline="-25000" dirty="0"/>
          </a:p>
          <a:p>
            <a:pPr algn="ctr"/>
            <a:endParaRPr lang="en-US" dirty="0"/>
          </a:p>
        </p:txBody>
      </p:sp>
      <p:sp>
        <p:nvSpPr>
          <p:cNvPr id="9" name="TextBox 8"/>
          <p:cNvSpPr txBox="1"/>
          <p:nvPr/>
        </p:nvSpPr>
        <p:spPr>
          <a:xfrm>
            <a:off x="1433017" y="5036697"/>
            <a:ext cx="91440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O</a:t>
            </a:r>
            <a:r>
              <a:rPr lang="en-US" dirty="0" smtClean="0"/>
              <a:t>rganizations </a:t>
            </a:r>
            <a:r>
              <a:rPr lang="en-US" dirty="0"/>
              <a:t>integrate their environmental performance with that of financial performance, so as to give </a:t>
            </a:r>
            <a:r>
              <a:rPr lang="en-US" dirty="0" smtClean="0"/>
              <a:t>the environmental impaction the financial performance.</a:t>
            </a:r>
            <a:endParaRPr lang="en-US" dirty="0"/>
          </a:p>
        </p:txBody>
      </p:sp>
      <p:sp>
        <p:nvSpPr>
          <p:cNvPr id="7" name="Rectangle 6"/>
          <p:cNvSpPr/>
          <p:nvPr/>
        </p:nvSpPr>
        <p:spPr>
          <a:xfrm>
            <a:off x="-25024" y="1107753"/>
            <a:ext cx="12192000" cy="8188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0" y="232009"/>
            <a:ext cx="12192000" cy="8188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Footer Placeholder 13"/>
          <p:cNvSpPr>
            <a:spLocks noGrp="1"/>
          </p:cNvSpPr>
          <p:nvPr>
            <p:ph type="ftr" sz="quarter" idx="11"/>
          </p:nvPr>
        </p:nvSpPr>
        <p:spPr/>
        <p:txBody>
          <a:bodyPr/>
          <a:lstStyle/>
          <a:p>
            <a:r>
              <a:rPr lang="en-US" dirty="0" smtClean="0"/>
              <a:t>11</a:t>
            </a:r>
            <a:endParaRPr lang="en-US" dirty="0"/>
          </a:p>
        </p:txBody>
      </p:sp>
    </p:spTree>
    <p:extLst>
      <p:ext uri="{BB962C8B-B14F-4D97-AF65-F5344CB8AC3E}">
        <p14:creationId xmlns:p14="http://schemas.microsoft.com/office/powerpoint/2010/main" xmlns="" val="4125423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144" y="1678680"/>
            <a:ext cx="10707806" cy="4716653"/>
          </a:xfrm>
        </p:spPr>
        <p:txBody>
          <a:bodyPr>
            <a:normAutofit fontScale="85000" lnSpcReduction="10000"/>
          </a:bodyPr>
          <a:lstStyle/>
          <a:p>
            <a:pPr algn="just"/>
            <a:r>
              <a:rPr lang="en-US" dirty="0" smtClean="0"/>
              <a:t>Environmental </a:t>
            </a:r>
            <a:r>
              <a:rPr lang="en-US" dirty="0"/>
              <a:t>accounting is at inception stage in India. </a:t>
            </a:r>
            <a:endParaRPr lang="en-US" dirty="0" smtClean="0"/>
          </a:p>
          <a:p>
            <a:pPr algn="just"/>
            <a:r>
              <a:rPr lang="en-US" dirty="0" smtClean="0"/>
              <a:t>First </a:t>
            </a:r>
            <a:r>
              <a:rPr lang="en-US" dirty="0"/>
              <a:t>public announcement </a:t>
            </a:r>
            <a:r>
              <a:rPr lang="en-US" dirty="0" smtClean="0"/>
              <a:t>by </a:t>
            </a:r>
            <a:r>
              <a:rPr lang="en-US" dirty="0"/>
              <a:t>the Government of India in 1991 requiring environmental related disclosures from business </a:t>
            </a:r>
            <a:r>
              <a:rPr lang="en-US" dirty="0" smtClean="0"/>
              <a:t>units.</a:t>
            </a:r>
          </a:p>
          <a:p>
            <a:pPr algn="just"/>
            <a:r>
              <a:rPr lang="en-US" dirty="0" smtClean="0"/>
              <a:t>The </a:t>
            </a:r>
            <a:r>
              <a:rPr lang="en-US" dirty="0"/>
              <a:t>Ministry of Environment and Forests has proposed that “Every company </a:t>
            </a:r>
            <a:r>
              <a:rPr lang="en-US" dirty="0" smtClean="0"/>
              <a:t>shall </a:t>
            </a:r>
            <a:r>
              <a:rPr lang="en-US" dirty="0"/>
              <a:t>disclose </a:t>
            </a:r>
            <a:r>
              <a:rPr lang="en-US" dirty="0" smtClean="0"/>
              <a:t>steps </a:t>
            </a:r>
            <a:r>
              <a:rPr lang="en-US" dirty="0"/>
              <a:t>taken </a:t>
            </a:r>
            <a:r>
              <a:rPr lang="en-US" dirty="0" smtClean="0"/>
              <a:t>towards </a:t>
            </a:r>
            <a:r>
              <a:rPr lang="en-US" dirty="0"/>
              <a:t>the adoption of clean technologies for prevention of pollution, waste minimization, waste recycling and utilization, pollution control measures, investment on environmental </a:t>
            </a:r>
            <a:r>
              <a:rPr lang="en-US" dirty="0" smtClean="0"/>
              <a:t>protection</a:t>
            </a:r>
          </a:p>
          <a:p>
            <a:pPr algn="just"/>
            <a:r>
              <a:rPr lang="en-US" dirty="0" smtClean="0"/>
              <a:t>In </a:t>
            </a:r>
            <a:r>
              <a:rPr lang="en-US" dirty="0"/>
              <a:t>2011, the Securities and Exchange Board of India mandates listed companies to report on Environmental, Social and Governance (ESG) initiatives undertaken by them, according to the key principles enunciated in the </a:t>
            </a:r>
            <a:r>
              <a:rPr lang="en-US" b="1" dirty="0"/>
              <a:t>'National Voluntary Guidelines on Social, Environmental and Economic Responsibilities of Business.'</a:t>
            </a:r>
          </a:p>
          <a:p>
            <a:pPr algn="just"/>
            <a:r>
              <a:rPr lang="en-US" dirty="0"/>
              <a:t>The Companies </a:t>
            </a:r>
            <a:r>
              <a:rPr lang="en-US" dirty="0" smtClean="0"/>
              <a:t>Act </a:t>
            </a:r>
            <a:r>
              <a:rPr lang="en-US" dirty="0"/>
              <a:t>2013 emphasizes on corporate social responsibility that makes it mandatory for certain class of profitable enterprises to spend money on social welfare activities. </a:t>
            </a:r>
          </a:p>
          <a:p>
            <a:pPr algn="just"/>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419718"/>
            <a:ext cx="12192000" cy="849525"/>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700" b="0" i="0" u="none" strike="noStrike" kern="1200" cap="none" spc="0" normalizeH="0" baseline="0" noProof="0" dirty="0" smtClean="0">
                <a:ln>
                  <a:noFill/>
                </a:ln>
                <a:solidFill>
                  <a:schemeClr val="tx1"/>
                </a:solidFill>
                <a:effectLst/>
                <a:uLnTx/>
                <a:uFillTx/>
                <a:latin typeface="+mn-lt"/>
                <a:ea typeface="+mn-ea"/>
                <a:cs typeface="+mn-cs"/>
              </a:rPr>
              <a:t>Environmental accounting Practices in Indian companies</a:t>
            </a:r>
            <a:endParaRPr kumimoji="0" lang="en-US" sz="37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12</a:t>
            </a:r>
            <a:endParaRPr lang="en-US" dirty="0"/>
          </a:p>
        </p:txBody>
      </p:sp>
    </p:spTree>
    <p:extLst>
      <p:ext uri="{BB962C8B-B14F-4D97-AF65-F5344CB8AC3E}">
        <p14:creationId xmlns:p14="http://schemas.microsoft.com/office/powerpoint/2010/main" xmlns="" val="3125308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384" y="1825625"/>
            <a:ext cx="10515600" cy="4351338"/>
          </a:xfrm>
        </p:spPr>
        <p:txBody>
          <a:bodyPr>
            <a:normAutofit/>
          </a:bodyPr>
          <a:lstStyle/>
          <a:p>
            <a:r>
              <a:rPr lang="en-US" dirty="0" smtClean="0"/>
              <a:t>Environmental </a:t>
            </a:r>
            <a:r>
              <a:rPr lang="en-US" dirty="0"/>
              <a:t>accounting lacks </a:t>
            </a:r>
            <a:r>
              <a:rPr lang="en-US" dirty="0" smtClean="0"/>
              <a:t>market </a:t>
            </a:r>
            <a:r>
              <a:rPr lang="en-US" dirty="0"/>
              <a:t>value.</a:t>
            </a:r>
            <a:endParaRPr lang="en-US" dirty="0" smtClean="0">
              <a:effectLst/>
            </a:endParaRPr>
          </a:p>
          <a:p>
            <a:r>
              <a:rPr lang="en-US" dirty="0" smtClean="0"/>
              <a:t>There </a:t>
            </a:r>
            <a:r>
              <a:rPr lang="en-US" dirty="0"/>
              <a:t>is no standard method of estimating the social value of environmental goods and services.</a:t>
            </a:r>
            <a:endParaRPr lang="en-US" dirty="0" smtClean="0">
              <a:effectLst/>
            </a:endParaRPr>
          </a:p>
          <a:p>
            <a:r>
              <a:rPr lang="en-US" dirty="0" smtClean="0"/>
              <a:t>There  is no acceptable economic measure of environmental damage</a:t>
            </a:r>
          </a:p>
          <a:p>
            <a:r>
              <a:rPr lang="en-US" dirty="0" smtClean="0"/>
              <a:t>There </a:t>
            </a:r>
            <a:r>
              <a:rPr lang="en-US" dirty="0"/>
              <a:t>is no accounting standard for environmental accounting</a:t>
            </a:r>
            <a:endParaRPr lang="en-US" dirty="0" smtClean="0">
              <a:effectLst/>
            </a:endParaRPr>
          </a:p>
          <a:p>
            <a:r>
              <a:rPr lang="en-US" dirty="0" smtClean="0"/>
              <a:t>It </a:t>
            </a:r>
            <a:r>
              <a:rPr lang="en-US" dirty="0"/>
              <a:t>involves inapplicable assumptions</a:t>
            </a:r>
            <a:endParaRPr lang="en-US" dirty="0" smtClean="0">
              <a:effectLst/>
            </a:endParaRPr>
          </a:p>
          <a:p>
            <a:r>
              <a:rPr lang="en-US" dirty="0" smtClean="0"/>
              <a:t>Environmental </a:t>
            </a:r>
            <a:r>
              <a:rPr lang="en-US" dirty="0"/>
              <a:t>accounting is not a legal obligation except for few industries in India.</a:t>
            </a:r>
            <a:endParaRPr lang="en-US" dirty="0" smtClean="0">
              <a:effectLst/>
            </a:endParaRPr>
          </a:p>
          <a:p>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532262"/>
            <a:ext cx="12192000" cy="750627"/>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So what are the challenges?</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13</a:t>
            </a:r>
            <a:endParaRPr lang="en-US" dirty="0"/>
          </a:p>
        </p:txBody>
      </p:sp>
      <p:pic>
        <p:nvPicPr>
          <p:cNvPr id="12" name="Picture 2" descr="C:\Users\user\Desktop\Artificial_Green_Ivy_Garland-PGI320_x1200.jpg"/>
          <p:cNvPicPr>
            <a:picLocks noChangeAspect="1" noChangeArrowheads="1"/>
          </p:cNvPicPr>
          <p:nvPr/>
        </p:nvPicPr>
        <p:blipFill>
          <a:blip r:embed="rId2"/>
          <a:srcRect l="27778" r="19444"/>
          <a:stretch>
            <a:fillRect/>
          </a:stretch>
        </p:blipFill>
        <p:spPr bwMode="auto">
          <a:xfrm rot="4911830">
            <a:off x="9977750" y="4751640"/>
            <a:ext cx="1183134" cy="3599879"/>
          </a:xfrm>
          <a:prstGeom prst="rect">
            <a:avLst/>
          </a:prstGeom>
          <a:noFill/>
        </p:spPr>
      </p:pic>
    </p:spTree>
    <p:extLst>
      <p:ext uri="{BB962C8B-B14F-4D97-AF65-F5344CB8AC3E}">
        <p14:creationId xmlns:p14="http://schemas.microsoft.com/office/powerpoint/2010/main" xmlns="" val="292534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608" y="1692322"/>
            <a:ext cx="10953468" cy="4954138"/>
          </a:xfrm>
        </p:spPr>
        <p:txBody>
          <a:bodyPr>
            <a:normAutofit fontScale="85000" lnSpcReduction="20000"/>
          </a:bodyPr>
          <a:lstStyle/>
          <a:p>
            <a:pPr algn="just"/>
            <a:r>
              <a:rPr lang="en-US" dirty="0" smtClean="0"/>
              <a:t>Management </a:t>
            </a:r>
            <a:r>
              <a:rPr lang="en-US" dirty="0"/>
              <a:t>accounting system </a:t>
            </a:r>
            <a:r>
              <a:rPr lang="en-US" dirty="0" smtClean="0"/>
              <a:t>that has </a:t>
            </a:r>
            <a:r>
              <a:rPr lang="en-US" dirty="0"/>
              <a:t>been refined so as to enable users of the system to be provided with information that </a:t>
            </a:r>
            <a:r>
              <a:rPr lang="en-US" b="1" dirty="0"/>
              <a:t>reflects </a:t>
            </a:r>
            <a:r>
              <a:rPr lang="en-US" b="1" dirty="0" smtClean="0"/>
              <a:t>the environmental </a:t>
            </a:r>
            <a:r>
              <a:rPr lang="en-US" b="1" dirty="0"/>
              <a:t>performance of the </a:t>
            </a:r>
            <a:r>
              <a:rPr lang="en-US" b="1" dirty="0" err="1"/>
              <a:t>organisation</a:t>
            </a:r>
            <a:r>
              <a:rPr lang="en-US" b="1" dirty="0"/>
              <a:t>. </a:t>
            </a:r>
            <a:endParaRPr lang="en-US" b="1" dirty="0" smtClean="0"/>
          </a:p>
          <a:p>
            <a:pPr algn="just"/>
            <a:r>
              <a:rPr lang="en-US" dirty="0" smtClean="0"/>
              <a:t>The </a:t>
            </a:r>
            <a:r>
              <a:rPr lang="en-US" dirty="0"/>
              <a:t>United Nations Division for Sustainable Development </a:t>
            </a:r>
            <a:r>
              <a:rPr lang="en-US" dirty="0" smtClean="0"/>
              <a:t>has referred </a:t>
            </a:r>
            <a:r>
              <a:rPr lang="en-US" dirty="0"/>
              <a:t>to environmental management accounting simply as “doing better, more comprehensive </a:t>
            </a:r>
            <a:r>
              <a:rPr lang="en-US" dirty="0" smtClean="0"/>
              <a:t>management accounting</a:t>
            </a:r>
            <a:r>
              <a:rPr lang="en-US" dirty="0"/>
              <a:t>, </a:t>
            </a:r>
            <a:r>
              <a:rPr lang="en-US" b="1" dirty="0"/>
              <a:t>while wearing an environmental hat that opens the eyes for hidden costs</a:t>
            </a:r>
            <a:r>
              <a:rPr lang="en-US" dirty="0"/>
              <a:t>”. </a:t>
            </a:r>
            <a:endParaRPr lang="en-US" dirty="0" smtClean="0"/>
          </a:p>
          <a:p>
            <a:pPr algn="just"/>
            <a:r>
              <a:rPr lang="en-US" dirty="0" smtClean="0"/>
              <a:t>The information generated </a:t>
            </a:r>
            <a:r>
              <a:rPr lang="en-US" dirty="0"/>
              <a:t>from an environmental management accounting system might be of a </a:t>
            </a:r>
            <a:r>
              <a:rPr lang="en-US" b="1" dirty="0"/>
              <a:t>financial nature </a:t>
            </a:r>
            <a:r>
              <a:rPr lang="en-US" dirty="0"/>
              <a:t>(for example</a:t>
            </a:r>
            <a:r>
              <a:rPr lang="en-US" dirty="0" smtClean="0"/>
              <a:t>, the </a:t>
            </a:r>
            <a:r>
              <a:rPr lang="en-US" dirty="0"/>
              <a:t>quantification of environmental costs), or it might be provided in </a:t>
            </a:r>
            <a:r>
              <a:rPr lang="en-US" b="1" dirty="0"/>
              <a:t>physical terms </a:t>
            </a:r>
            <a:r>
              <a:rPr lang="en-US" dirty="0"/>
              <a:t>(such as the amount </a:t>
            </a:r>
            <a:r>
              <a:rPr lang="en-US" dirty="0" smtClean="0"/>
              <a:t>of electricity </a:t>
            </a:r>
            <a:r>
              <a:rPr lang="en-US" dirty="0"/>
              <a:t>used within a particular process). </a:t>
            </a:r>
            <a:endParaRPr lang="en-US" dirty="0" smtClean="0"/>
          </a:p>
          <a:p>
            <a:pPr algn="just"/>
            <a:r>
              <a:rPr lang="en-US" dirty="0" smtClean="0"/>
              <a:t>Generally</a:t>
            </a:r>
            <a:r>
              <a:rPr lang="en-US" dirty="0"/>
              <a:t>, companies are spending significant amount of money on pollution abatement and </a:t>
            </a:r>
            <a:r>
              <a:rPr lang="en-US" dirty="0" smtClean="0"/>
              <a:t>control, being </a:t>
            </a:r>
            <a:r>
              <a:rPr lang="en-US" dirty="0"/>
              <a:t>most easily measured environmentally related costs. </a:t>
            </a:r>
            <a:endParaRPr lang="en-US" dirty="0" smtClean="0"/>
          </a:p>
          <a:p>
            <a:pPr algn="just"/>
            <a:r>
              <a:rPr lang="en-US" b="1" dirty="0" smtClean="0"/>
              <a:t>Hidden </a:t>
            </a:r>
            <a:r>
              <a:rPr lang="en-US" b="1" dirty="0"/>
              <a:t>environmental costs may be greater than expenditures to pollution </a:t>
            </a:r>
            <a:r>
              <a:rPr lang="en-US" b="1" dirty="0" smtClean="0"/>
              <a:t>abatement and </a:t>
            </a:r>
            <a:r>
              <a:rPr lang="en-US" b="1" dirty="0"/>
              <a:t>control and uncovering of these hidden costs can provide significant opportunities for decision making </a:t>
            </a:r>
            <a:r>
              <a:rPr lang="en-US" b="1" dirty="0" smtClean="0"/>
              <a:t>and business </a:t>
            </a:r>
            <a:r>
              <a:rPr lang="en-US" b="1" dirty="0"/>
              <a:t>planning.</a:t>
            </a:r>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573206"/>
            <a:ext cx="12192000" cy="83251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  Environmental Management Accounting (EMA)</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15</a:t>
            </a:r>
            <a:endParaRPr lang="en-US" dirty="0"/>
          </a:p>
        </p:txBody>
      </p:sp>
    </p:spTree>
    <p:extLst>
      <p:ext uri="{BB962C8B-B14F-4D97-AF65-F5344CB8AC3E}">
        <p14:creationId xmlns:p14="http://schemas.microsoft.com/office/powerpoint/2010/main" xmlns="" val="844963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716440"/>
            <a:ext cx="10789693" cy="4698005"/>
          </a:xfrm>
        </p:spPr>
        <p:txBody>
          <a:bodyPr>
            <a:normAutofit fontScale="92500"/>
          </a:bodyPr>
          <a:lstStyle/>
          <a:p>
            <a:pPr algn="just"/>
            <a:r>
              <a:rPr lang="en-US" dirty="0" smtClean="0"/>
              <a:t>In 1998, the International Federation of Accountants (IFAC) originally defined environmental management accounting as:</a:t>
            </a:r>
          </a:p>
          <a:p>
            <a:pPr algn="just"/>
            <a:r>
              <a:rPr lang="en-US" i="1" dirty="0" smtClean="0"/>
              <a:t>‘The management of environmental and economic performance, through the development and implementation of appropriate environment-related accounting systems and practices. While this may include reporting and auditing in some companies, environmental management accounting typically involves lifecycle costing, full cost accounting, benefits assessment, and strategic planning for environmental management.’</a:t>
            </a:r>
            <a:endParaRPr lang="en-US" dirty="0" smtClean="0"/>
          </a:p>
          <a:p>
            <a:pPr algn="just"/>
            <a:r>
              <a:rPr lang="en-US" dirty="0" smtClean="0"/>
              <a:t>Then, in 2001, The United Nations Division for Sustainable Development (UNDSD) </a:t>
            </a:r>
            <a:r>
              <a:rPr lang="en-US" dirty="0" err="1" smtClean="0"/>
              <a:t>emphasised</a:t>
            </a:r>
            <a:r>
              <a:rPr lang="en-US" dirty="0" smtClean="0"/>
              <a:t> their belief that environmental management accounting systems generate information for internal decision making rather than external decision making.</a:t>
            </a:r>
          </a:p>
          <a:p>
            <a:pPr algn="just"/>
            <a:endParaRPr lang="en-US" dirty="0"/>
          </a:p>
        </p:txBody>
      </p:sp>
      <p:sp>
        <p:nvSpPr>
          <p:cNvPr id="7" name="Rectangle 6"/>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itle 1"/>
          <p:cNvSpPr txBox="1">
            <a:spLocks/>
          </p:cNvSpPr>
          <p:nvPr/>
        </p:nvSpPr>
        <p:spPr>
          <a:xfrm>
            <a:off x="0" y="655093"/>
            <a:ext cx="12192000" cy="72333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dirty="0" smtClean="0"/>
              <a:t>18</a:t>
            </a:r>
            <a:endParaRPr lang="en-US" dirty="0"/>
          </a:p>
        </p:txBody>
      </p:sp>
      <p:pic>
        <p:nvPicPr>
          <p:cNvPr id="14" name="Picture 2" descr="C:\Users\user\Desktop\vines-multiple.jpg"/>
          <p:cNvPicPr>
            <a:picLocks noChangeAspect="1" noChangeArrowheads="1"/>
          </p:cNvPicPr>
          <p:nvPr/>
        </p:nvPicPr>
        <p:blipFill>
          <a:blip r:embed="rId2"/>
          <a:srcRect l="7200" r="54000"/>
          <a:stretch>
            <a:fillRect/>
          </a:stretch>
        </p:blipFill>
        <p:spPr bwMode="auto">
          <a:xfrm rot="4846353">
            <a:off x="9915026" y="4937168"/>
            <a:ext cx="1231947" cy="3165417"/>
          </a:xfrm>
          <a:prstGeom prst="rect">
            <a:avLst/>
          </a:prstGeom>
          <a:noFill/>
        </p:spPr>
      </p:pic>
    </p:spTree>
    <p:extLst>
      <p:ext uri="{BB962C8B-B14F-4D97-AF65-F5344CB8AC3E}">
        <p14:creationId xmlns:p14="http://schemas.microsoft.com/office/powerpoint/2010/main" xmlns="" val="3004765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dirty="0" smtClean="0"/>
              <a:t> </a:t>
            </a:r>
            <a:r>
              <a:rPr lang="en-US" dirty="0"/>
              <a:t>Environmental management accounting (EMA) is the identification, collection, analysis and use of two types of information for internal decision making. </a:t>
            </a:r>
            <a:endParaRPr lang="en-US" dirty="0" smtClean="0"/>
          </a:p>
          <a:p>
            <a:pPr algn="just"/>
            <a:r>
              <a:rPr lang="en-US" dirty="0" smtClean="0"/>
              <a:t>The </a:t>
            </a:r>
            <a:r>
              <a:rPr lang="en-US" dirty="0"/>
              <a:t>first is physical information on the use, flows and rates of energy, water and materials (including wastes). </a:t>
            </a:r>
            <a:endParaRPr lang="en-US" dirty="0" smtClean="0"/>
          </a:p>
          <a:p>
            <a:pPr algn="just"/>
            <a:r>
              <a:rPr lang="en-US" dirty="0" smtClean="0"/>
              <a:t>The </a:t>
            </a:r>
            <a:r>
              <a:rPr lang="en-US" dirty="0"/>
              <a:t>second is monetary information on environment-related costs, earnings and savings. </a:t>
            </a:r>
            <a:endParaRPr lang="en-US" dirty="0" smtClean="0">
              <a:effectLst/>
            </a:endParaRPr>
          </a:p>
          <a:p>
            <a:pPr algn="just"/>
            <a:r>
              <a:rPr lang="en-US" dirty="0"/>
              <a:t>(</a:t>
            </a:r>
            <a:r>
              <a:rPr lang="en-US" dirty="0" err="1" smtClean="0"/>
              <a:t>i</a:t>
            </a:r>
            <a:r>
              <a:rPr lang="en-US" dirty="0" smtClean="0"/>
              <a:t>)</a:t>
            </a:r>
            <a:r>
              <a:rPr lang="en-US" dirty="0"/>
              <a:t>	</a:t>
            </a:r>
            <a:r>
              <a:rPr lang="en-US" dirty="0" smtClean="0"/>
              <a:t>Segment </a:t>
            </a:r>
            <a:r>
              <a:rPr lang="en-US" dirty="0"/>
              <a:t>environmental accounting: This is an internal environmental accounting tool that facilitates the selection of an investment activity, or a project which is environmental friendly from among all processes of operations. It also helps in evaluating the environmental effects of the project for a certain period.</a:t>
            </a:r>
            <a:endParaRPr lang="en-US" dirty="0" smtClean="0">
              <a:effectLst/>
            </a:endParaRPr>
          </a:p>
          <a:p>
            <a:pPr algn="just"/>
            <a:r>
              <a:rPr lang="en-US" dirty="0"/>
              <a:t>(</a:t>
            </a:r>
            <a:r>
              <a:rPr lang="en-US" dirty="0" smtClean="0"/>
              <a:t>ii)</a:t>
            </a:r>
            <a:r>
              <a:rPr lang="en-US" dirty="0"/>
              <a:t>	</a:t>
            </a:r>
            <a:r>
              <a:rPr lang="en-US" dirty="0" smtClean="0"/>
              <a:t>Eco </a:t>
            </a:r>
            <a:r>
              <a:rPr lang="en-US" dirty="0"/>
              <a:t>balance environmental accounting: This is also an internal accounting tool to support the firm for sustainable environmental management activities.</a:t>
            </a:r>
            <a:endParaRPr lang="en-US" dirty="0" smtClean="0">
              <a:effectLst/>
            </a:endParaRPr>
          </a:p>
          <a:p>
            <a:pPr algn="just"/>
            <a:r>
              <a:rPr lang="en-US" dirty="0"/>
              <a:t>(</a:t>
            </a:r>
            <a:r>
              <a:rPr lang="en-US" dirty="0" smtClean="0"/>
              <a:t>iii)	Corporate </a:t>
            </a:r>
            <a:r>
              <a:rPr lang="en-US" dirty="0"/>
              <a:t>environmental accounting: This is a tool to inform the public of relevant information compiled in accordance with the environmental accounting. It can be called as corporate environmental reporting and it uses the cost and effect of its environmental conservation activities.</a:t>
            </a:r>
            <a:endParaRPr lang="en-US" dirty="0" smtClean="0">
              <a:effectLst/>
            </a:endParaRPr>
          </a:p>
          <a:p>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600501"/>
            <a:ext cx="12192000" cy="79157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Forms of Environmental accounting</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16</a:t>
            </a:r>
            <a:endParaRPr lang="en-US" dirty="0"/>
          </a:p>
        </p:txBody>
      </p:sp>
      <p:pic>
        <p:nvPicPr>
          <p:cNvPr id="12" name="Picture 2" descr="C:\Users\user\Desktop\Artificial_Green_Ivy_Garland-PGI320_x1200.jpg"/>
          <p:cNvPicPr>
            <a:picLocks noChangeAspect="1" noChangeArrowheads="1"/>
          </p:cNvPicPr>
          <p:nvPr/>
        </p:nvPicPr>
        <p:blipFill>
          <a:blip r:embed="rId3"/>
          <a:srcRect l="27778" r="19444"/>
          <a:stretch>
            <a:fillRect/>
          </a:stretch>
        </p:blipFill>
        <p:spPr bwMode="auto">
          <a:xfrm rot="4911830">
            <a:off x="9732086" y="4751640"/>
            <a:ext cx="1183134" cy="3599879"/>
          </a:xfrm>
          <a:prstGeom prst="rect">
            <a:avLst/>
          </a:prstGeom>
          <a:noFill/>
        </p:spPr>
      </p:pic>
    </p:spTree>
    <p:extLst>
      <p:ext uri="{BB962C8B-B14F-4D97-AF65-F5344CB8AC3E}">
        <p14:creationId xmlns:p14="http://schemas.microsoft.com/office/powerpoint/2010/main" xmlns="" val="1512668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smtClean="0"/>
              <a:t>Environmental accounting is a broader term that </a:t>
            </a:r>
            <a:r>
              <a:rPr lang="en-US" b="1" dirty="0" smtClean="0"/>
              <a:t>encompasses the provision of environment-related information both externally and internally</a:t>
            </a:r>
            <a:r>
              <a:rPr lang="en-US" dirty="0" smtClean="0"/>
              <a:t>. It focuses on reports required for shareholders and other stakeholders, as well of the provision of management information. </a:t>
            </a:r>
          </a:p>
          <a:p>
            <a:pPr algn="just"/>
            <a:r>
              <a:rPr lang="en-US" dirty="0" smtClean="0"/>
              <a:t>Environmental management accounting, on the other hand, is a subset of environmental accounting. It </a:t>
            </a:r>
            <a:r>
              <a:rPr lang="en-US" b="1" dirty="0" smtClean="0"/>
              <a:t>focuses on information required for decision making</a:t>
            </a:r>
            <a:r>
              <a:rPr lang="en-US" dirty="0" smtClean="0"/>
              <a:t> within the organization, although much of the information it generates could also be used for external reporting.</a:t>
            </a:r>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655093"/>
            <a:ext cx="12192000" cy="72333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EA and EMA</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a:xfrm>
            <a:off x="3943065" y="6492875"/>
            <a:ext cx="4114800" cy="365125"/>
          </a:xfrm>
        </p:spPr>
        <p:txBody>
          <a:bodyPr/>
          <a:lstStyle/>
          <a:p>
            <a:r>
              <a:rPr lang="en-US" dirty="0" smtClean="0"/>
              <a:t>17</a:t>
            </a:r>
            <a:endParaRPr lang="en-US" dirty="0"/>
          </a:p>
        </p:txBody>
      </p:sp>
      <p:pic>
        <p:nvPicPr>
          <p:cNvPr id="13314" name="Picture 2" descr="C:\Users\user\Desktop\111.jpg"/>
          <p:cNvPicPr>
            <a:picLocks noChangeAspect="1" noChangeArrowheads="1"/>
          </p:cNvPicPr>
          <p:nvPr/>
        </p:nvPicPr>
        <p:blipFill>
          <a:blip r:embed="rId3"/>
          <a:srcRect/>
          <a:stretch>
            <a:fillRect/>
          </a:stretch>
        </p:blipFill>
        <p:spPr bwMode="auto">
          <a:xfrm>
            <a:off x="7738281" y="5377218"/>
            <a:ext cx="3521128" cy="1467140"/>
          </a:xfrm>
          <a:prstGeom prst="rect">
            <a:avLst/>
          </a:prstGeom>
          <a:noFill/>
        </p:spPr>
      </p:pic>
      <p:pic>
        <p:nvPicPr>
          <p:cNvPr id="13316" name="Picture 4" descr="C:\Users\user\Desktop\leaves-1818625_1920.jpg"/>
          <p:cNvPicPr>
            <a:picLocks noChangeAspect="1" noChangeArrowheads="1"/>
          </p:cNvPicPr>
          <p:nvPr/>
        </p:nvPicPr>
        <p:blipFill>
          <a:blip r:embed="rId4"/>
          <a:srcRect/>
          <a:stretch>
            <a:fillRect/>
          </a:stretch>
        </p:blipFill>
        <p:spPr bwMode="auto">
          <a:xfrm>
            <a:off x="4408227" y="5404513"/>
            <a:ext cx="3207223" cy="1453487"/>
          </a:xfrm>
          <a:prstGeom prst="rect">
            <a:avLst/>
          </a:prstGeom>
          <a:noFill/>
        </p:spPr>
      </p:pic>
      <p:pic>
        <p:nvPicPr>
          <p:cNvPr id="13317" name="Picture 5" descr="C:\Users\user\Desktop\image_large.jpg"/>
          <p:cNvPicPr>
            <a:picLocks noChangeAspect="1" noChangeArrowheads="1"/>
          </p:cNvPicPr>
          <p:nvPr/>
        </p:nvPicPr>
        <p:blipFill>
          <a:blip r:embed="rId5"/>
          <a:srcRect/>
          <a:stretch>
            <a:fillRect/>
          </a:stretch>
        </p:blipFill>
        <p:spPr bwMode="auto">
          <a:xfrm>
            <a:off x="1155511" y="5418161"/>
            <a:ext cx="3143534" cy="1439839"/>
          </a:xfrm>
          <a:prstGeom prst="rect">
            <a:avLst/>
          </a:prstGeom>
          <a:noFill/>
        </p:spPr>
      </p:pic>
    </p:spTree>
    <p:extLst>
      <p:ext uri="{BB962C8B-B14F-4D97-AF65-F5344CB8AC3E}">
        <p14:creationId xmlns:p14="http://schemas.microsoft.com/office/powerpoint/2010/main" xmlns="" val="2779999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2400" dirty="0" smtClean="0"/>
              <a:t>Many </a:t>
            </a:r>
            <a:r>
              <a:rPr lang="en-US" sz="2400" dirty="0"/>
              <a:t>environmental costs can be significantly reduced </a:t>
            </a:r>
            <a:r>
              <a:rPr lang="en-US" sz="2400" dirty="0" smtClean="0"/>
              <a:t>by </a:t>
            </a:r>
            <a:r>
              <a:rPr lang="en-US" sz="2400" dirty="0" smtClean="0"/>
              <a:t>investment </a:t>
            </a:r>
            <a:r>
              <a:rPr lang="en-US" sz="2400" dirty="0" smtClean="0"/>
              <a:t>in </a:t>
            </a:r>
            <a:r>
              <a:rPr lang="en-US" sz="2400" dirty="0"/>
              <a:t>“greener” process technology, to redesign of process/products. </a:t>
            </a:r>
          </a:p>
          <a:p>
            <a:pPr algn="just"/>
            <a:r>
              <a:rPr lang="en-US" sz="2400" dirty="0" smtClean="0"/>
              <a:t>Environmental </a:t>
            </a:r>
            <a:r>
              <a:rPr lang="en-US" sz="2400" dirty="0"/>
              <a:t>costs can be offset by </a:t>
            </a:r>
            <a:r>
              <a:rPr lang="en-US" sz="2400" dirty="0" smtClean="0"/>
              <a:t>generating revenues</a:t>
            </a:r>
            <a:r>
              <a:rPr lang="en-US" sz="2400" dirty="0"/>
              <a:t>, for example, through sale of waste by-products or transferable </a:t>
            </a:r>
            <a:r>
              <a:rPr lang="en-US" sz="2400" dirty="0" smtClean="0"/>
              <a:t>pollution allowances</a:t>
            </a:r>
            <a:r>
              <a:rPr lang="en-US" sz="2400" dirty="0"/>
              <a:t>, or licensing of clean technologies.</a:t>
            </a:r>
          </a:p>
          <a:p>
            <a:pPr algn="just"/>
            <a:r>
              <a:rPr lang="en-US" sz="2400" dirty="0" smtClean="0"/>
              <a:t>Better </a:t>
            </a:r>
            <a:r>
              <a:rPr lang="en-US" sz="2400" dirty="0" smtClean="0"/>
              <a:t>management of environmental costs can result in improved environmental performance and significant benefits to human health as well as business success.</a:t>
            </a:r>
          </a:p>
          <a:p>
            <a:pPr algn="just"/>
            <a:r>
              <a:rPr lang="en-US" sz="2400" dirty="0" smtClean="0"/>
              <a:t>Competitive advantage with customers can result from processes, products, and service that can be demonstrated to be environmentally preferable. </a:t>
            </a:r>
            <a:endParaRPr lang="en-US" sz="2400" dirty="0" smtClean="0"/>
          </a:p>
          <a:p>
            <a:pPr algn="just"/>
            <a:endParaRPr lang="en-US" sz="2400"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586854"/>
            <a:ext cx="12192000" cy="832514"/>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    Why Environmental Management Accounting?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19</a:t>
            </a:r>
            <a:endParaRPr lang="en-US" dirty="0"/>
          </a:p>
        </p:txBody>
      </p:sp>
      <p:pic>
        <p:nvPicPr>
          <p:cNvPr id="12" name="Picture 2" descr="C:\Users\user\Desktop\Artificial_Green_Ivy_Garland-PGI320_x1200.jpg"/>
          <p:cNvPicPr>
            <a:picLocks noChangeAspect="1" noChangeArrowheads="1"/>
          </p:cNvPicPr>
          <p:nvPr/>
        </p:nvPicPr>
        <p:blipFill>
          <a:blip r:embed="rId2"/>
          <a:srcRect l="27778" r="19444"/>
          <a:stretch>
            <a:fillRect/>
          </a:stretch>
        </p:blipFill>
        <p:spPr bwMode="auto">
          <a:xfrm rot="5133663">
            <a:off x="9732086" y="4683400"/>
            <a:ext cx="1183134" cy="3599879"/>
          </a:xfrm>
          <a:prstGeom prst="rect">
            <a:avLst/>
          </a:prstGeom>
          <a:noFill/>
        </p:spPr>
      </p:pic>
    </p:spTree>
    <p:extLst>
      <p:ext uri="{BB962C8B-B14F-4D97-AF65-F5344CB8AC3E}">
        <p14:creationId xmlns:p14="http://schemas.microsoft.com/office/powerpoint/2010/main" xmlns="" val="1552995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638" y="1579961"/>
            <a:ext cx="10371161" cy="4351338"/>
          </a:xfrm>
        </p:spPr>
        <p:txBody>
          <a:bodyPr>
            <a:normAutofit/>
          </a:bodyPr>
          <a:lstStyle/>
          <a:p>
            <a:pPr algn="just"/>
            <a:r>
              <a:rPr lang="en-US" dirty="0"/>
              <a:t>Companies with more gender-balanced boards are less often sued for breaching environmental laws, suggesting that these companies are more mindful of protecting the environment. </a:t>
            </a:r>
            <a:r>
              <a:rPr lang="en-US" dirty="0" smtClean="0"/>
              <a:t>(Liu, 2018)</a:t>
            </a:r>
            <a:endParaRPr lang="en-US" dirty="0"/>
          </a:p>
          <a:p>
            <a:pPr algn="just"/>
            <a:r>
              <a:rPr lang="en-US" dirty="0" smtClean="0"/>
              <a:t>Out of </a:t>
            </a:r>
            <a:r>
              <a:rPr lang="en-US" dirty="0"/>
              <a:t>1,893 environmental lawsuits filed against any of the firms listed on the Standard and Poor’s 1500 composite index in the United States from 2000 to </a:t>
            </a:r>
            <a:r>
              <a:rPr lang="en-US" dirty="0" smtClean="0"/>
              <a:t>2015</a:t>
            </a:r>
            <a:r>
              <a:rPr lang="en-US" dirty="0"/>
              <a:t> </a:t>
            </a:r>
            <a:r>
              <a:rPr lang="en-US" dirty="0" smtClean="0"/>
              <a:t>it was found </a:t>
            </a:r>
            <a:r>
              <a:rPr lang="en-US" dirty="0"/>
              <a:t>that for every additional woman appointed to a corporate board, the company experienced an average 1.5% reduction in litigation </a:t>
            </a:r>
            <a:r>
              <a:rPr lang="en-US" dirty="0" smtClean="0"/>
              <a:t>risk………………… </a:t>
            </a:r>
            <a:r>
              <a:rPr lang="en-US" dirty="0"/>
              <a:t>reducing the litigation risk by 1.5% (by appointing a female director) would be the equivalent of saving US$3.1 million.</a:t>
            </a:r>
          </a:p>
          <a:p>
            <a:pPr algn="just"/>
            <a:endParaRPr lang="en-US" dirty="0"/>
          </a:p>
        </p:txBody>
      </p:sp>
      <p:sp>
        <p:nvSpPr>
          <p:cNvPr id="4" name="Rectangle 3"/>
          <p:cNvSpPr/>
          <p:nvPr/>
        </p:nvSpPr>
        <p:spPr>
          <a:xfrm>
            <a:off x="641448" y="0"/>
            <a:ext cx="150124"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655093"/>
            <a:ext cx="12192000" cy="709683"/>
          </a:xfrm>
        </p:spPr>
        <p:style>
          <a:lnRef idx="1">
            <a:schemeClr val="accent4"/>
          </a:lnRef>
          <a:fillRef idx="3">
            <a:schemeClr val="accent4"/>
          </a:fillRef>
          <a:effectRef idx="2">
            <a:schemeClr val="accent4"/>
          </a:effectRef>
          <a:fontRef idx="minor">
            <a:schemeClr val="lt1"/>
          </a:fontRef>
        </p:style>
        <p:txBody>
          <a:bodyPr/>
          <a:lstStyle/>
          <a:p>
            <a:pPr algn="ctr"/>
            <a:r>
              <a:rPr lang="en-US" dirty="0" smtClean="0">
                <a:solidFill>
                  <a:schemeClr val="tx1"/>
                </a:solidFill>
              </a:rPr>
              <a:t>	 Women in corporate……………</a:t>
            </a:r>
            <a:endParaRPr lang="en-US" dirty="0">
              <a:solidFill>
                <a:schemeClr val="tx1"/>
              </a:solidFill>
            </a:endParaRPr>
          </a:p>
        </p:txBody>
      </p:sp>
      <p:sp>
        <p:nvSpPr>
          <p:cNvPr id="7" name="Rectangle 6"/>
          <p:cNvSpPr/>
          <p:nvPr/>
        </p:nvSpPr>
        <p:spPr>
          <a:xfrm>
            <a:off x="398055"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3074" name="Picture 2" descr="C:\Users\user\Desktop\download.png"/>
          <p:cNvPicPr>
            <a:picLocks noChangeAspect="1" noChangeArrowheads="1"/>
          </p:cNvPicPr>
          <p:nvPr/>
        </p:nvPicPr>
        <p:blipFill>
          <a:blip r:embed="rId3"/>
          <a:srcRect/>
          <a:stretch>
            <a:fillRect/>
          </a:stretch>
        </p:blipFill>
        <p:spPr bwMode="auto">
          <a:xfrm>
            <a:off x="913334" y="5615627"/>
            <a:ext cx="3705225" cy="1228725"/>
          </a:xfrm>
          <a:prstGeom prst="rect">
            <a:avLst/>
          </a:prstGeom>
          <a:noFill/>
        </p:spPr>
      </p:pic>
      <p:pic>
        <p:nvPicPr>
          <p:cNvPr id="8" name="Picture 2" descr="C:\Users\user\Desktop\download.png"/>
          <p:cNvPicPr>
            <a:picLocks noChangeAspect="1" noChangeArrowheads="1"/>
          </p:cNvPicPr>
          <p:nvPr/>
        </p:nvPicPr>
        <p:blipFill>
          <a:blip r:embed="rId3"/>
          <a:srcRect/>
          <a:stretch>
            <a:fillRect/>
          </a:stretch>
        </p:blipFill>
        <p:spPr bwMode="auto">
          <a:xfrm>
            <a:off x="8486775" y="5629275"/>
            <a:ext cx="3705225" cy="1228725"/>
          </a:xfrm>
          <a:prstGeom prst="rect">
            <a:avLst/>
          </a:prstGeom>
          <a:noFill/>
        </p:spPr>
      </p:pic>
      <p:sp>
        <p:nvSpPr>
          <p:cNvPr id="12" name="Footer Placeholder 11"/>
          <p:cNvSpPr>
            <a:spLocks noGrp="1"/>
          </p:cNvSpPr>
          <p:nvPr>
            <p:ph type="ftr" sz="quarter" idx="11"/>
          </p:nvPr>
        </p:nvSpPr>
        <p:spPr/>
        <p:txBody>
          <a:bodyPr/>
          <a:lstStyle/>
          <a:p>
            <a:r>
              <a:rPr lang="en-US" dirty="0" smtClean="0"/>
              <a:t>1</a:t>
            </a:r>
            <a:endParaRPr lang="en-US" dirty="0"/>
          </a:p>
        </p:txBody>
      </p:sp>
    </p:spTree>
    <p:extLst>
      <p:ext uri="{BB962C8B-B14F-4D97-AF65-F5344CB8AC3E}">
        <p14:creationId xmlns:p14="http://schemas.microsoft.com/office/powerpoint/2010/main" xmlns="" val="927187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08284" y="1640219"/>
            <a:ext cx="5157787" cy="823912"/>
          </a:xfrm>
        </p:spPr>
        <p:txBody>
          <a:bodyPr/>
          <a:lstStyle/>
          <a:p>
            <a:r>
              <a:rPr lang="en-US" sz="2200" dirty="0"/>
              <a:t>Costs imposed by the environment are</a:t>
            </a:r>
          </a:p>
          <a:p>
            <a:endParaRPr lang="en-US" dirty="0"/>
          </a:p>
        </p:txBody>
      </p:sp>
      <p:sp>
        <p:nvSpPr>
          <p:cNvPr id="4" name="Content Placeholder 3"/>
          <p:cNvSpPr>
            <a:spLocks noGrp="1"/>
          </p:cNvSpPr>
          <p:nvPr>
            <p:ph sz="half" idx="2"/>
          </p:nvPr>
        </p:nvSpPr>
        <p:spPr>
          <a:xfrm>
            <a:off x="1003564" y="2019864"/>
            <a:ext cx="5157787" cy="4592472"/>
          </a:xfrm>
        </p:spPr>
        <p:txBody>
          <a:bodyPr>
            <a:noAutofit/>
          </a:bodyPr>
          <a:lstStyle/>
          <a:p>
            <a:r>
              <a:rPr lang="en-US" sz="1800" dirty="0" smtClean="0"/>
              <a:t>1</a:t>
            </a:r>
            <a:r>
              <a:rPr lang="en-US" sz="1800" dirty="0"/>
              <a:t>) excessive climatic changes</a:t>
            </a:r>
          </a:p>
          <a:p>
            <a:r>
              <a:rPr lang="en-US" sz="1800" dirty="0"/>
              <a:t>2) floods and droughts</a:t>
            </a:r>
          </a:p>
          <a:p>
            <a:r>
              <a:rPr lang="en-US" sz="1800" dirty="0"/>
              <a:t>3) cyclone storms, tornado and hurricane</a:t>
            </a:r>
          </a:p>
          <a:p>
            <a:r>
              <a:rPr lang="en-US" sz="1800" dirty="0"/>
              <a:t>4) earthquakes and tsunami</a:t>
            </a:r>
          </a:p>
          <a:p>
            <a:r>
              <a:rPr lang="fr-FR" sz="1800" dirty="0"/>
              <a:t>5) Famine and </a:t>
            </a:r>
            <a:r>
              <a:rPr lang="fr-FR" sz="1800" dirty="0" err="1"/>
              <a:t>epidemics</a:t>
            </a:r>
            <a:r>
              <a:rPr lang="fr-FR" sz="1800" dirty="0"/>
              <a:t> etc.</a:t>
            </a:r>
            <a:r>
              <a:rPr lang="en-US" sz="1800" dirty="0"/>
              <a:t> </a:t>
            </a:r>
            <a:endParaRPr lang="en-US" sz="1800" dirty="0" smtClean="0"/>
          </a:p>
          <a:p>
            <a:r>
              <a:rPr lang="en-US" sz="1800" dirty="0" smtClean="0"/>
              <a:t>(</a:t>
            </a:r>
            <a:r>
              <a:rPr lang="en-US" sz="1800" dirty="0"/>
              <a:t>6) High air pollution</a:t>
            </a:r>
          </a:p>
          <a:p>
            <a:r>
              <a:rPr lang="en-US" sz="1800" dirty="0"/>
              <a:t>(7) Loss of ozone layer</a:t>
            </a:r>
          </a:p>
          <a:p>
            <a:r>
              <a:rPr lang="en-US" sz="1800" dirty="0"/>
              <a:t>(8) Destroying water, ponds, sacred rivers and species</a:t>
            </a:r>
          </a:p>
          <a:p>
            <a:r>
              <a:rPr lang="en-US" sz="1800" dirty="0"/>
              <a:t>(9) Deforestation caused less rainfall</a:t>
            </a:r>
          </a:p>
          <a:p>
            <a:r>
              <a:rPr lang="en-US" sz="1800" dirty="0"/>
              <a:t>(10) Acid rain</a:t>
            </a:r>
          </a:p>
          <a:p>
            <a:r>
              <a:rPr lang="en-US" sz="1800" dirty="0"/>
              <a:t>(11) Reduction of limited natural resources,</a:t>
            </a:r>
          </a:p>
          <a:p>
            <a:r>
              <a:rPr lang="en-US" sz="1800" dirty="0"/>
              <a:t>(12) Soil corrosion and ground water loss</a:t>
            </a:r>
          </a:p>
        </p:txBody>
      </p:sp>
      <p:sp>
        <p:nvSpPr>
          <p:cNvPr id="5" name="Text Placeholder 4"/>
          <p:cNvSpPr>
            <a:spLocks noGrp="1"/>
          </p:cNvSpPr>
          <p:nvPr>
            <p:ph type="body" sz="quarter" idx="3"/>
          </p:nvPr>
        </p:nvSpPr>
        <p:spPr>
          <a:xfrm>
            <a:off x="6318917" y="1681163"/>
            <a:ext cx="5718411" cy="720843"/>
          </a:xfrm>
        </p:spPr>
        <p:txBody>
          <a:bodyPr>
            <a:normAutofit fontScale="92500" lnSpcReduction="20000"/>
          </a:bodyPr>
          <a:lstStyle/>
          <a:p>
            <a:endParaRPr lang="en-US" dirty="0" smtClean="0"/>
          </a:p>
          <a:p>
            <a:r>
              <a:rPr lang="en-US" dirty="0" smtClean="0"/>
              <a:t>Benefits </a:t>
            </a:r>
            <a:r>
              <a:rPr lang="en-US" dirty="0"/>
              <a:t>received from the environment are</a:t>
            </a:r>
          </a:p>
          <a:p>
            <a:endParaRPr lang="en-US" dirty="0"/>
          </a:p>
        </p:txBody>
      </p:sp>
      <p:sp>
        <p:nvSpPr>
          <p:cNvPr id="6" name="Content Placeholder 5"/>
          <p:cNvSpPr>
            <a:spLocks noGrp="1"/>
          </p:cNvSpPr>
          <p:nvPr>
            <p:ph sz="quarter" idx="4"/>
          </p:nvPr>
        </p:nvSpPr>
        <p:spPr>
          <a:xfrm>
            <a:off x="6554344" y="2068339"/>
            <a:ext cx="5183188" cy="3684588"/>
          </a:xfrm>
        </p:spPr>
        <p:txBody>
          <a:bodyPr>
            <a:normAutofit/>
          </a:bodyPr>
          <a:lstStyle/>
          <a:p>
            <a:r>
              <a:rPr lang="en-US" sz="1900" dirty="0" smtClean="0"/>
              <a:t>1</a:t>
            </a:r>
            <a:r>
              <a:rPr lang="en-US" sz="1900" dirty="0"/>
              <a:t>) fresh air</a:t>
            </a:r>
          </a:p>
          <a:p>
            <a:r>
              <a:rPr lang="en-US" sz="1900" dirty="0"/>
              <a:t>2)water</a:t>
            </a:r>
          </a:p>
          <a:p>
            <a:r>
              <a:rPr lang="en-US" sz="1900" dirty="0"/>
              <a:t>3) send and clay</a:t>
            </a:r>
          </a:p>
          <a:p>
            <a:r>
              <a:rPr lang="en-US" sz="1900" dirty="0"/>
              <a:t>4) imperative source and renewable energy</a:t>
            </a:r>
          </a:p>
          <a:p>
            <a:r>
              <a:rPr lang="en-US" sz="1900" dirty="0"/>
              <a:t>5) important raw material</a:t>
            </a:r>
          </a:p>
          <a:p>
            <a:r>
              <a:rPr lang="en-US" sz="1900" dirty="0"/>
              <a:t>6) rain and snowfall</a:t>
            </a:r>
          </a:p>
          <a:p>
            <a:endParaRPr lang="en-US" dirty="0"/>
          </a:p>
        </p:txBody>
      </p:sp>
      <p:sp>
        <p:nvSpPr>
          <p:cNvPr id="7" name="Rectangle 6"/>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itle 1"/>
          <p:cNvSpPr txBox="1">
            <a:spLocks/>
          </p:cNvSpPr>
          <p:nvPr/>
        </p:nvSpPr>
        <p:spPr>
          <a:xfrm>
            <a:off x="0" y="365126"/>
            <a:ext cx="12192000" cy="822229"/>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	The exchange: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3" name="Straight Connector 12"/>
          <p:cNvCxnSpPr/>
          <p:nvPr/>
        </p:nvCxnSpPr>
        <p:spPr>
          <a:xfrm rot="5400000">
            <a:off x="3965470" y="4005616"/>
            <a:ext cx="4571210" cy="800"/>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descr="C:\Users\user\Desktop\Womens-Center-logo-CER-web-1024x734.jpg"/>
          <p:cNvPicPr>
            <a:picLocks noChangeAspect="1" noChangeArrowheads="1"/>
          </p:cNvPicPr>
          <p:nvPr/>
        </p:nvPicPr>
        <p:blipFill>
          <a:blip r:embed="rId2"/>
          <a:srcRect b="22234"/>
          <a:stretch>
            <a:fillRect/>
          </a:stretch>
        </p:blipFill>
        <p:spPr bwMode="auto">
          <a:xfrm>
            <a:off x="6569120" y="5036657"/>
            <a:ext cx="5154305" cy="1671214"/>
          </a:xfrm>
          <a:prstGeom prst="rect">
            <a:avLst/>
          </a:prstGeom>
          <a:noFill/>
        </p:spPr>
      </p:pic>
      <p:sp>
        <p:nvSpPr>
          <p:cNvPr id="16" name="Footer Placeholder 15"/>
          <p:cNvSpPr>
            <a:spLocks noGrp="1"/>
          </p:cNvSpPr>
          <p:nvPr>
            <p:ph type="ftr" sz="quarter" idx="11"/>
          </p:nvPr>
        </p:nvSpPr>
        <p:spPr/>
        <p:txBody>
          <a:bodyPr/>
          <a:lstStyle/>
          <a:p>
            <a:r>
              <a:rPr lang="en-US" dirty="0" smtClean="0"/>
              <a:t>23</a:t>
            </a:r>
            <a:endParaRPr lang="en-US" dirty="0"/>
          </a:p>
        </p:txBody>
      </p:sp>
    </p:spTree>
    <p:extLst>
      <p:ext uri="{BB962C8B-B14F-4D97-AF65-F5344CB8AC3E}">
        <p14:creationId xmlns:p14="http://schemas.microsoft.com/office/powerpoint/2010/main" xmlns="" val="1110780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1388642105"/>
              </p:ext>
            </p:extLst>
          </p:nvPr>
        </p:nvGraphicFramePr>
        <p:xfrm>
          <a:off x="163773" y="0"/>
          <a:ext cx="1164153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272" y="520888"/>
            <a:ext cx="12192000" cy="1614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ectangle 5"/>
          <p:cNvSpPr/>
          <p:nvPr/>
        </p:nvSpPr>
        <p:spPr>
          <a:xfrm>
            <a:off x="122824" y="0"/>
            <a:ext cx="300257" cy="6858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7" name="Rectangle 6"/>
          <p:cNvSpPr/>
          <p:nvPr/>
        </p:nvSpPr>
        <p:spPr>
          <a:xfrm>
            <a:off x="0" y="300251"/>
            <a:ext cx="12192000" cy="15012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8195" name="Picture 3" descr="C:\Users\user\Desktop\Professional-women.jpg"/>
          <p:cNvPicPr>
            <a:picLocks noChangeAspect="1" noChangeArrowheads="1"/>
          </p:cNvPicPr>
          <p:nvPr/>
        </p:nvPicPr>
        <p:blipFill>
          <a:blip r:embed="rId6"/>
          <a:srcRect/>
          <a:stretch>
            <a:fillRect/>
          </a:stretch>
        </p:blipFill>
        <p:spPr bwMode="auto">
          <a:xfrm>
            <a:off x="9826388" y="4449179"/>
            <a:ext cx="2250743" cy="2441812"/>
          </a:xfrm>
          <a:prstGeom prst="rect">
            <a:avLst/>
          </a:prstGeom>
          <a:noFill/>
        </p:spPr>
      </p:pic>
      <p:sp>
        <p:nvSpPr>
          <p:cNvPr id="11" name="Footer Placeholder 10"/>
          <p:cNvSpPr>
            <a:spLocks noGrp="1"/>
          </p:cNvSpPr>
          <p:nvPr>
            <p:ph type="ftr" sz="quarter" idx="11"/>
          </p:nvPr>
        </p:nvSpPr>
        <p:spPr/>
        <p:txBody>
          <a:bodyPr/>
          <a:lstStyle/>
          <a:p>
            <a:r>
              <a:rPr lang="en-US" dirty="0" smtClean="0"/>
              <a:t>25</a:t>
            </a:r>
            <a:endParaRPr lang="en-US" dirty="0"/>
          </a:p>
        </p:txBody>
      </p:sp>
    </p:spTree>
    <p:extLst>
      <p:ext uri="{BB962C8B-B14F-4D97-AF65-F5344CB8AC3E}">
        <p14:creationId xmlns:p14="http://schemas.microsoft.com/office/powerpoint/2010/main" xmlns="" val="1826895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just"/>
            <a:r>
              <a:rPr lang="en-US" b="1" dirty="0"/>
              <a:t>Implementing EMA? Questions to consider</a:t>
            </a:r>
          </a:p>
          <a:p>
            <a:pPr algn="just"/>
            <a:r>
              <a:rPr lang="en-US" dirty="0"/>
              <a:t>Continuous improvement is a fundamental premise of EMA and relies heavily on across-the-board engagement of EMA initiatives and processes.</a:t>
            </a:r>
          </a:p>
          <a:p>
            <a:pPr algn="just"/>
            <a:r>
              <a:rPr lang="en-US" dirty="0"/>
              <a:t>Is there a demand for an environmental protection agency (EPA) at the top of the </a:t>
            </a:r>
            <a:r>
              <a:rPr lang="en-US" dirty="0" err="1"/>
              <a:t>organisation</a:t>
            </a:r>
            <a:r>
              <a:rPr lang="en-US" dirty="0"/>
              <a:t>? If the need to implement EMA isn't driven from top management, buy-in from the rest of the </a:t>
            </a:r>
            <a:r>
              <a:rPr lang="en-US" dirty="0" err="1"/>
              <a:t>organisation</a:t>
            </a:r>
            <a:r>
              <a:rPr lang="en-US" dirty="0"/>
              <a:t> will be doubtful.</a:t>
            </a:r>
          </a:p>
          <a:p>
            <a:pPr algn="just"/>
            <a:r>
              <a:rPr lang="en-US" dirty="0"/>
              <a:t>Have areas for improvement been identified and does the scope for improvement make a strong business case?</a:t>
            </a:r>
          </a:p>
          <a:p>
            <a:pPr algn="just"/>
            <a:r>
              <a:rPr lang="en-US" dirty="0"/>
              <a:t>Have measures of success been agreed for all the areas for improvement?</a:t>
            </a:r>
          </a:p>
          <a:p>
            <a:pPr algn="just"/>
            <a:r>
              <a:rPr lang="en-US" dirty="0"/>
              <a:t>Have base case results been established from which improvements can be assessed?</a:t>
            </a:r>
          </a:p>
          <a:p>
            <a:pPr algn="just"/>
            <a:r>
              <a:rPr lang="en-US" dirty="0"/>
              <a:t>Have targets been set, initiatives identified and resourced, and responsible individuals identified?</a:t>
            </a:r>
          </a:p>
          <a:p>
            <a:pPr algn="just"/>
            <a:r>
              <a:rPr lang="en-US" dirty="0"/>
              <a:t>Are systems and processes configurable so as to deploy and maintain EMA?</a:t>
            </a:r>
          </a:p>
          <a:p>
            <a:pPr algn="just"/>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655093"/>
            <a:ext cx="12192000" cy="72333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dirty="0" smtClean="0"/>
              <a:t>27</a:t>
            </a:r>
            <a:endParaRPr lang="en-US" dirty="0"/>
          </a:p>
        </p:txBody>
      </p:sp>
      <p:pic>
        <p:nvPicPr>
          <p:cNvPr id="15362" name="Picture 2" descr="C:\Users\user\Desktop\Artificial_Green_Ivy_Garland-PGI320_x1200.jpg"/>
          <p:cNvPicPr>
            <a:picLocks noChangeAspect="1" noChangeArrowheads="1"/>
          </p:cNvPicPr>
          <p:nvPr/>
        </p:nvPicPr>
        <p:blipFill>
          <a:blip r:embed="rId2"/>
          <a:srcRect l="27778" r="19444"/>
          <a:stretch>
            <a:fillRect/>
          </a:stretch>
        </p:blipFill>
        <p:spPr bwMode="auto">
          <a:xfrm rot="4911830">
            <a:off x="9718438" y="4751640"/>
            <a:ext cx="1183134" cy="3599879"/>
          </a:xfrm>
          <a:prstGeom prst="rect">
            <a:avLst/>
          </a:prstGeom>
          <a:noFill/>
        </p:spPr>
      </p:pic>
    </p:spTree>
    <p:extLst>
      <p:ext uri="{BB962C8B-B14F-4D97-AF65-F5344CB8AC3E}">
        <p14:creationId xmlns:p14="http://schemas.microsoft.com/office/powerpoint/2010/main" xmlns="" val="1021068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Responsible environmental </a:t>
            </a:r>
            <a:r>
              <a:rPr lang="en-US" dirty="0" smtClean="0"/>
              <a:t>accounting, disclosure and reporting and environmental </a:t>
            </a:r>
            <a:r>
              <a:rPr lang="en-US" dirty="0" smtClean="0"/>
              <a:t>management…………………………………………………………….. ……………………………………………………………………………………………………………………………………………………………………the </a:t>
            </a:r>
            <a:r>
              <a:rPr lang="en-US" dirty="0" smtClean="0"/>
              <a:t>unfinished agenda of women</a:t>
            </a:r>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0" y="655093"/>
            <a:ext cx="12192000" cy="72333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dirty="0" smtClean="0"/>
              <a:t>28</a:t>
            </a:r>
            <a:endParaRPr lang="en-US" dirty="0"/>
          </a:p>
        </p:txBody>
      </p:sp>
      <p:grpSp>
        <p:nvGrpSpPr>
          <p:cNvPr id="16" name="Group 15"/>
          <p:cNvGrpSpPr/>
          <p:nvPr/>
        </p:nvGrpSpPr>
        <p:grpSpPr>
          <a:xfrm>
            <a:off x="713251" y="4261533"/>
            <a:ext cx="6629239" cy="1381814"/>
            <a:chOff x="713251" y="4261533"/>
            <a:chExt cx="6629239" cy="1381814"/>
          </a:xfrm>
        </p:grpSpPr>
        <p:grpSp>
          <p:nvGrpSpPr>
            <p:cNvPr id="14" name="Group 13"/>
            <p:cNvGrpSpPr/>
            <p:nvPr/>
          </p:nvGrpSpPr>
          <p:grpSpPr>
            <a:xfrm>
              <a:off x="713251" y="4261533"/>
              <a:ext cx="4923273" cy="1381814"/>
              <a:chOff x="1136319" y="4351470"/>
              <a:chExt cx="8551297" cy="2506530"/>
            </a:xfrm>
          </p:grpSpPr>
          <p:pic>
            <p:nvPicPr>
              <p:cNvPr id="14339" name="Picture 3" descr="C:\Users\user\Desktop\fav.png"/>
              <p:cNvPicPr>
                <a:picLocks noChangeAspect="1" noChangeArrowheads="1"/>
              </p:cNvPicPr>
              <p:nvPr/>
            </p:nvPicPr>
            <p:blipFill>
              <a:blip r:embed="rId2"/>
              <a:srcRect/>
              <a:stretch>
                <a:fillRect/>
              </a:stretch>
            </p:blipFill>
            <p:spPr bwMode="auto">
              <a:xfrm>
                <a:off x="1136319" y="4351470"/>
                <a:ext cx="2506530" cy="2506530"/>
              </a:xfrm>
              <a:prstGeom prst="rect">
                <a:avLst/>
              </a:prstGeom>
              <a:noFill/>
            </p:spPr>
          </p:pic>
          <p:pic>
            <p:nvPicPr>
              <p:cNvPr id="14340" name="Picture 4" descr="C:\Users\user\Desktop\95989772-o-letter-face-women-logo.jpg"/>
              <p:cNvPicPr>
                <a:picLocks noChangeAspect="1" noChangeArrowheads="1"/>
              </p:cNvPicPr>
              <p:nvPr/>
            </p:nvPicPr>
            <p:blipFill>
              <a:blip r:embed="rId3" cstate="print"/>
              <a:srcRect l="27692" t="27692" r="30000" b="27692"/>
              <a:stretch>
                <a:fillRect/>
              </a:stretch>
            </p:blipFill>
            <p:spPr bwMode="auto">
              <a:xfrm>
                <a:off x="3457184" y="4744139"/>
                <a:ext cx="1923635" cy="1723315"/>
              </a:xfrm>
              <a:prstGeom prst="rect">
                <a:avLst/>
              </a:prstGeom>
              <a:noFill/>
            </p:spPr>
          </p:pic>
          <p:pic>
            <p:nvPicPr>
              <p:cNvPr id="14341" name="Picture 5" descr="C:\Users\user\Desktop\scc-men4-1024x387.png"/>
              <p:cNvPicPr>
                <a:picLocks noChangeAspect="1" noChangeArrowheads="1"/>
              </p:cNvPicPr>
              <p:nvPr/>
            </p:nvPicPr>
            <p:blipFill>
              <a:blip r:embed="rId4"/>
              <a:srcRect l="44062" t="22326" b="19845"/>
              <a:stretch>
                <a:fillRect/>
              </a:stretch>
            </p:blipFill>
            <p:spPr bwMode="auto">
              <a:xfrm>
                <a:off x="5357235" y="4664116"/>
                <a:ext cx="4330381" cy="1691604"/>
              </a:xfrm>
              <a:prstGeom prst="rect">
                <a:avLst/>
              </a:prstGeom>
              <a:noFill/>
            </p:spPr>
          </p:pic>
        </p:grpSp>
        <p:sp>
          <p:nvSpPr>
            <p:cNvPr id="15" name="TextBox 14"/>
            <p:cNvSpPr txBox="1"/>
            <p:nvPr/>
          </p:nvSpPr>
          <p:spPr>
            <a:xfrm>
              <a:off x="5377208" y="4435517"/>
              <a:ext cx="1965282" cy="1046440"/>
            </a:xfrm>
            <a:prstGeom prst="rect">
              <a:avLst/>
            </a:prstGeom>
            <a:noFill/>
          </p:spPr>
          <p:txBody>
            <a:bodyPr wrap="square" rtlCol="0">
              <a:spAutoFit/>
            </a:bodyPr>
            <a:lstStyle/>
            <a:p>
              <a:r>
                <a:rPr lang="en-US" sz="6200" b="1" dirty="0" smtClean="0">
                  <a:solidFill>
                    <a:schemeClr val="accent6">
                      <a:lumMod val="75000"/>
                    </a:schemeClr>
                  </a:solidFill>
                  <a:latin typeface="Lucida Calligraphy" pitchFamily="66" charset="0"/>
                </a:rPr>
                <a:t>VIR</a:t>
              </a:r>
              <a:endParaRPr lang="en-US" sz="6200" b="1" dirty="0">
                <a:solidFill>
                  <a:schemeClr val="accent6">
                    <a:lumMod val="75000"/>
                  </a:schemeClr>
                </a:solidFill>
                <a:latin typeface="Lucida Calligraphy" pitchFamily="66" charset="0"/>
              </a:endParaRPr>
            </a:p>
          </p:txBody>
        </p:sp>
      </p:grpSp>
      <p:pic>
        <p:nvPicPr>
          <p:cNvPr id="17" name="Picture 5" descr="C:\Users\user\Desktop\download (1).png"/>
          <p:cNvPicPr>
            <a:picLocks noChangeAspect="1" noChangeArrowheads="1"/>
          </p:cNvPicPr>
          <p:nvPr/>
        </p:nvPicPr>
        <p:blipFill>
          <a:blip r:embed="rId5"/>
          <a:srcRect/>
          <a:stretch>
            <a:fillRect/>
          </a:stretch>
        </p:blipFill>
        <p:spPr bwMode="auto">
          <a:xfrm>
            <a:off x="7274211" y="4449170"/>
            <a:ext cx="1005082" cy="812033"/>
          </a:xfrm>
          <a:prstGeom prst="rect">
            <a:avLst/>
          </a:prstGeom>
          <a:noFill/>
        </p:spPr>
      </p:pic>
      <p:sp>
        <p:nvSpPr>
          <p:cNvPr id="18" name="TextBox 17"/>
          <p:cNvSpPr txBox="1"/>
          <p:nvPr/>
        </p:nvSpPr>
        <p:spPr>
          <a:xfrm>
            <a:off x="8065858" y="4462790"/>
            <a:ext cx="5363570" cy="1046440"/>
          </a:xfrm>
          <a:prstGeom prst="rect">
            <a:avLst/>
          </a:prstGeom>
          <a:noFill/>
        </p:spPr>
        <p:txBody>
          <a:bodyPr wrap="square" rtlCol="0">
            <a:spAutoFit/>
          </a:bodyPr>
          <a:lstStyle/>
          <a:p>
            <a:r>
              <a:rPr lang="en-US" sz="6200" b="1" dirty="0" smtClean="0">
                <a:solidFill>
                  <a:schemeClr val="accent6">
                    <a:lumMod val="75000"/>
                  </a:schemeClr>
                </a:solidFill>
                <a:latin typeface="Lucida Calligraphy" pitchFamily="66" charset="0"/>
              </a:rPr>
              <a:t>NMENT</a:t>
            </a:r>
          </a:p>
        </p:txBody>
      </p:sp>
    </p:spTree>
    <p:extLst>
      <p:ext uri="{BB962C8B-B14F-4D97-AF65-F5344CB8AC3E}">
        <p14:creationId xmlns:p14="http://schemas.microsoft.com/office/powerpoint/2010/main" xmlns="" val="379918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user\Desktop\sustainability_careers_green_accounting_growing_in_popularity_LG.jpg"/>
          <p:cNvPicPr>
            <a:picLocks noChangeAspect="1" noChangeArrowheads="1"/>
          </p:cNvPicPr>
          <p:nvPr/>
        </p:nvPicPr>
        <p:blipFill>
          <a:blip r:embed="rId2"/>
          <a:srcRect/>
          <a:stretch>
            <a:fillRect/>
          </a:stretch>
        </p:blipFill>
        <p:spPr bwMode="auto">
          <a:xfrm>
            <a:off x="0" y="0"/>
            <a:ext cx="12192000" cy="6858000"/>
          </a:xfrm>
          <a:prstGeom prst="rect">
            <a:avLst/>
          </a:prstGeom>
          <a:noFill/>
          <a:effectLst>
            <a:outerShdw blurRad="863600" dist="50800" dir="5400000" algn="ctr" rotWithShape="0">
              <a:srgbClr val="000000">
                <a:alpha val="57000"/>
              </a:srgbClr>
            </a:outerShdw>
          </a:effectLst>
        </p:spPr>
      </p:pic>
      <p:sp>
        <p:nvSpPr>
          <p:cNvPr id="12" name="TextBox 11"/>
          <p:cNvSpPr txBox="1"/>
          <p:nvPr/>
        </p:nvSpPr>
        <p:spPr>
          <a:xfrm>
            <a:off x="-1" y="2661332"/>
            <a:ext cx="9959927" cy="3108543"/>
          </a:xfrm>
          <a:prstGeom prst="rect">
            <a:avLst/>
          </a:prstGeom>
          <a:noFill/>
        </p:spPr>
        <p:txBody>
          <a:bodyPr wrap="square" rtlCol="0">
            <a:spAutoFit/>
          </a:bodyPr>
          <a:lstStyle/>
          <a:p>
            <a:r>
              <a:rPr lang="en-US" sz="2800" b="1" dirty="0" smtClean="0">
                <a:latin typeface="Algerian" pitchFamily="82" charset="0"/>
              </a:rPr>
              <a:t>Acknowledgements:</a:t>
            </a:r>
          </a:p>
          <a:p>
            <a:r>
              <a:rPr lang="en-US" sz="2800" b="1" dirty="0" smtClean="0">
                <a:latin typeface="Algerian" pitchFamily="82" charset="0"/>
              </a:rPr>
              <a:t>Ma, Baba, </a:t>
            </a:r>
            <a:r>
              <a:rPr lang="en-US" sz="2800" b="1" dirty="0" err="1" smtClean="0">
                <a:latin typeface="Algerian" pitchFamily="82" charset="0"/>
              </a:rPr>
              <a:t>Pradip</a:t>
            </a:r>
            <a:endParaRPr lang="en-US" sz="2800" b="1" dirty="0" smtClean="0">
              <a:latin typeface="Algerian" pitchFamily="82" charset="0"/>
            </a:endParaRPr>
          </a:p>
          <a:p>
            <a:endParaRPr lang="en-US" sz="2800" b="1" dirty="0" smtClean="0">
              <a:latin typeface="Algerian" pitchFamily="82" charset="0"/>
            </a:endParaRPr>
          </a:p>
          <a:p>
            <a:r>
              <a:rPr lang="en-US" sz="2800" b="1" dirty="0" smtClean="0">
                <a:latin typeface="Algerian" pitchFamily="82" charset="0"/>
              </a:rPr>
              <a:t>My students and teachers…..books and journals</a:t>
            </a:r>
          </a:p>
          <a:p>
            <a:endParaRPr lang="en-US" sz="2800" b="1" smtClean="0">
              <a:latin typeface="Algerian" pitchFamily="82" charset="0"/>
            </a:endParaRPr>
          </a:p>
          <a:p>
            <a:r>
              <a:rPr lang="en-US" sz="2800" b="1" smtClean="0">
                <a:latin typeface="Algerian" pitchFamily="82" charset="0"/>
              </a:rPr>
              <a:t>And </a:t>
            </a:r>
            <a:r>
              <a:rPr lang="en-US" sz="2800" b="1" dirty="0" smtClean="0">
                <a:latin typeface="Algerian" pitchFamily="82" charset="0"/>
              </a:rPr>
              <a:t>today’s audience</a:t>
            </a:r>
          </a:p>
          <a:p>
            <a:endParaRPr lang="en-US" sz="2800" b="1" dirty="0">
              <a:latin typeface="Algeri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4"/>
            <a:ext cx="10789693" cy="4848131"/>
          </a:xfrm>
        </p:spPr>
        <p:txBody>
          <a:bodyPr>
            <a:noAutofit/>
          </a:bodyPr>
          <a:lstStyle/>
          <a:p>
            <a:pPr algn="just"/>
            <a:r>
              <a:rPr lang="en-US" sz="2400" dirty="0" smtClean="0"/>
              <a:t>People who are more different from one another (such as in terms of gender or race) generally make better group decisions together because they bring different perspectives to discussions and come up with a wider range of potential options. Given that many arenas of business are still male-dominated, hiring female directors generally improves boardroom diversity. (Campbell, 2008)</a:t>
            </a:r>
          </a:p>
          <a:p>
            <a:pPr algn="just"/>
            <a:r>
              <a:rPr lang="en-US" sz="2400" dirty="0" smtClean="0"/>
              <a:t>Women </a:t>
            </a:r>
            <a:r>
              <a:rPr lang="en-US" sz="2400" dirty="0"/>
              <a:t>and men tend to have different ethical </a:t>
            </a:r>
            <a:r>
              <a:rPr lang="en-US" sz="2400" dirty="0" smtClean="0"/>
              <a:t>standards. Male </a:t>
            </a:r>
            <a:r>
              <a:rPr lang="en-US" sz="2400" dirty="0"/>
              <a:t>directors are stereotypically power-oriented, </a:t>
            </a:r>
            <a:r>
              <a:rPr lang="en-US" sz="2400" dirty="0" smtClean="0"/>
              <a:t>female </a:t>
            </a:r>
            <a:r>
              <a:rPr lang="en-US" sz="2400" dirty="0"/>
              <a:t>directors show greater universalistic concerns for other people. Female voices in the boardroom </a:t>
            </a:r>
            <a:r>
              <a:rPr lang="en-US" sz="2400" dirty="0" smtClean="0"/>
              <a:t>help </a:t>
            </a:r>
            <a:r>
              <a:rPr lang="en-US" sz="2400" dirty="0"/>
              <a:t>companies to keep the welfare of local communities in </a:t>
            </a:r>
            <a:r>
              <a:rPr lang="en-US" sz="2400" dirty="0" smtClean="0"/>
              <a:t>mind. (Adams and Funk, 2011)</a:t>
            </a:r>
            <a:endParaRPr lang="en-US" sz="2400" dirty="0"/>
          </a:p>
          <a:p>
            <a:pPr algn="just"/>
            <a:r>
              <a:rPr lang="en-US" sz="2400" dirty="0" smtClean="0"/>
              <a:t>Women leaders are more likely to have a more participative, democratic and communal leadership style (</a:t>
            </a:r>
            <a:r>
              <a:rPr lang="en-US" sz="2400" dirty="0" err="1" smtClean="0"/>
              <a:t>Koh</a:t>
            </a:r>
            <a:r>
              <a:rPr lang="en-US" sz="2400" dirty="0" smtClean="0"/>
              <a:t> and </a:t>
            </a:r>
            <a:r>
              <a:rPr lang="en-US" sz="2400" dirty="0" err="1" smtClean="0"/>
              <a:t>Hia</a:t>
            </a:r>
            <a:r>
              <a:rPr lang="en-US" sz="2400" dirty="0" smtClean="0"/>
              <a:t>, 1997; </a:t>
            </a:r>
            <a:r>
              <a:rPr lang="en-US" sz="2400" dirty="0" err="1" smtClean="0"/>
              <a:t>Eagly</a:t>
            </a:r>
            <a:r>
              <a:rPr lang="en-US" sz="2400" dirty="0" smtClean="0"/>
              <a:t> et al., 2003; </a:t>
            </a:r>
            <a:r>
              <a:rPr lang="en-US" sz="2400" dirty="0" err="1" smtClean="0"/>
              <a:t>Eagly</a:t>
            </a:r>
            <a:r>
              <a:rPr lang="en-US" sz="2400" dirty="0" smtClean="0"/>
              <a:t> and Johnson, 1990; Rudman and Glick, 2001; Cole, 2004; Barry et al., 2004). </a:t>
            </a:r>
          </a:p>
          <a:p>
            <a:pPr algn="just"/>
            <a:endParaRPr lang="en-US" sz="2400" dirty="0" smtClean="0"/>
          </a:p>
          <a:p>
            <a:pPr algn="just"/>
            <a:endParaRPr lang="en-US" sz="2400" dirty="0"/>
          </a:p>
          <a:p>
            <a:pPr algn="just"/>
            <a:endParaRPr lang="en-US" sz="2400" dirty="0"/>
          </a:p>
        </p:txBody>
      </p:sp>
      <p:sp>
        <p:nvSpPr>
          <p:cNvPr id="9" name="Rectangle 8"/>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itle 1"/>
          <p:cNvSpPr txBox="1">
            <a:spLocks/>
          </p:cNvSpPr>
          <p:nvPr/>
        </p:nvSpPr>
        <p:spPr>
          <a:xfrm>
            <a:off x="-13648" y="641445"/>
            <a:ext cx="12192000" cy="696036"/>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Does diversity in corporate boards help?</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Rectangle 10"/>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1266" name="Picture 2" descr="C:\Users\user\Desktop\23416596-monochrome-illustration-of-an-old-fountain-pen.jpg"/>
          <p:cNvPicPr>
            <a:picLocks noChangeAspect="1" noChangeArrowheads="1"/>
          </p:cNvPicPr>
          <p:nvPr/>
        </p:nvPicPr>
        <p:blipFill>
          <a:blip r:embed="rId2"/>
          <a:srcRect l="6923" t="13423" r="6923" b="16779"/>
          <a:stretch>
            <a:fillRect/>
          </a:stretch>
        </p:blipFill>
        <p:spPr bwMode="auto">
          <a:xfrm>
            <a:off x="10066605" y="5763622"/>
            <a:ext cx="1793300" cy="998842"/>
          </a:xfrm>
          <a:prstGeom prst="rect">
            <a:avLst/>
          </a:prstGeom>
          <a:noFill/>
        </p:spPr>
      </p:pic>
      <p:sp>
        <p:nvSpPr>
          <p:cNvPr id="13" name="Footer Placeholder 12"/>
          <p:cNvSpPr>
            <a:spLocks noGrp="1"/>
          </p:cNvSpPr>
          <p:nvPr>
            <p:ph type="ftr" sz="quarter" idx="11"/>
          </p:nvPr>
        </p:nvSpPr>
        <p:spPr/>
        <p:txBody>
          <a:bodyPr/>
          <a:lstStyle/>
          <a:p>
            <a:r>
              <a:rPr lang="en-US" dirty="0" smtClean="0"/>
              <a:t>2</a:t>
            </a:r>
            <a:endParaRPr lang="en-US" dirty="0"/>
          </a:p>
        </p:txBody>
      </p:sp>
    </p:spTree>
    <p:extLst>
      <p:ext uri="{BB962C8B-B14F-4D97-AF65-F5344CB8AC3E}">
        <p14:creationId xmlns:p14="http://schemas.microsoft.com/office/powerpoint/2010/main" xmlns="" val="1492801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596788"/>
            <a:ext cx="10789693" cy="5049672"/>
          </a:xfrm>
        </p:spPr>
        <p:txBody>
          <a:bodyPr>
            <a:noAutofit/>
          </a:bodyPr>
          <a:lstStyle/>
          <a:p>
            <a:pPr algn="just"/>
            <a:r>
              <a:rPr lang="en-US" sz="2200" dirty="0" smtClean="0"/>
              <a:t>Female executives and directors are more likely to seek advice to complement their own knowledge. Environmental decisions typically require </a:t>
            </a:r>
            <a:r>
              <a:rPr lang="en-US" sz="2200" dirty="0" err="1" smtClean="0"/>
              <a:t>specialised</a:t>
            </a:r>
            <a:r>
              <a:rPr lang="en-US" sz="2200" dirty="0" smtClean="0"/>
              <a:t> knowledge and skills, and women’s openness to receiving expert advice may help to </a:t>
            </a:r>
            <a:r>
              <a:rPr lang="en-US" sz="2200" dirty="0" err="1" smtClean="0"/>
              <a:t>minimise</a:t>
            </a:r>
            <a:r>
              <a:rPr lang="en-US" sz="2200" dirty="0" smtClean="0"/>
              <a:t> environmental risks. </a:t>
            </a:r>
            <a:r>
              <a:rPr lang="en-US" sz="2200" dirty="0" smtClean="0"/>
              <a:t>(Levi</a:t>
            </a:r>
            <a:r>
              <a:rPr lang="en-US" sz="2200" dirty="0" smtClean="0"/>
              <a:t>, Li, Zhang, 2015)</a:t>
            </a:r>
          </a:p>
          <a:p>
            <a:pPr algn="just"/>
            <a:r>
              <a:rPr lang="en-US" sz="2200" dirty="0" smtClean="0"/>
              <a:t>Women board members </a:t>
            </a:r>
            <a:r>
              <a:rPr lang="en-US" sz="2200" dirty="0"/>
              <a:t>may be more concerned about the environment, which can help to enhance the value of the </a:t>
            </a:r>
            <a:r>
              <a:rPr lang="en-US" sz="2200" dirty="0" smtClean="0"/>
              <a:t>company in terms of </a:t>
            </a:r>
            <a:r>
              <a:rPr lang="en-US" sz="2200" dirty="0"/>
              <a:t>environmental protection. </a:t>
            </a:r>
            <a:r>
              <a:rPr lang="en-US" sz="2200" dirty="0" smtClean="0"/>
              <a:t>Women </a:t>
            </a:r>
            <a:r>
              <a:rPr lang="en-US" sz="2200" dirty="0"/>
              <a:t>may also be more sensitive to – and may exercise </a:t>
            </a:r>
            <a:r>
              <a:rPr lang="en-US" sz="2200" dirty="0" smtClean="0"/>
              <a:t>an influence </a:t>
            </a:r>
            <a:r>
              <a:rPr lang="en-US" sz="2200" dirty="0"/>
              <a:t>on – decisions pertaining to CSR and environmental politics </a:t>
            </a:r>
            <a:r>
              <a:rPr lang="en-US" sz="2200" dirty="0" smtClean="0"/>
              <a:t>(Nielsen </a:t>
            </a:r>
            <a:r>
              <a:rPr lang="en-US" sz="2200" dirty="0"/>
              <a:t>and </a:t>
            </a:r>
            <a:r>
              <a:rPr lang="en-US" sz="2200" dirty="0" err="1"/>
              <a:t>Huse</a:t>
            </a:r>
            <a:r>
              <a:rPr lang="en-US" sz="2200" dirty="0"/>
              <a:t>, 2010). </a:t>
            </a:r>
            <a:r>
              <a:rPr lang="en-US" sz="2200" dirty="0" smtClean="0"/>
              <a:t>Women </a:t>
            </a:r>
            <a:r>
              <a:rPr lang="en-US" sz="2200" dirty="0"/>
              <a:t>entrepreneurs are also found to be more engaged in green issues than male </a:t>
            </a:r>
            <a:r>
              <a:rPr lang="en-US" sz="2200" dirty="0" smtClean="0"/>
              <a:t>entrepreneurs (</a:t>
            </a:r>
            <a:r>
              <a:rPr lang="en-US" sz="2200" dirty="0"/>
              <a:t>Braun, 2010).</a:t>
            </a:r>
          </a:p>
          <a:p>
            <a:pPr algn="just"/>
            <a:r>
              <a:rPr lang="en-US" sz="2200" dirty="0" smtClean="0"/>
              <a:t>Gender </a:t>
            </a:r>
            <a:r>
              <a:rPr lang="en-US" sz="2200" dirty="0"/>
              <a:t>diversity on boards is likely to help to improve </a:t>
            </a:r>
            <a:r>
              <a:rPr lang="en-US" sz="2200" dirty="0" smtClean="0"/>
              <a:t>board effectiveness </a:t>
            </a:r>
            <a:r>
              <a:rPr lang="en-US" sz="2200" dirty="0"/>
              <a:t>and efficiency in terms of firms’ environmental policy (see, e.g., Gul et al., 2011). </a:t>
            </a:r>
            <a:endParaRPr lang="en-US" sz="2200" dirty="0" smtClean="0"/>
          </a:p>
          <a:p>
            <a:pPr algn="just"/>
            <a:r>
              <a:rPr lang="en-US" sz="2200" dirty="0" smtClean="0"/>
              <a:t>Based </a:t>
            </a:r>
            <a:r>
              <a:rPr lang="en-US" sz="2200" dirty="0"/>
              <a:t>on data from a </a:t>
            </a:r>
            <a:r>
              <a:rPr lang="en-US" sz="2200" dirty="0" smtClean="0"/>
              <a:t>sample of </a:t>
            </a:r>
            <a:r>
              <a:rPr lang="en-US" sz="2200" dirty="0"/>
              <a:t>publicly listed Canadian firms over the period 2008–2014, the authors found evidence that the likelihood </a:t>
            </a:r>
            <a:r>
              <a:rPr lang="en-US" sz="2200" dirty="0" smtClean="0"/>
              <a:t>of voluntary </a:t>
            </a:r>
            <a:r>
              <a:rPr lang="en-US" sz="2200" dirty="0"/>
              <a:t>climate change disclosure increased with the percentage of women on boards (Ben-Amar et al., 2015</a:t>
            </a:r>
            <a:r>
              <a:rPr lang="en-US" sz="2200" dirty="0" smtClean="0"/>
              <a:t>).</a:t>
            </a:r>
            <a:endParaRPr lang="en-US" sz="2200"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641445"/>
            <a:ext cx="12192000" cy="68238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Women in corporate boards and environment</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a:xfrm>
            <a:off x="4038600" y="6465534"/>
            <a:ext cx="4114800" cy="365125"/>
          </a:xfrm>
        </p:spPr>
        <p:txBody>
          <a:bodyPr/>
          <a:lstStyle/>
          <a:p>
            <a:r>
              <a:rPr lang="en-US" dirty="0" smtClean="0"/>
              <a:t>3</a:t>
            </a:r>
            <a:endParaRPr lang="en-US" dirty="0"/>
          </a:p>
        </p:txBody>
      </p:sp>
    </p:spTree>
    <p:extLst>
      <p:ext uri="{BB962C8B-B14F-4D97-AF65-F5344CB8AC3E}">
        <p14:creationId xmlns:p14="http://schemas.microsoft.com/office/powerpoint/2010/main" xmlns="" val="2304864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8073"/>
            <a:ext cx="10515600" cy="4351338"/>
          </a:xfrm>
        </p:spPr>
        <p:txBody>
          <a:bodyPr>
            <a:normAutofit fontScale="85000" lnSpcReduction="20000"/>
          </a:bodyPr>
          <a:lstStyle/>
          <a:p>
            <a:pPr algn="just"/>
            <a:r>
              <a:rPr lang="en-US" dirty="0" smtClean="0"/>
              <a:t>Norway: </a:t>
            </a:r>
            <a:r>
              <a:rPr lang="en-US" dirty="0"/>
              <a:t>first country to require companies to appoint </a:t>
            </a:r>
            <a:r>
              <a:rPr lang="en-US" u="sng" dirty="0"/>
              <a:t>at least 40% </a:t>
            </a:r>
            <a:r>
              <a:rPr lang="en-US" u="sng" dirty="0" smtClean="0"/>
              <a:t>women</a:t>
            </a:r>
            <a:r>
              <a:rPr lang="en-US" dirty="0" smtClean="0"/>
              <a:t> on </a:t>
            </a:r>
            <a:r>
              <a:rPr lang="en-US" dirty="0"/>
              <a:t>their boards. </a:t>
            </a:r>
            <a:endParaRPr lang="en-US" dirty="0" smtClean="0"/>
          </a:p>
          <a:p>
            <a:pPr algn="just"/>
            <a:r>
              <a:rPr lang="en-US" dirty="0" smtClean="0"/>
              <a:t>UK </a:t>
            </a:r>
            <a:r>
              <a:rPr lang="en-US" dirty="0"/>
              <a:t>and Australia continue to rely on firms adopting voluntary initiatives, such as joining the </a:t>
            </a:r>
            <a:r>
              <a:rPr lang="en-US" u="sng" dirty="0"/>
              <a:t>30% Club</a:t>
            </a:r>
            <a:r>
              <a:rPr lang="en-US" dirty="0"/>
              <a:t>, to improve boardroom gender diversity</a:t>
            </a:r>
            <a:r>
              <a:rPr lang="en-US" dirty="0" smtClean="0"/>
              <a:t>. </a:t>
            </a:r>
          </a:p>
          <a:p>
            <a:pPr algn="just"/>
            <a:r>
              <a:rPr lang="en-US" dirty="0" smtClean="0"/>
              <a:t>India, the Companies' Act of 2013 imposes a quota of at least one female director on the board of listed companies.</a:t>
            </a:r>
          </a:p>
          <a:p>
            <a:pPr algn="just"/>
            <a:r>
              <a:rPr lang="en-US" dirty="0" smtClean="0"/>
              <a:t>France, requiring 40% female directorship</a:t>
            </a:r>
          </a:p>
          <a:p>
            <a:pPr algn="just"/>
            <a:r>
              <a:rPr lang="en-US" dirty="0" smtClean="0"/>
              <a:t>Italy requires public companies to have 33% of either underrepresented gender. </a:t>
            </a:r>
          </a:p>
          <a:p>
            <a:pPr algn="just"/>
            <a:r>
              <a:rPr lang="en-US" dirty="0" smtClean="0"/>
              <a:t>Quebec: equal number of men and woman on the boards of Crown corporations. </a:t>
            </a:r>
          </a:p>
          <a:p>
            <a:pPr algn="just"/>
            <a:r>
              <a:rPr lang="en-US" dirty="0" smtClean="0"/>
              <a:t>California for two women on five-person boards and three women on seven-person boards. It is expected to be challenged as unconstitutional on grounds it violates equal protection. </a:t>
            </a:r>
          </a:p>
          <a:p>
            <a:pPr algn="just"/>
            <a:endParaRPr lang="en-US" dirty="0"/>
          </a:p>
          <a:p>
            <a:pPr algn="just"/>
            <a:endParaRPr lang="en-US" dirty="0"/>
          </a:p>
        </p:txBody>
      </p:sp>
      <p:sp>
        <p:nvSpPr>
          <p:cNvPr id="4" name="Rectangle 3"/>
          <p:cNvSpPr/>
          <p:nvPr/>
        </p:nvSpPr>
        <p:spPr>
          <a:xfrm>
            <a:off x="657367" y="15920"/>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641445"/>
            <a:ext cx="12192000" cy="696038"/>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Rules on </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women in the corporate board</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13648"/>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dirty="0" smtClean="0"/>
              <a:t>4</a:t>
            </a:r>
            <a:endParaRPr lang="en-US" dirty="0"/>
          </a:p>
        </p:txBody>
      </p:sp>
      <p:pic>
        <p:nvPicPr>
          <p:cNvPr id="4101" name="Picture 5" descr="C:\Users\user\Desktop\72368820-stock-vector-business-people-having-board-meeting-vector-illustration-cartoon-character.jpg"/>
          <p:cNvPicPr>
            <a:picLocks noChangeAspect="1" noChangeArrowheads="1"/>
          </p:cNvPicPr>
          <p:nvPr/>
        </p:nvPicPr>
        <p:blipFill>
          <a:blip r:embed="rId3"/>
          <a:srcRect b="17241"/>
          <a:stretch>
            <a:fillRect/>
          </a:stretch>
        </p:blipFill>
        <p:spPr bwMode="auto">
          <a:xfrm>
            <a:off x="7347046" y="5063318"/>
            <a:ext cx="4158019" cy="1726442"/>
          </a:xfrm>
          <a:prstGeom prst="rect">
            <a:avLst/>
          </a:prstGeom>
          <a:noFill/>
        </p:spPr>
      </p:pic>
      <p:pic>
        <p:nvPicPr>
          <p:cNvPr id="4103" name="Picture 7" descr="C:\Users\user\Desktop\stock-vector-business-people-having-board-meeting-vector-illustration-cartoon-character-571745779.jpg"/>
          <p:cNvPicPr>
            <a:picLocks noChangeAspect="1" noChangeArrowheads="1"/>
          </p:cNvPicPr>
          <p:nvPr/>
        </p:nvPicPr>
        <p:blipFill>
          <a:blip r:embed="rId4" cstate="print"/>
          <a:srcRect t="14286" b="23810"/>
          <a:stretch>
            <a:fillRect/>
          </a:stretch>
        </p:blipFill>
        <p:spPr bwMode="auto">
          <a:xfrm>
            <a:off x="1050870" y="5377218"/>
            <a:ext cx="3821373" cy="1480781"/>
          </a:xfrm>
          <a:prstGeom prst="rect">
            <a:avLst/>
          </a:prstGeom>
          <a:noFill/>
        </p:spPr>
      </p:pic>
    </p:spTree>
    <p:extLst>
      <p:ext uri="{BB962C8B-B14F-4D97-AF65-F5344CB8AC3E}">
        <p14:creationId xmlns:p14="http://schemas.microsoft.com/office/powerpoint/2010/main" xmlns="" val="3770184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809" y="1132757"/>
            <a:ext cx="10918209" cy="5117910"/>
          </a:xfrm>
        </p:spPr>
        <p:txBody>
          <a:bodyPr>
            <a:noAutofit/>
          </a:bodyPr>
          <a:lstStyle/>
          <a:p>
            <a:pPr algn="just"/>
            <a:r>
              <a:rPr lang="en-US" sz="1600" dirty="0" smtClean="0"/>
              <a:t>As of March 2018, 27.1% of board seats of companies on the Australian companies are held by women. </a:t>
            </a:r>
          </a:p>
          <a:p>
            <a:pPr algn="just"/>
            <a:r>
              <a:rPr lang="en-US" sz="1600" dirty="0" smtClean="0"/>
              <a:t>In Hong Kong and India, women hold 10.2% and 9.5% of board seats</a:t>
            </a:r>
          </a:p>
          <a:p>
            <a:pPr algn="just"/>
            <a:r>
              <a:rPr lang="en-US" sz="1600" dirty="0" smtClean="0"/>
              <a:t>Women in Japan hold 3.1% of board seats on companies</a:t>
            </a:r>
          </a:p>
          <a:p>
            <a:pPr algn="just"/>
            <a:r>
              <a:rPr lang="en-US" sz="1600" dirty="0" smtClean="0"/>
              <a:t>Norway leads the way with 35.5% of board seats of the companies. Finland 29.9% of board seats on the companies, Sweden, 28.8% of board seats of the companies. Women also hold 21.9% of board seats of the companies on the OMX Copenhagen 20 index in Denmark.</a:t>
            </a:r>
            <a:endParaRPr lang="en-US" sz="1600" baseline="30000" dirty="0" smtClean="0"/>
          </a:p>
          <a:p>
            <a:pPr algn="just"/>
            <a:r>
              <a:rPr lang="en-US" sz="1600" dirty="0" smtClean="0"/>
              <a:t>In France and Germany, women hold 29.7% and 18.5% of board seats of companies on the CAC 40 index and the DAX index respectively. In the United Kingdom, among the companies in the FTSE 100 index, women hold 22.8% of board seats.</a:t>
            </a:r>
            <a:r>
              <a:rPr lang="en-US" sz="1600" baseline="30000" dirty="0" smtClean="0"/>
              <a:t>  </a:t>
            </a:r>
            <a:r>
              <a:rPr lang="en-US" sz="1600" dirty="0" smtClean="0"/>
              <a:t>At the other end of the scale, women hold only 10.3% of board seats in Ireland and 7.9% in Portugal.</a:t>
            </a:r>
          </a:p>
          <a:p>
            <a:pPr algn="just"/>
            <a:r>
              <a:rPr lang="en-US" sz="1600" dirty="0" smtClean="0"/>
              <a:t>In Canada, women hold 20.8% of board seats on companies in the S&amp;P/TSX 60 index. In the United States of America, women hold 19.2% of board seats on companies in the S&amp;P 500 index.</a:t>
            </a:r>
          </a:p>
          <a:p>
            <a:pPr algn="just"/>
            <a:r>
              <a:rPr lang="en-US" sz="1600" dirty="0" smtClean="0"/>
              <a:t>In Latin America, only 6.4% of board seats of the 100 largest companies in the region are held by women. Colombia has the highest percentage of female board seats in Latin America with 13.4%. Brazil has the second highest with 6.3%. Chile shows a percentage of female on board equal to 7%. </a:t>
            </a:r>
          </a:p>
          <a:p>
            <a:pPr algn="just"/>
            <a:r>
              <a:rPr lang="en-US" sz="1600" dirty="0" smtClean="0"/>
              <a:t>In Africa, a survey of 307 listed companies across 12 African nations found that women hold 12.7% of board seats.</a:t>
            </a:r>
            <a:r>
              <a:rPr lang="en-US" sz="1600" baseline="30000" dirty="0" smtClean="0"/>
              <a:t> </a:t>
            </a:r>
            <a:r>
              <a:rPr lang="en-US" sz="1600" dirty="0" smtClean="0"/>
              <a:t>Kenya has the largest female board representation of 19.8%, South Africa has 17.4% and Botswana has 16.9%. On the other end, Côte d'Ivoire has the lowest female board representation of 5.1%. </a:t>
            </a:r>
          </a:p>
          <a:p>
            <a:pPr algn="just"/>
            <a:r>
              <a:rPr lang="en-US" sz="1600" dirty="0" smtClean="0"/>
              <a:t>Although, women hold 17.9% of the board seats on Fortune 1000 companies, female board representation varies between industry sectors.</a:t>
            </a:r>
            <a:r>
              <a:rPr lang="en-US" sz="1600" baseline="30000" dirty="0" smtClean="0"/>
              <a:t> </a:t>
            </a:r>
            <a:r>
              <a:rPr lang="en-US" sz="1600" dirty="0" smtClean="0"/>
              <a:t>In Germany, women consisted of 8% of executive board members of the largest banks in Germany despite holding 18.5% of board seats across industries. </a:t>
            </a:r>
          </a:p>
          <a:p>
            <a:pPr algn="just"/>
            <a:endParaRPr lang="en-US" sz="1100"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327543"/>
            <a:ext cx="12192000" cy="66874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75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What is the real situation?</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a:xfrm>
            <a:off x="4038600" y="6492830"/>
            <a:ext cx="4114800" cy="365125"/>
          </a:xfrm>
        </p:spPr>
        <p:txBody>
          <a:bodyPr/>
          <a:lstStyle/>
          <a:p>
            <a:r>
              <a:rPr lang="en-US" dirty="0" smtClean="0"/>
              <a:t>5</a:t>
            </a:r>
            <a:endParaRPr lang="en-US" dirty="0"/>
          </a:p>
        </p:txBody>
      </p:sp>
    </p:spTree>
    <p:extLst>
      <p:ext uri="{BB962C8B-B14F-4D97-AF65-F5344CB8AC3E}">
        <p14:creationId xmlns:p14="http://schemas.microsoft.com/office/powerpoint/2010/main" xmlns="" val="3024391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wesome-blank-world-map-printable-0.jpg"/>
          <p:cNvPicPr>
            <a:picLocks noGrp="1" noChangeAspect="1"/>
          </p:cNvPicPr>
          <p:nvPr>
            <p:ph idx="1"/>
          </p:nvPr>
        </p:nvPicPr>
        <p:blipFill>
          <a:blip r:embed="rId3"/>
          <a:srcRect t="9779" r="1564" b="19655"/>
          <a:stretch>
            <a:fillRect/>
          </a:stretch>
        </p:blipFill>
        <p:spPr>
          <a:xfrm>
            <a:off x="0" y="1"/>
            <a:ext cx="12023678" cy="7042244"/>
          </a:xfrm>
        </p:spPr>
      </p:pic>
      <p:sp>
        <p:nvSpPr>
          <p:cNvPr id="5" name="Snip Diagonal Corner Rectangle 4"/>
          <p:cNvSpPr/>
          <p:nvPr/>
        </p:nvSpPr>
        <p:spPr>
          <a:xfrm>
            <a:off x="9730857" y="5254387"/>
            <a:ext cx="723330" cy="272956"/>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27</a:t>
            </a:r>
            <a:endParaRPr lang="en-US" b="1" dirty="0">
              <a:solidFill>
                <a:schemeClr val="tx1"/>
              </a:solidFill>
            </a:endParaRPr>
          </a:p>
        </p:txBody>
      </p:sp>
      <p:grpSp>
        <p:nvGrpSpPr>
          <p:cNvPr id="3" name="Group 8"/>
          <p:cNvGrpSpPr/>
          <p:nvPr/>
        </p:nvGrpSpPr>
        <p:grpSpPr>
          <a:xfrm>
            <a:off x="7506267" y="3905261"/>
            <a:ext cx="748429" cy="339193"/>
            <a:chOff x="7506267" y="3891613"/>
            <a:chExt cx="748429" cy="339193"/>
          </a:xfrm>
        </p:grpSpPr>
        <p:sp>
          <p:nvSpPr>
            <p:cNvPr id="8" name="Right Triangle 7"/>
            <p:cNvSpPr/>
            <p:nvPr/>
          </p:nvSpPr>
          <p:spPr>
            <a:xfrm rot="3783743">
              <a:off x="7999588" y="3700744"/>
              <a:ext cx="64240" cy="445977"/>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Snip Diagonal Corner Rectangle 5"/>
            <p:cNvSpPr/>
            <p:nvPr/>
          </p:nvSpPr>
          <p:spPr>
            <a:xfrm>
              <a:off x="7506267" y="3998794"/>
              <a:ext cx="586855" cy="232012"/>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10</a:t>
              </a:r>
              <a:endParaRPr lang="en-US" b="1" dirty="0">
                <a:solidFill>
                  <a:schemeClr val="tx1"/>
                </a:solidFill>
              </a:endParaRPr>
            </a:p>
          </p:txBody>
        </p:sp>
      </p:grpSp>
      <p:grpSp>
        <p:nvGrpSpPr>
          <p:cNvPr id="7" name="Group 29"/>
          <p:cNvGrpSpPr/>
          <p:nvPr/>
        </p:nvGrpSpPr>
        <p:grpSpPr>
          <a:xfrm>
            <a:off x="10263118" y="3082554"/>
            <a:ext cx="477670" cy="670581"/>
            <a:chOff x="10263118" y="3123498"/>
            <a:chExt cx="477670" cy="670581"/>
          </a:xfrm>
        </p:grpSpPr>
        <p:sp>
          <p:nvSpPr>
            <p:cNvPr id="14" name="Right Triangle 13"/>
            <p:cNvSpPr/>
            <p:nvPr/>
          </p:nvSpPr>
          <p:spPr>
            <a:xfrm rot="21048235">
              <a:off x="10373416" y="3123498"/>
              <a:ext cx="72171" cy="625775"/>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Snip Diagonal Corner Rectangle 9"/>
            <p:cNvSpPr/>
            <p:nvPr/>
          </p:nvSpPr>
          <p:spPr>
            <a:xfrm>
              <a:off x="10263118" y="3562065"/>
              <a:ext cx="477670" cy="232014"/>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grpSp>
      <p:grpSp>
        <p:nvGrpSpPr>
          <p:cNvPr id="9" name="Group 17"/>
          <p:cNvGrpSpPr/>
          <p:nvPr/>
        </p:nvGrpSpPr>
        <p:grpSpPr>
          <a:xfrm>
            <a:off x="6550936" y="941692"/>
            <a:ext cx="495871" cy="872418"/>
            <a:chOff x="6073261" y="873453"/>
            <a:chExt cx="495871" cy="872418"/>
          </a:xfrm>
        </p:grpSpPr>
        <p:sp>
          <p:nvSpPr>
            <p:cNvPr id="17" name="Right Triangle 16"/>
            <p:cNvSpPr/>
            <p:nvPr/>
          </p:nvSpPr>
          <p:spPr>
            <a:xfrm rot="5667801">
              <a:off x="5709634" y="1330644"/>
              <a:ext cx="780025" cy="50430"/>
            </a:xfrm>
            <a:prstGeom prst="r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Snip Diagonal Corner Rectangle 15"/>
            <p:cNvSpPr/>
            <p:nvPr/>
          </p:nvSpPr>
          <p:spPr>
            <a:xfrm>
              <a:off x="6073261" y="873453"/>
              <a:ext cx="495871" cy="318447"/>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30</a:t>
              </a:r>
              <a:endParaRPr lang="en-US" b="1" dirty="0">
                <a:solidFill>
                  <a:schemeClr val="tx1"/>
                </a:solidFill>
              </a:endParaRPr>
            </a:p>
          </p:txBody>
        </p:sp>
      </p:grpSp>
      <p:grpSp>
        <p:nvGrpSpPr>
          <p:cNvPr id="11" name="Group 19"/>
          <p:cNvGrpSpPr/>
          <p:nvPr/>
        </p:nvGrpSpPr>
        <p:grpSpPr>
          <a:xfrm>
            <a:off x="5281684" y="1542197"/>
            <a:ext cx="750289" cy="351677"/>
            <a:chOff x="5240740" y="1542197"/>
            <a:chExt cx="750289" cy="351677"/>
          </a:xfrm>
          <a:solidFill>
            <a:srgbClr val="92D050"/>
          </a:solidFill>
        </p:grpSpPr>
        <p:sp>
          <p:nvSpPr>
            <p:cNvPr id="19" name="Right Triangle 18"/>
            <p:cNvSpPr/>
            <p:nvPr/>
          </p:nvSpPr>
          <p:spPr>
            <a:xfrm rot="2583392">
              <a:off x="5472647" y="1819486"/>
              <a:ext cx="518382" cy="74388"/>
            </a:xfrm>
            <a:prstGeom prst="r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Snip Diagonal Corner Rectangle 14"/>
            <p:cNvSpPr/>
            <p:nvPr/>
          </p:nvSpPr>
          <p:spPr>
            <a:xfrm>
              <a:off x="5240740" y="1542197"/>
              <a:ext cx="507244" cy="288877"/>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36</a:t>
              </a:r>
              <a:endParaRPr lang="en-US" b="1" dirty="0">
                <a:solidFill>
                  <a:schemeClr val="tx1"/>
                </a:solidFill>
              </a:endParaRPr>
            </a:p>
          </p:txBody>
        </p:sp>
      </p:grpSp>
      <p:grpSp>
        <p:nvGrpSpPr>
          <p:cNvPr id="12" name="Group 27"/>
          <p:cNvGrpSpPr/>
          <p:nvPr/>
        </p:nvGrpSpPr>
        <p:grpSpPr>
          <a:xfrm>
            <a:off x="4162851" y="2819157"/>
            <a:ext cx="1868998" cy="387991"/>
            <a:chOff x="4626884" y="2641732"/>
            <a:chExt cx="1868998" cy="387991"/>
          </a:xfrm>
        </p:grpSpPr>
        <p:sp>
          <p:nvSpPr>
            <p:cNvPr id="23" name="Right Triangle 22"/>
            <p:cNvSpPr/>
            <p:nvPr/>
          </p:nvSpPr>
          <p:spPr>
            <a:xfrm rot="20358462" flipV="1">
              <a:off x="5077434" y="2641732"/>
              <a:ext cx="1418448" cy="528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4" name="Snip Diagonal Corner Rectangle 23"/>
            <p:cNvSpPr/>
            <p:nvPr/>
          </p:nvSpPr>
          <p:spPr>
            <a:xfrm>
              <a:off x="4626884" y="2740846"/>
              <a:ext cx="507244" cy="288877"/>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19</a:t>
              </a:r>
              <a:endParaRPr lang="en-US" b="1" dirty="0">
                <a:solidFill>
                  <a:schemeClr val="tx1"/>
                </a:solidFill>
              </a:endParaRPr>
            </a:p>
          </p:txBody>
        </p:sp>
      </p:grpSp>
      <p:grpSp>
        <p:nvGrpSpPr>
          <p:cNvPr id="13" name="Group 30"/>
          <p:cNvGrpSpPr/>
          <p:nvPr/>
        </p:nvGrpSpPr>
        <p:grpSpPr>
          <a:xfrm>
            <a:off x="4328615" y="2547284"/>
            <a:ext cx="964027" cy="1476411"/>
            <a:chOff x="4123895" y="2001364"/>
            <a:chExt cx="964027" cy="1476411"/>
          </a:xfrm>
        </p:grpSpPr>
        <p:sp>
          <p:nvSpPr>
            <p:cNvPr id="26" name="Right Triangle 25"/>
            <p:cNvSpPr/>
            <p:nvPr/>
          </p:nvSpPr>
          <p:spPr>
            <a:xfrm rot="18656500">
              <a:off x="4326857" y="2716710"/>
              <a:ext cx="1476411" cy="45719"/>
            </a:xfrm>
            <a:prstGeom prst="r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Snip Diagonal Corner Rectangle 26"/>
            <p:cNvSpPr/>
            <p:nvPr/>
          </p:nvSpPr>
          <p:spPr>
            <a:xfrm>
              <a:off x="4123895" y="3168573"/>
              <a:ext cx="507244" cy="288877"/>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30</a:t>
              </a:r>
              <a:endParaRPr lang="en-US" b="1" dirty="0">
                <a:solidFill>
                  <a:schemeClr val="tx1"/>
                </a:solidFill>
              </a:endParaRPr>
            </a:p>
          </p:txBody>
        </p:sp>
      </p:grpSp>
      <p:grpSp>
        <p:nvGrpSpPr>
          <p:cNvPr id="18" name="Group 36"/>
          <p:cNvGrpSpPr/>
          <p:nvPr/>
        </p:nvGrpSpPr>
        <p:grpSpPr>
          <a:xfrm>
            <a:off x="6804954" y="4739696"/>
            <a:ext cx="1138043" cy="487397"/>
            <a:chOff x="9343482" y="3797984"/>
            <a:chExt cx="1138043" cy="487397"/>
          </a:xfrm>
        </p:grpSpPr>
        <p:sp>
          <p:nvSpPr>
            <p:cNvPr id="33" name="Right Triangle 32"/>
            <p:cNvSpPr/>
            <p:nvPr/>
          </p:nvSpPr>
          <p:spPr>
            <a:xfrm rot="18755232">
              <a:off x="9703579" y="3437887"/>
              <a:ext cx="66274" cy="786468"/>
            </a:xfrm>
            <a:prstGeom prst="r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6" name="Snip Diagonal Corner Rectangle 35"/>
            <p:cNvSpPr/>
            <p:nvPr/>
          </p:nvSpPr>
          <p:spPr>
            <a:xfrm>
              <a:off x="9924201" y="4042012"/>
              <a:ext cx="557324" cy="243369"/>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20</a:t>
              </a:r>
              <a:endParaRPr lang="en-US" b="1" dirty="0">
                <a:solidFill>
                  <a:schemeClr val="tx1"/>
                </a:solidFill>
              </a:endParaRPr>
            </a:p>
          </p:txBody>
        </p:sp>
      </p:grpSp>
      <p:grpSp>
        <p:nvGrpSpPr>
          <p:cNvPr id="20" name="Group 37"/>
          <p:cNvGrpSpPr/>
          <p:nvPr/>
        </p:nvGrpSpPr>
        <p:grpSpPr>
          <a:xfrm>
            <a:off x="5515972" y="1162325"/>
            <a:ext cx="873727" cy="458383"/>
            <a:chOff x="5240740" y="1542197"/>
            <a:chExt cx="873727" cy="458383"/>
          </a:xfrm>
          <a:solidFill>
            <a:srgbClr val="92D050"/>
          </a:solidFill>
        </p:grpSpPr>
        <p:sp>
          <p:nvSpPr>
            <p:cNvPr id="39" name="Right Triangle 38"/>
            <p:cNvSpPr/>
            <p:nvPr/>
          </p:nvSpPr>
          <p:spPr>
            <a:xfrm rot="2583392">
              <a:off x="5440635" y="1939092"/>
              <a:ext cx="673832" cy="61488"/>
            </a:xfrm>
            <a:prstGeom prst="rtTriangl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Snip Diagonal Corner Rectangle 39"/>
            <p:cNvSpPr/>
            <p:nvPr/>
          </p:nvSpPr>
          <p:spPr>
            <a:xfrm>
              <a:off x="5240740" y="1542197"/>
              <a:ext cx="507244" cy="288877"/>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smtClean="0">
                  <a:solidFill>
                    <a:schemeClr val="tx1"/>
                  </a:solidFill>
                </a:rPr>
                <a:t>30</a:t>
              </a:r>
              <a:endParaRPr lang="en-US" b="1" dirty="0">
                <a:solidFill>
                  <a:schemeClr val="tx1"/>
                </a:solidFill>
              </a:endParaRPr>
            </a:p>
          </p:txBody>
        </p:sp>
      </p:grpSp>
      <p:grpSp>
        <p:nvGrpSpPr>
          <p:cNvPr id="21" name="Group 40"/>
          <p:cNvGrpSpPr/>
          <p:nvPr/>
        </p:nvGrpSpPr>
        <p:grpSpPr>
          <a:xfrm>
            <a:off x="4358163" y="1819700"/>
            <a:ext cx="1593981" cy="322997"/>
            <a:chOff x="4544692" y="1624085"/>
            <a:chExt cx="1593981" cy="322997"/>
          </a:xfrm>
          <a:solidFill>
            <a:srgbClr val="92D050"/>
          </a:solidFill>
        </p:grpSpPr>
        <p:sp>
          <p:nvSpPr>
            <p:cNvPr id="42" name="Right Triangle 41"/>
            <p:cNvSpPr/>
            <p:nvPr/>
          </p:nvSpPr>
          <p:spPr>
            <a:xfrm rot="756752">
              <a:off x="4976892" y="1877729"/>
              <a:ext cx="1161781" cy="69353"/>
            </a:xfrm>
            <a:prstGeom prst="r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3" name="Snip Diagonal Corner Rectangle 42"/>
            <p:cNvSpPr/>
            <p:nvPr/>
          </p:nvSpPr>
          <p:spPr>
            <a:xfrm>
              <a:off x="4544692" y="1624085"/>
              <a:ext cx="507244" cy="288877"/>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22</a:t>
              </a:r>
              <a:endParaRPr lang="en-US" b="1" dirty="0">
                <a:solidFill>
                  <a:schemeClr val="tx1"/>
                </a:solidFill>
              </a:endParaRPr>
            </a:p>
          </p:txBody>
        </p:sp>
      </p:grpSp>
      <p:grpSp>
        <p:nvGrpSpPr>
          <p:cNvPr id="22" name="Group 43"/>
          <p:cNvGrpSpPr/>
          <p:nvPr/>
        </p:nvGrpSpPr>
        <p:grpSpPr>
          <a:xfrm>
            <a:off x="4565155" y="2597236"/>
            <a:ext cx="1072015" cy="291549"/>
            <a:chOff x="4817652" y="1853429"/>
            <a:chExt cx="1072015" cy="291549"/>
          </a:xfrm>
          <a:solidFill>
            <a:srgbClr val="92D050"/>
          </a:solidFill>
        </p:grpSpPr>
        <p:sp>
          <p:nvSpPr>
            <p:cNvPr id="45" name="Right Triangle 44"/>
            <p:cNvSpPr/>
            <p:nvPr/>
          </p:nvSpPr>
          <p:spPr>
            <a:xfrm rot="19673173">
              <a:off x="5092862" y="1853429"/>
              <a:ext cx="796805" cy="79028"/>
            </a:xfrm>
            <a:prstGeom prst="rtTriangl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6" name="Snip Diagonal Corner Rectangle 45"/>
            <p:cNvSpPr/>
            <p:nvPr/>
          </p:nvSpPr>
          <p:spPr>
            <a:xfrm>
              <a:off x="4817652" y="1856101"/>
              <a:ext cx="507244" cy="288877"/>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23</a:t>
              </a:r>
              <a:endParaRPr lang="en-US" b="1" dirty="0">
                <a:solidFill>
                  <a:schemeClr val="tx1"/>
                </a:solidFill>
              </a:endParaRPr>
            </a:p>
          </p:txBody>
        </p:sp>
      </p:grpSp>
      <p:grpSp>
        <p:nvGrpSpPr>
          <p:cNvPr id="25" name="Group 46"/>
          <p:cNvGrpSpPr/>
          <p:nvPr/>
        </p:nvGrpSpPr>
        <p:grpSpPr>
          <a:xfrm>
            <a:off x="4114771" y="2204116"/>
            <a:ext cx="1252781" cy="288877"/>
            <a:chOff x="4544692" y="1624085"/>
            <a:chExt cx="1252781" cy="288877"/>
          </a:xfrm>
          <a:solidFill>
            <a:srgbClr val="92D050"/>
          </a:solidFill>
        </p:grpSpPr>
        <p:sp>
          <p:nvSpPr>
            <p:cNvPr id="48" name="Right Triangle 47"/>
            <p:cNvSpPr/>
            <p:nvPr/>
          </p:nvSpPr>
          <p:spPr>
            <a:xfrm>
              <a:off x="4947324" y="1819475"/>
              <a:ext cx="850149" cy="457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Snip Diagonal Corner Rectangle 48"/>
            <p:cNvSpPr/>
            <p:nvPr/>
          </p:nvSpPr>
          <p:spPr>
            <a:xfrm>
              <a:off x="4544692" y="1624085"/>
              <a:ext cx="507244" cy="288877"/>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10</a:t>
              </a:r>
              <a:endParaRPr lang="en-US" b="1" dirty="0">
                <a:solidFill>
                  <a:schemeClr val="tx1"/>
                </a:solidFill>
              </a:endParaRPr>
            </a:p>
          </p:txBody>
        </p:sp>
      </p:grpSp>
      <p:grpSp>
        <p:nvGrpSpPr>
          <p:cNvPr id="28" name="Group 49"/>
          <p:cNvGrpSpPr/>
          <p:nvPr/>
        </p:nvGrpSpPr>
        <p:grpSpPr>
          <a:xfrm>
            <a:off x="4301603" y="3158380"/>
            <a:ext cx="1131123" cy="446832"/>
            <a:chOff x="5350228" y="2569243"/>
            <a:chExt cx="1131123" cy="446832"/>
          </a:xfrm>
        </p:grpSpPr>
        <p:sp>
          <p:nvSpPr>
            <p:cNvPr id="51" name="Right Triangle 50"/>
            <p:cNvSpPr/>
            <p:nvPr/>
          </p:nvSpPr>
          <p:spPr>
            <a:xfrm rot="20358462" flipV="1">
              <a:off x="5474484" y="2569243"/>
              <a:ext cx="1006867" cy="457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Snip Diagonal Corner Rectangle 51"/>
            <p:cNvSpPr/>
            <p:nvPr/>
          </p:nvSpPr>
          <p:spPr>
            <a:xfrm>
              <a:off x="5350228" y="2727198"/>
              <a:ext cx="507244" cy="288877"/>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8</a:t>
              </a:r>
              <a:endParaRPr lang="en-US" b="1" dirty="0">
                <a:solidFill>
                  <a:schemeClr val="tx1"/>
                </a:solidFill>
              </a:endParaRPr>
            </a:p>
          </p:txBody>
        </p:sp>
      </p:grpSp>
      <p:sp>
        <p:nvSpPr>
          <p:cNvPr id="53" name="Snip Diagonal Corner Rectangle 52"/>
          <p:cNvSpPr/>
          <p:nvPr/>
        </p:nvSpPr>
        <p:spPr>
          <a:xfrm>
            <a:off x="1571771" y="2131324"/>
            <a:ext cx="723330" cy="272956"/>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21</a:t>
            </a:r>
            <a:endParaRPr lang="en-US" b="1" dirty="0">
              <a:solidFill>
                <a:schemeClr val="tx1"/>
              </a:solidFill>
            </a:endParaRPr>
          </a:p>
        </p:txBody>
      </p:sp>
      <p:sp>
        <p:nvSpPr>
          <p:cNvPr id="54" name="Snip Diagonal Corner Rectangle 53"/>
          <p:cNvSpPr/>
          <p:nvPr/>
        </p:nvSpPr>
        <p:spPr>
          <a:xfrm>
            <a:off x="1833353" y="2884226"/>
            <a:ext cx="723330" cy="272956"/>
          </a:xfrm>
          <a:prstGeom prst="snip2Diag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solidFill>
                  <a:schemeClr val="tx1"/>
                </a:solidFill>
              </a:rPr>
              <a:t>20</a:t>
            </a:r>
            <a:endParaRPr lang="en-US" b="1" dirty="0">
              <a:solidFill>
                <a:schemeClr val="tx1"/>
              </a:solidFill>
            </a:endParaRPr>
          </a:p>
        </p:txBody>
      </p:sp>
      <p:grpSp>
        <p:nvGrpSpPr>
          <p:cNvPr id="29" name="Group 54"/>
          <p:cNvGrpSpPr/>
          <p:nvPr/>
        </p:nvGrpSpPr>
        <p:grpSpPr>
          <a:xfrm>
            <a:off x="1960659" y="4130756"/>
            <a:ext cx="1252781" cy="288877"/>
            <a:chOff x="4544692" y="1624085"/>
            <a:chExt cx="1252781" cy="288877"/>
          </a:xfrm>
          <a:solidFill>
            <a:srgbClr val="92D050"/>
          </a:solidFill>
        </p:grpSpPr>
        <p:sp>
          <p:nvSpPr>
            <p:cNvPr id="56" name="Right Triangle 55"/>
            <p:cNvSpPr/>
            <p:nvPr/>
          </p:nvSpPr>
          <p:spPr>
            <a:xfrm>
              <a:off x="4947324" y="1819475"/>
              <a:ext cx="850149" cy="457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Snip Diagonal Corner Rectangle 56"/>
            <p:cNvSpPr/>
            <p:nvPr/>
          </p:nvSpPr>
          <p:spPr>
            <a:xfrm>
              <a:off x="4544692" y="1624085"/>
              <a:ext cx="507244" cy="288877"/>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13</a:t>
              </a:r>
              <a:endParaRPr lang="en-US" b="1" dirty="0">
                <a:solidFill>
                  <a:schemeClr val="tx1"/>
                </a:solidFill>
              </a:endParaRPr>
            </a:p>
          </p:txBody>
        </p:sp>
      </p:grpSp>
      <p:sp>
        <p:nvSpPr>
          <p:cNvPr id="58" name="Snip Diagonal Corner Rectangle 57"/>
          <p:cNvSpPr/>
          <p:nvPr/>
        </p:nvSpPr>
        <p:spPr>
          <a:xfrm>
            <a:off x="3609865" y="4688034"/>
            <a:ext cx="552705" cy="238802"/>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6</a:t>
            </a:r>
            <a:endParaRPr lang="en-US" b="1" dirty="0">
              <a:solidFill>
                <a:schemeClr val="tx1"/>
              </a:solidFill>
            </a:endParaRPr>
          </a:p>
        </p:txBody>
      </p:sp>
      <p:grpSp>
        <p:nvGrpSpPr>
          <p:cNvPr id="30" name="Group 58"/>
          <p:cNvGrpSpPr/>
          <p:nvPr/>
        </p:nvGrpSpPr>
        <p:grpSpPr>
          <a:xfrm>
            <a:off x="1949283" y="5593364"/>
            <a:ext cx="1252781" cy="288877"/>
            <a:chOff x="4544692" y="1624085"/>
            <a:chExt cx="1252781" cy="288877"/>
          </a:xfrm>
          <a:solidFill>
            <a:srgbClr val="92D050"/>
          </a:solidFill>
        </p:grpSpPr>
        <p:sp>
          <p:nvSpPr>
            <p:cNvPr id="60" name="Right Triangle 59"/>
            <p:cNvSpPr/>
            <p:nvPr/>
          </p:nvSpPr>
          <p:spPr>
            <a:xfrm>
              <a:off x="4947324" y="1819475"/>
              <a:ext cx="850149" cy="457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1" name="Snip Diagonal Corner Rectangle 60"/>
            <p:cNvSpPr/>
            <p:nvPr/>
          </p:nvSpPr>
          <p:spPr>
            <a:xfrm>
              <a:off x="4544692" y="1624085"/>
              <a:ext cx="507244" cy="288877"/>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7</a:t>
              </a:r>
              <a:endParaRPr lang="en-US" b="1" dirty="0">
                <a:solidFill>
                  <a:schemeClr val="tx1"/>
                </a:solidFill>
              </a:endParaRPr>
            </a:p>
          </p:txBody>
        </p:sp>
      </p:grpSp>
      <p:grpSp>
        <p:nvGrpSpPr>
          <p:cNvPr id="31" name="Group 61"/>
          <p:cNvGrpSpPr/>
          <p:nvPr/>
        </p:nvGrpSpPr>
        <p:grpSpPr>
          <a:xfrm>
            <a:off x="6471246" y="5404986"/>
            <a:ext cx="543703" cy="627323"/>
            <a:chOff x="10263118" y="3123498"/>
            <a:chExt cx="543703" cy="627323"/>
          </a:xfrm>
        </p:grpSpPr>
        <p:sp>
          <p:nvSpPr>
            <p:cNvPr id="63" name="Right Triangle 62"/>
            <p:cNvSpPr/>
            <p:nvPr/>
          </p:nvSpPr>
          <p:spPr>
            <a:xfrm rot="21048235">
              <a:off x="10373416" y="3123498"/>
              <a:ext cx="72171" cy="625775"/>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4" name="Snip Diagonal Corner Rectangle 63"/>
            <p:cNvSpPr/>
            <p:nvPr/>
          </p:nvSpPr>
          <p:spPr>
            <a:xfrm>
              <a:off x="10263118" y="3534768"/>
              <a:ext cx="543703" cy="216053"/>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17</a:t>
              </a:r>
              <a:endParaRPr lang="en-US" b="1" dirty="0">
                <a:solidFill>
                  <a:schemeClr val="tx1"/>
                </a:solidFill>
              </a:endParaRPr>
            </a:p>
          </p:txBody>
        </p:sp>
      </p:grpSp>
      <p:grpSp>
        <p:nvGrpSpPr>
          <p:cNvPr id="32" name="Group 64"/>
          <p:cNvGrpSpPr/>
          <p:nvPr/>
        </p:nvGrpSpPr>
        <p:grpSpPr>
          <a:xfrm>
            <a:off x="5368419" y="5412572"/>
            <a:ext cx="1131123" cy="374080"/>
            <a:chOff x="5350228" y="2569243"/>
            <a:chExt cx="1131123" cy="374080"/>
          </a:xfrm>
        </p:grpSpPr>
        <p:sp>
          <p:nvSpPr>
            <p:cNvPr id="66" name="Right Triangle 65"/>
            <p:cNvSpPr/>
            <p:nvPr/>
          </p:nvSpPr>
          <p:spPr>
            <a:xfrm rot="20358462" flipV="1">
              <a:off x="5474484" y="2569243"/>
              <a:ext cx="1006867" cy="45719"/>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7" name="Snip Diagonal Corner Rectangle 66"/>
            <p:cNvSpPr/>
            <p:nvPr/>
          </p:nvSpPr>
          <p:spPr>
            <a:xfrm>
              <a:off x="5350228" y="2727199"/>
              <a:ext cx="472823" cy="216124"/>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17</a:t>
              </a:r>
              <a:endParaRPr lang="en-US" b="1" dirty="0">
                <a:solidFill>
                  <a:schemeClr val="tx1"/>
                </a:solidFill>
              </a:endParaRPr>
            </a:p>
          </p:txBody>
        </p:sp>
      </p:grpSp>
      <p:grpSp>
        <p:nvGrpSpPr>
          <p:cNvPr id="34" name="Group 67"/>
          <p:cNvGrpSpPr/>
          <p:nvPr/>
        </p:nvGrpSpPr>
        <p:grpSpPr>
          <a:xfrm>
            <a:off x="5174731" y="4185137"/>
            <a:ext cx="586855" cy="552917"/>
            <a:chOff x="7506267" y="3677889"/>
            <a:chExt cx="586855" cy="552917"/>
          </a:xfrm>
        </p:grpSpPr>
        <p:sp>
          <p:nvSpPr>
            <p:cNvPr id="69" name="Right Triangle 68"/>
            <p:cNvSpPr/>
            <p:nvPr/>
          </p:nvSpPr>
          <p:spPr>
            <a:xfrm rot="1723167">
              <a:off x="7705302" y="3677889"/>
              <a:ext cx="45719" cy="471373"/>
            </a:xfrm>
            <a:prstGeom prst="rtTriangl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0" name="Snip Diagonal Corner Rectangle 69"/>
            <p:cNvSpPr/>
            <p:nvPr/>
          </p:nvSpPr>
          <p:spPr>
            <a:xfrm>
              <a:off x="7506267" y="3998794"/>
              <a:ext cx="586855" cy="232012"/>
            </a:xfrm>
            <a:prstGeom prst="snip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grpSp>
      <p:sp>
        <p:nvSpPr>
          <p:cNvPr id="71" name="TextBox 70"/>
          <p:cNvSpPr txBox="1"/>
          <p:nvPr/>
        </p:nvSpPr>
        <p:spPr>
          <a:xfrm>
            <a:off x="2855742" y="6168787"/>
            <a:ext cx="5605869" cy="400110"/>
          </a:xfrm>
          <a:prstGeom prst="rect">
            <a:avLst/>
          </a:prstGeom>
          <a:solidFill>
            <a:schemeClr val="bg1">
              <a:lumMod val="50000"/>
            </a:schemeClr>
          </a:solidFill>
        </p:spPr>
        <p:txBody>
          <a:bodyPr wrap="square" rtlCol="0">
            <a:spAutoFit/>
          </a:bodyPr>
          <a:lstStyle/>
          <a:p>
            <a:pPr algn="r"/>
            <a:r>
              <a:rPr lang="en-US" sz="2000" b="1" dirty="0" smtClean="0"/>
              <a:t>Rea</a:t>
            </a:r>
            <a:r>
              <a:rPr lang="en-US" sz="2000" b="1" dirty="0" smtClean="0"/>
              <a:t>l story: FEMALE </a:t>
            </a:r>
            <a:r>
              <a:rPr lang="en-US" sz="2000" b="1" dirty="0" smtClean="0"/>
              <a:t>BOARD REPRESENTATION [%]</a:t>
            </a:r>
            <a:endParaRPr lang="en-US" sz="2000" b="1" dirty="0"/>
          </a:p>
        </p:txBody>
      </p:sp>
      <p:pic>
        <p:nvPicPr>
          <p:cNvPr id="5122" name="Picture 2" descr="C:\Users\user\Desktop\800px_COLOURBOX27556625.jpg"/>
          <p:cNvPicPr>
            <a:picLocks noChangeAspect="1" noChangeArrowheads="1"/>
          </p:cNvPicPr>
          <p:nvPr/>
        </p:nvPicPr>
        <p:blipFill>
          <a:blip r:embed="rId4"/>
          <a:srcRect/>
          <a:stretch>
            <a:fillRect/>
          </a:stretch>
        </p:blipFill>
        <p:spPr bwMode="auto">
          <a:xfrm>
            <a:off x="245660" y="4121624"/>
            <a:ext cx="1569493" cy="2736376"/>
          </a:xfrm>
          <a:prstGeom prst="rect">
            <a:avLst/>
          </a:prstGeom>
          <a:noFill/>
        </p:spPr>
      </p:pic>
      <p:sp>
        <p:nvSpPr>
          <p:cNvPr id="72" name="Footer Placeholder 71"/>
          <p:cNvSpPr>
            <a:spLocks noGrp="1"/>
          </p:cNvSpPr>
          <p:nvPr>
            <p:ph type="ftr" sz="quarter" idx="11"/>
          </p:nvPr>
        </p:nvSpPr>
        <p:spPr>
          <a:xfrm>
            <a:off x="4038600" y="6520126"/>
            <a:ext cx="4114800" cy="365125"/>
          </a:xfrm>
        </p:spPr>
        <p:txBody>
          <a:bodyPr/>
          <a:lstStyle/>
          <a:p>
            <a:r>
              <a:rPr lang="en-US" dirty="0" smtClean="0"/>
              <a:t>6</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just"/>
            <a:r>
              <a:rPr lang="en-US" dirty="0"/>
              <a:t>In recent years, </a:t>
            </a:r>
            <a:r>
              <a:rPr lang="en-US" dirty="0" smtClean="0"/>
              <a:t>severe environmental </a:t>
            </a:r>
            <a:r>
              <a:rPr lang="en-US" dirty="0"/>
              <a:t>pollution </a:t>
            </a:r>
            <a:r>
              <a:rPr lang="en-US" dirty="0" smtClean="0"/>
              <a:t>is cause of worry for all stakeholders. There is growing </a:t>
            </a:r>
            <a:r>
              <a:rPr lang="en-US" dirty="0"/>
              <a:t>concern about the implementation of environmental accounting. </a:t>
            </a:r>
            <a:endParaRPr lang="en-US" dirty="0" smtClean="0"/>
          </a:p>
          <a:p>
            <a:pPr algn="just"/>
            <a:r>
              <a:rPr lang="en-US" dirty="0" smtClean="0"/>
              <a:t>Still</a:t>
            </a:r>
            <a:r>
              <a:rPr lang="en-US" dirty="0"/>
              <a:t>, there exists a lacuna in the adoption of the environmental accounting practices by the corporates as the legal authorities, standard setting bodies, and other regulators cannot come to an accord regarding the conceptual framework of environmental accounting and reporting. </a:t>
            </a:r>
            <a:endParaRPr lang="en-US" dirty="0" smtClean="0"/>
          </a:p>
          <a:p>
            <a:pPr algn="just"/>
            <a:r>
              <a:rPr lang="en-US" dirty="0" smtClean="0"/>
              <a:t>Therefore</a:t>
            </a:r>
            <a:r>
              <a:rPr lang="en-US" dirty="0"/>
              <a:t>, it is not mandatory for the corporates to disclose the environmental related cost and benefits except with respect to certain industries. </a:t>
            </a:r>
            <a:endParaRPr lang="en-US" dirty="0" smtClean="0"/>
          </a:p>
          <a:p>
            <a:pPr algn="just"/>
            <a:r>
              <a:rPr lang="en-US" dirty="0" smtClean="0"/>
              <a:t>In </a:t>
            </a:r>
            <a:r>
              <a:rPr lang="en-US" dirty="0"/>
              <a:t>India, such disclosures are of voluntary nature and are guided by corporate social responsibility </a:t>
            </a:r>
            <a:r>
              <a:rPr lang="en-US" dirty="0" smtClean="0"/>
              <a:t>norms and other guidelines like GRI.</a:t>
            </a:r>
            <a:endParaRPr lang="en-US" dirty="0"/>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365125"/>
            <a:ext cx="12192000" cy="1108833"/>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fontScale="900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	How far have </a:t>
            </a:r>
            <a:r>
              <a:rPr kumimoji="0" lang="en-US" sz="4400" b="0" i="0" u="none" strike="noStrike" kern="1200" cap="none" spc="0" normalizeH="0" baseline="0" noProof="0" dirty="0" err="1" smtClean="0">
                <a:ln>
                  <a:noFill/>
                </a:ln>
                <a:solidFill>
                  <a:schemeClr val="tx1"/>
                </a:solidFill>
                <a:effectLst/>
                <a:uLnTx/>
                <a:uFillTx/>
                <a:latin typeface="+mn-lt"/>
                <a:ea typeface="+mn-ea"/>
                <a:cs typeface="+mn-cs"/>
              </a:rPr>
              <a:t>corporates</a:t>
            </a:r>
            <a:r>
              <a:rPr kumimoji="0" lang="en-US" sz="4400" b="0" i="0" u="none" strike="noStrike" kern="1200" cap="none" spc="0" normalizeH="0" baseline="0" noProof="0" dirty="0" smtClean="0">
                <a:ln>
                  <a:noFill/>
                </a:ln>
                <a:solidFill>
                  <a:schemeClr val="tx1"/>
                </a:solidFill>
                <a:effectLst/>
                <a:uLnTx/>
                <a:uFillTx/>
                <a:latin typeface="+mn-lt"/>
                <a:ea typeface="+mn-ea"/>
                <a:cs typeface="+mn-cs"/>
              </a:rPr>
              <a:t> reached on environmental 	responsibility agenda?</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Footer Placeholder 10"/>
          <p:cNvSpPr>
            <a:spLocks noGrp="1"/>
          </p:cNvSpPr>
          <p:nvPr>
            <p:ph type="ftr" sz="quarter" idx="11"/>
          </p:nvPr>
        </p:nvSpPr>
        <p:spPr/>
        <p:txBody>
          <a:bodyPr/>
          <a:lstStyle/>
          <a:p>
            <a:r>
              <a:rPr lang="en-US" dirty="0" smtClean="0"/>
              <a:t>7</a:t>
            </a:r>
            <a:endParaRPr lang="en-US" dirty="0"/>
          </a:p>
        </p:txBody>
      </p:sp>
    </p:spTree>
    <p:extLst>
      <p:ext uri="{BB962C8B-B14F-4D97-AF65-F5344CB8AC3E}">
        <p14:creationId xmlns:p14="http://schemas.microsoft.com/office/powerpoint/2010/main" xmlns="" val="170177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7606"/>
            <a:ext cx="8619699" cy="5063319"/>
          </a:xfrm>
        </p:spPr>
        <p:txBody>
          <a:bodyPr>
            <a:normAutofit fontScale="77500" lnSpcReduction="20000"/>
          </a:bodyPr>
          <a:lstStyle/>
          <a:p>
            <a:pPr algn="just"/>
            <a:r>
              <a:rPr lang="en-US" dirty="0" smtClean="0"/>
              <a:t>Measure </a:t>
            </a:r>
            <a:r>
              <a:rPr lang="en-US" dirty="0"/>
              <a:t>for understanding the role played by natural environment in the development </a:t>
            </a:r>
            <a:r>
              <a:rPr lang="en-US" dirty="0" smtClean="0"/>
              <a:t>of an </a:t>
            </a:r>
            <a:r>
              <a:rPr lang="en-US" dirty="0"/>
              <a:t>economy. </a:t>
            </a:r>
            <a:endParaRPr lang="en-US" dirty="0" smtClean="0"/>
          </a:p>
          <a:p>
            <a:pPr algn="just"/>
            <a:r>
              <a:rPr lang="en-US" dirty="0" smtClean="0"/>
              <a:t>Provides </a:t>
            </a:r>
            <a:r>
              <a:rPr lang="en-US" dirty="0"/>
              <a:t>data </a:t>
            </a:r>
            <a:r>
              <a:rPr lang="en-US" dirty="0" smtClean="0"/>
              <a:t>to measure </a:t>
            </a:r>
            <a:r>
              <a:rPr lang="en-US" dirty="0"/>
              <a:t>contribution of natural resources to economic well </a:t>
            </a:r>
            <a:r>
              <a:rPr lang="en-US" dirty="0" smtClean="0"/>
              <a:t>being.</a:t>
            </a:r>
          </a:p>
          <a:p>
            <a:pPr algn="just"/>
            <a:r>
              <a:rPr lang="en-US" dirty="0" smtClean="0"/>
              <a:t>Measures costs of environmental </a:t>
            </a:r>
            <a:r>
              <a:rPr lang="en-US" dirty="0"/>
              <a:t>pollution and resource </a:t>
            </a:r>
            <a:r>
              <a:rPr lang="en-US" dirty="0" smtClean="0"/>
              <a:t>degradation</a:t>
            </a:r>
          </a:p>
          <a:p>
            <a:pPr algn="just"/>
            <a:r>
              <a:rPr lang="en-US" dirty="0" smtClean="0"/>
              <a:t>Even </a:t>
            </a:r>
            <a:r>
              <a:rPr lang="en-US" dirty="0"/>
              <a:t>though Indian corporates comply with the rules and regulations with regard to environmental protection, till now </a:t>
            </a:r>
            <a:r>
              <a:rPr lang="en-US" dirty="0" smtClean="0"/>
              <a:t>no clear </a:t>
            </a:r>
            <a:r>
              <a:rPr lang="en-US" dirty="0"/>
              <a:t>cut policies are framed and formulated at the National, State or even at the company level, for ensuring the level of </a:t>
            </a:r>
            <a:r>
              <a:rPr lang="en-US" dirty="0" smtClean="0"/>
              <a:t>compliance to </a:t>
            </a:r>
            <a:r>
              <a:rPr lang="en-US" dirty="0"/>
              <a:t>environmental norms. </a:t>
            </a:r>
            <a:endParaRPr lang="en-US" dirty="0" smtClean="0"/>
          </a:p>
          <a:p>
            <a:pPr algn="just"/>
            <a:r>
              <a:rPr lang="en-US" dirty="0" smtClean="0"/>
              <a:t>Business have </a:t>
            </a:r>
            <a:r>
              <a:rPr lang="en-US" dirty="0"/>
              <a:t>to prepare a concrete environmental policy, take steps for pollution control, </a:t>
            </a:r>
            <a:r>
              <a:rPr lang="en-US" dirty="0" smtClean="0"/>
              <a:t>comply with </a:t>
            </a:r>
            <a:r>
              <a:rPr lang="en-US" dirty="0"/>
              <a:t>the related rules and regulations, and mention sufficient details of environmental aspects in the annual reports. </a:t>
            </a:r>
            <a:endParaRPr lang="en-US" dirty="0" smtClean="0"/>
          </a:p>
          <a:p>
            <a:pPr algn="just"/>
            <a:r>
              <a:rPr lang="en-US" dirty="0" smtClean="0"/>
              <a:t>For sustainable development</a:t>
            </a:r>
            <a:r>
              <a:rPr lang="en-US" dirty="0"/>
              <a:t>, a definite environmental policy as well as proper implementation and appropriate accounting procedure is a must.</a:t>
            </a:r>
          </a:p>
        </p:txBody>
      </p:sp>
      <p:sp>
        <p:nvSpPr>
          <p:cNvPr id="4" name="Rectangle 3"/>
          <p:cNvSpPr/>
          <p:nvPr/>
        </p:nvSpPr>
        <p:spPr>
          <a:xfrm>
            <a:off x="657367" y="2272"/>
            <a:ext cx="134209"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0" y="365125"/>
            <a:ext cx="12192000" cy="904117"/>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n-lt"/>
                <a:ea typeface="+mn-ea"/>
                <a:cs typeface="+mn-cs"/>
              </a:rPr>
              <a:t>Environmental Accounting</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409433" y="0"/>
            <a:ext cx="122826"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6146" name="Picture 2" descr="C:\Users\user\Desktop\green-accounting-6-728.jpg"/>
          <p:cNvPicPr>
            <a:picLocks noChangeAspect="1" noChangeArrowheads="1"/>
          </p:cNvPicPr>
          <p:nvPr/>
        </p:nvPicPr>
        <p:blipFill>
          <a:blip r:embed="rId2" cstate="print"/>
          <a:srcRect/>
          <a:stretch>
            <a:fillRect/>
          </a:stretch>
        </p:blipFill>
        <p:spPr bwMode="auto">
          <a:xfrm>
            <a:off x="9648398" y="1487604"/>
            <a:ext cx="2543602" cy="1276066"/>
          </a:xfrm>
          <a:prstGeom prst="rect">
            <a:avLst/>
          </a:prstGeom>
          <a:noFill/>
        </p:spPr>
      </p:pic>
      <p:pic>
        <p:nvPicPr>
          <p:cNvPr id="6147" name="Picture 3" descr="C:\Users\user\Desktop\green-growth.jpg"/>
          <p:cNvPicPr>
            <a:picLocks noChangeAspect="1" noChangeArrowheads="1"/>
          </p:cNvPicPr>
          <p:nvPr/>
        </p:nvPicPr>
        <p:blipFill>
          <a:blip r:embed="rId3" cstate="print"/>
          <a:srcRect/>
          <a:stretch>
            <a:fillRect/>
          </a:stretch>
        </p:blipFill>
        <p:spPr bwMode="auto">
          <a:xfrm>
            <a:off x="9708390" y="2715897"/>
            <a:ext cx="2429017" cy="1487607"/>
          </a:xfrm>
          <a:prstGeom prst="rect">
            <a:avLst/>
          </a:prstGeom>
          <a:noFill/>
        </p:spPr>
      </p:pic>
      <p:pic>
        <p:nvPicPr>
          <p:cNvPr id="6148" name="Picture 4" descr="C:\Users\user\Desktop\sustainability_careers_green_accounting_growing_in_popularity_LG.jpg"/>
          <p:cNvPicPr>
            <a:picLocks noChangeAspect="1" noChangeArrowheads="1"/>
          </p:cNvPicPr>
          <p:nvPr/>
        </p:nvPicPr>
        <p:blipFill>
          <a:blip r:embed="rId4" cstate="print"/>
          <a:srcRect/>
          <a:stretch>
            <a:fillRect/>
          </a:stretch>
        </p:blipFill>
        <p:spPr bwMode="auto">
          <a:xfrm>
            <a:off x="9703556" y="4244441"/>
            <a:ext cx="2433851" cy="1317365"/>
          </a:xfrm>
          <a:prstGeom prst="rect">
            <a:avLst/>
          </a:prstGeom>
          <a:noFill/>
        </p:spPr>
      </p:pic>
      <p:pic>
        <p:nvPicPr>
          <p:cNvPr id="6150" name="Picture 6" descr="C:\Users\user\Desktop\23416596-monochrome-illustration-of-an-old-fountain-pen.jpg"/>
          <p:cNvPicPr>
            <a:picLocks noChangeAspect="1" noChangeArrowheads="1"/>
          </p:cNvPicPr>
          <p:nvPr/>
        </p:nvPicPr>
        <p:blipFill>
          <a:blip r:embed="rId5"/>
          <a:srcRect t="10067" b="13423"/>
          <a:stretch>
            <a:fillRect/>
          </a:stretch>
        </p:blipFill>
        <p:spPr bwMode="auto">
          <a:xfrm>
            <a:off x="9915099" y="5698969"/>
            <a:ext cx="2085420" cy="1096933"/>
          </a:xfrm>
          <a:prstGeom prst="rect">
            <a:avLst/>
          </a:prstGeom>
          <a:noFill/>
        </p:spPr>
      </p:pic>
      <p:sp>
        <p:nvSpPr>
          <p:cNvPr id="14" name="Footer Placeholder 13"/>
          <p:cNvSpPr>
            <a:spLocks noGrp="1"/>
          </p:cNvSpPr>
          <p:nvPr>
            <p:ph type="ftr" sz="quarter" idx="11"/>
          </p:nvPr>
        </p:nvSpPr>
        <p:spPr/>
        <p:txBody>
          <a:bodyPr/>
          <a:lstStyle/>
          <a:p>
            <a:r>
              <a:rPr lang="en-US" dirty="0" smtClean="0"/>
              <a:t>8</a:t>
            </a:r>
            <a:endParaRPr lang="en-US" dirty="0"/>
          </a:p>
        </p:txBody>
      </p:sp>
    </p:spTree>
    <p:extLst>
      <p:ext uri="{BB962C8B-B14F-4D97-AF65-F5344CB8AC3E}">
        <p14:creationId xmlns:p14="http://schemas.microsoft.com/office/powerpoint/2010/main" xmlns="" val="2271006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2591</Words>
  <Application>Microsoft Office PowerPoint</Application>
  <PresentationFormat>Custom</PresentationFormat>
  <Paragraphs>243</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Celebrate Eve to  Celebrate the Environment</vt:lpstr>
      <vt:lpstr>  Women in corporate……………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SB</cp:lastModifiedBy>
  <cp:revision>98</cp:revision>
  <dcterms:created xsi:type="dcterms:W3CDTF">2019-03-03T15:14:13Z</dcterms:created>
  <dcterms:modified xsi:type="dcterms:W3CDTF">2019-03-08T07:03:40Z</dcterms:modified>
</cp:coreProperties>
</file>