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08" r:id="rId1"/>
  </p:sldMasterIdLst>
  <p:notesMasterIdLst>
    <p:notesMasterId r:id="rId70"/>
  </p:notesMasterIdLst>
  <p:sldIdLst>
    <p:sldId id="301" r:id="rId2"/>
    <p:sldId id="257" r:id="rId3"/>
    <p:sldId id="294" r:id="rId4"/>
    <p:sldId id="258" r:id="rId5"/>
    <p:sldId id="259" r:id="rId6"/>
    <p:sldId id="284" r:id="rId7"/>
    <p:sldId id="283" r:id="rId8"/>
    <p:sldId id="260" r:id="rId9"/>
    <p:sldId id="266" r:id="rId10"/>
    <p:sldId id="261" r:id="rId11"/>
    <p:sldId id="262" r:id="rId12"/>
    <p:sldId id="263" r:id="rId13"/>
    <p:sldId id="264" r:id="rId14"/>
    <p:sldId id="265"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305" r:id="rId32"/>
    <p:sldId id="306" r:id="rId33"/>
    <p:sldId id="307" r:id="rId34"/>
    <p:sldId id="308" r:id="rId35"/>
    <p:sldId id="309" r:id="rId36"/>
    <p:sldId id="310" r:id="rId37"/>
    <p:sldId id="311" r:id="rId38"/>
    <p:sldId id="312" r:id="rId39"/>
    <p:sldId id="313" r:id="rId40"/>
    <p:sldId id="314" r:id="rId41"/>
    <p:sldId id="315" r:id="rId42"/>
    <p:sldId id="316" r:id="rId43"/>
    <p:sldId id="317" r:id="rId44"/>
    <p:sldId id="318" r:id="rId45"/>
    <p:sldId id="319" r:id="rId46"/>
    <p:sldId id="320" r:id="rId47"/>
    <p:sldId id="321" r:id="rId48"/>
    <p:sldId id="322" r:id="rId49"/>
    <p:sldId id="323" r:id="rId50"/>
    <p:sldId id="324" r:id="rId51"/>
    <p:sldId id="325" r:id="rId52"/>
    <p:sldId id="326" r:id="rId53"/>
    <p:sldId id="327" r:id="rId54"/>
    <p:sldId id="285" r:id="rId55"/>
    <p:sldId id="286" r:id="rId56"/>
    <p:sldId id="287" r:id="rId57"/>
    <p:sldId id="288" r:id="rId58"/>
    <p:sldId id="290" r:id="rId59"/>
    <p:sldId id="293" r:id="rId60"/>
    <p:sldId id="292" r:id="rId61"/>
    <p:sldId id="291" r:id="rId62"/>
    <p:sldId id="295" r:id="rId63"/>
    <p:sldId id="296" r:id="rId64"/>
    <p:sldId id="297" r:id="rId65"/>
    <p:sldId id="298" r:id="rId66"/>
    <p:sldId id="299" r:id="rId67"/>
    <p:sldId id="300" r:id="rId68"/>
    <p:sldId id="289"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3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2A7BF1-6FD9-47F2-A4E6-3407C2619B19}" type="datetimeFigureOut">
              <a:rPr lang="en-US" smtClean="0"/>
              <a:pPr/>
              <a:t>3/7/2019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A8CF12-944E-45D5-A7C7-F96347167F4F}"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9A8CF12-944E-45D5-A7C7-F96347167F4F}" type="slidenum">
              <a:rPr lang="en-IN" smtClean="0"/>
              <a:pPr/>
              <a:t>38</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r>
              <a:rPr lang="en-US" smtClean="0"/>
              <a:t>8/3/2019</a:t>
            </a:r>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en-IN" smtClean="0"/>
              <a:t>APARNA BISWAS, COMPANY SECRETARY, WBSEDCL</a:t>
            </a:r>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8/3/2019</a:t>
            </a:r>
            <a:endParaRPr lang="en-US"/>
          </a:p>
        </p:txBody>
      </p:sp>
      <p:sp>
        <p:nvSpPr>
          <p:cNvPr id="5" name="Footer Placeholder 4"/>
          <p:cNvSpPr>
            <a:spLocks noGrp="1"/>
          </p:cNvSpPr>
          <p:nvPr>
            <p:ph type="ftr" sz="quarter" idx="11"/>
          </p:nvPr>
        </p:nvSpPr>
        <p:spPr/>
        <p:txBody>
          <a:bodyPr/>
          <a:lstStyle>
            <a:extLst/>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r>
              <a:rPr lang="en-US" smtClean="0"/>
              <a:t>8/3/2019</a:t>
            </a:r>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r>
              <a:rPr lang="en-IN" smtClean="0"/>
              <a:t>APARNA BISWAS, COMPANY SECRETARY, WBSEDCL</a:t>
            </a:r>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8/3/2019</a:t>
            </a:r>
            <a:endParaRPr lang="en-US"/>
          </a:p>
        </p:txBody>
      </p:sp>
      <p:sp>
        <p:nvSpPr>
          <p:cNvPr id="5" name="Footer Placeholder 4"/>
          <p:cNvSpPr>
            <a:spLocks noGrp="1"/>
          </p:cNvSpPr>
          <p:nvPr>
            <p:ph type="ftr" sz="quarter" idx="11"/>
          </p:nvPr>
        </p:nvSpPr>
        <p:spPr/>
        <p:txBody>
          <a:bodyPr/>
          <a:lstStyle>
            <a:extLst/>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r>
              <a:rPr lang="en-US" smtClean="0"/>
              <a:t>8/3/2019</a:t>
            </a:r>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en-IN" smtClean="0"/>
              <a:t>APARNA BISWAS, COMPANY SECRETARY, WBSEDCL</a:t>
            </a:r>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8/3/2019</a:t>
            </a:r>
            <a:endParaRPr lang="en-US"/>
          </a:p>
        </p:txBody>
      </p:sp>
      <p:sp>
        <p:nvSpPr>
          <p:cNvPr id="6" name="Footer Placeholder 5"/>
          <p:cNvSpPr>
            <a:spLocks noGrp="1"/>
          </p:cNvSpPr>
          <p:nvPr>
            <p:ph type="ftr" sz="quarter" idx="11"/>
          </p:nvPr>
        </p:nvSpPr>
        <p:spPr/>
        <p:txBody>
          <a:bodyPr/>
          <a:lstStyle>
            <a:extLst/>
          </a:lstStyle>
          <a:p>
            <a:r>
              <a:rPr lang="en-IN" smtClean="0"/>
              <a:t>APARNA BISWAS, COMPANY SECRETARY, WBSEDCL</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8/3/2019</a:t>
            </a:r>
            <a:endParaRPr lang="en-US"/>
          </a:p>
        </p:txBody>
      </p:sp>
      <p:sp>
        <p:nvSpPr>
          <p:cNvPr id="8" name="Footer Placeholder 7"/>
          <p:cNvSpPr>
            <a:spLocks noGrp="1"/>
          </p:cNvSpPr>
          <p:nvPr>
            <p:ph type="ftr" sz="quarter" idx="11"/>
          </p:nvPr>
        </p:nvSpPr>
        <p:spPr/>
        <p:txBody>
          <a:bodyPr/>
          <a:lstStyle>
            <a:extLst/>
          </a:lstStyle>
          <a:p>
            <a:r>
              <a:rPr lang="en-IN" smtClean="0"/>
              <a:t>APARNA BISWAS, COMPANY SECRETARY, WBSEDCL</a:t>
            </a:r>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r>
              <a:rPr lang="en-US" smtClean="0"/>
              <a:t>8/3/2019</a:t>
            </a:r>
            <a:endParaRPr lang="en-US"/>
          </a:p>
        </p:txBody>
      </p:sp>
      <p:sp>
        <p:nvSpPr>
          <p:cNvPr id="4" name="Footer Placeholder 3"/>
          <p:cNvSpPr>
            <a:spLocks noGrp="1"/>
          </p:cNvSpPr>
          <p:nvPr>
            <p:ph type="ftr" sz="quarter" idx="11"/>
          </p:nvPr>
        </p:nvSpPr>
        <p:spPr/>
        <p:txBody>
          <a:bodyPr/>
          <a:lstStyle>
            <a:extLst/>
          </a:lstStyle>
          <a:p>
            <a:r>
              <a:rPr lang="en-IN" smtClean="0"/>
              <a:t>APARNA BISWAS, COMPANY SECRETARY, WBSEDCL</a:t>
            </a:r>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r>
              <a:rPr lang="en-US" smtClean="0"/>
              <a:t>8/3/2019</a:t>
            </a:r>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en-IN" smtClean="0"/>
              <a:t>APARNA BISWAS, COMPANY SECRETARY, WBSEDCL</a:t>
            </a:r>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8/3/2019</a:t>
            </a:r>
            <a:endParaRPr lang="en-US"/>
          </a:p>
        </p:txBody>
      </p:sp>
      <p:sp>
        <p:nvSpPr>
          <p:cNvPr id="6" name="Footer Placeholder 5"/>
          <p:cNvSpPr>
            <a:spLocks noGrp="1"/>
          </p:cNvSpPr>
          <p:nvPr>
            <p:ph type="ftr" sz="quarter" idx="11"/>
          </p:nvPr>
        </p:nvSpPr>
        <p:spPr/>
        <p:txBody>
          <a:bodyPr/>
          <a:lstStyle>
            <a:extLst/>
          </a:lstStyle>
          <a:p>
            <a:r>
              <a:rPr lang="en-IN" smtClean="0"/>
              <a:t>APARNA BISWAS, COMPANY SECRETARY, WBSEDCL</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r>
              <a:rPr lang="en-US" smtClean="0"/>
              <a:t>8/3/2019</a:t>
            </a:r>
            <a:endParaRPr lang="en-US"/>
          </a:p>
        </p:txBody>
      </p:sp>
      <p:sp>
        <p:nvSpPr>
          <p:cNvPr id="6" name="Footer Placeholder 5"/>
          <p:cNvSpPr>
            <a:spLocks noGrp="1"/>
          </p:cNvSpPr>
          <p:nvPr>
            <p:ph type="ftr" sz="quarter" idx="11"/>
          </p:nvPr>
        </p:nvSpPr>
        <p:spPr/>
        <p:txBody>
          <a:bodyPr/>
          <a:lstStyle>
            <a:extLst/>
          </a:lstStyle>
          <a:p>
            <a:r>
              <a:rPr lang="en-IN" smtClean="0"/>
              <a:t>APARNA BISWAS, COMPANY SECRETARY, WBSEDCL</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r>
              <a:rPr lang="en-US" smtClean="0"/>
              <a:t>8/3/2019</a:t>
            </a:r>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en-IN" smtClean="0"/>
              <a:t>APARNA BISWAS, COMPANY SECRETARY, WBSEDCL</a:t>
            </a:r>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hdr="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524000"/>
            <a:ext cx="6781800" cy="3276600"/>
          </a:xfrm>
        </p:spPr>
        <p:txBody>
          <a:bodyPr/>
          <a:lstStyle/>
          <a:p>
            <a:r>
              <a:rPr lang="en-US" sz="4000" i="1" dirty="0" smtClean="0"/>
              <a:t>COMPROMISES, ARRANGEMENTS AND AMALGAMATIONS</a:t>
            </a:r>
            <a:br>
              <a:rPr lang="en-US" sz="4000" i="1" dirty="0" smtClean="0"/>
            </a:br>
            <a:r>
              <a:rPr lang="en-US" sz="4000" i="1" dirty="0" smtClean="0"/>
              <a:t/>
            </a:r>
            <a:br>
              <a:rPr lang="en-US" sz="4000" i="1" dirty="0" smtClean="0"/>
            </a:br>
            <a:r>
              <a:rPr lang="en-IN" sz="2600" dirty="0" smtClean="0">
                <a:solidFill>
                  <a:schemeClr val="accent5">
                    <a:lumMod val="20000"/>
                    <a:lumOff val="80000"/>
                  </a:schemeClr>
                </a:solidFill>
              </a:rPr>
              <a:t>CHAPTER XV OF COMPANIES ACT, 2013</a:t>
            </a:r>
            <a:r>
              <a:rPr lang="en-IN" dirty="0" smtClean="0"/>
              <a:t/>
            </a:r>
            <a:br>
              <a:rPr lang="en-IN" dirty="0" smtClean="0"/>
            </a:br>
            <a:endParaRPr lang="en-IN" dirty="0"/>
          </a:p>
        </p:txBody>
      </p:sp>
      <p:sp>
        <p:nvSpPr>
          <p:cNvPr id="3" name="Subtitle 2"/>
          <p:cNvSpPr>
            <a:spLocks noGrp="1"/>
          </p:cNvSpPr>
          <p:nvPr>
            <p:ph type="subTitle" idx="1"/>
          </p:nvPr>
        </p:nvSpPr>
        <p:spPr>
          <a:xfrm>
            <a:off x="3354442" y="4572000"/>
            <a:ext cx="5114778" cy="838200"/>
          </a:xfrm>
        </p:spPr>
        <p:txBody>
          <a:bodyPr>
            <a:normAutofit fontScale="77500" lnSpcReduction="20000"/>
          </a:bodyPr>
          <a:lstStyle/>
          <a:p>
            <a:endParaRPr lang="en-IN" dirty="0" smtClean="0"/>
          </a:p>
          <a:p>
            <a:endParaRPr lang="en-IN" dirty="0" smtClean="0"/>
          </a:p>
          <a:p>
            <a:r>
              <a:rPr lang="en-IN" sz="2600" dirty="0" smtClean="0"/>
              <a:t>By  CMA, CS  APARNA  BISWAS</a:t>
            </a:r>
            <a:endParaRPr lang="en-IN" sz="2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432560"/>
          </a:xfrm>
        </p:spPr>
        <p:txBody>
          <a:bodyPr>
            <a:normAutofit fontScale="90000"/>
          </a:bodyPr>
          <a:lstStyle/>
          <a:p>
            <a:r>
              <a:rPr lang="en-US" i="1" dirty="0" smtClean="0"/>
              <a:t>Steps to be followed in execution of Compromise &amp; Arrangement</a:t>
            </a:r>
            <a:endParaRPr lang="en-US" dirty="0"/>
          </a:p>
        </p:txBody>
      </p:sp>
      <p:sp>
        <p:nvSpPr>
          <p:cNvPr id="3" name="Content Placeholder 2"/>
          <p:cNvSpPr>
            <a:spLocks noGrp="1"/>
          </p:cNvSpPr>
          <p:nvPr>
            <p:ph idx="1"/>
          </p:nvPr>
        </p:nvSpPr>
        <p:spPr>
          <a:xfrm>
            <a:off x="457200" y="1905000"/>
            <a:ext cx="7239000" cy="4550736"/>
          </a:xfrm>
        </p:spPr>
        <p:txBody>
          <a:bodyPr>
            <a:normAutofit/>
          </a:bodyPr>
          <a:lstStyle/>
          <a:p>
            <a:pPr>
              <a:buFont typeface="Wingdings" pitchFamily="2" charset="2"/>
              <a:buChar char="q"/>
            </a:pPr>
            <a:r>
              <a:rPr lang="en-US" dirty="0" smtClean="0"/>
              <a:t>For the Tribunal order to be binding 3/4</a:t>
            </a:r>
            <a:r>
              <a:rPr lang="en-US" baseline="30000" dirty="0" smtClean="0"/>
              <a:t>th</a:t>
            </a:r>
            <a:r>
              <a:rPr lang="en-US" dirty="0" smtClean="0"/>
              <a:t> in value of creditors/members, as the case may be, who voted for the scheme is to be checked.</a:t>
            </a:r>
          </a:p>
          <a:p>
            <a:pPr>
              <a:buNone/>
            </a:pPr>
            <a:endParaRPr lang="en-US" dirty="0" smtClean="0"/>
          </a:p>
          <a:p>
            <a:pPr algn="just">
              <a:buFont typeface="Wingdings" pitchFamily="2" charset="2"/>
              <a:buChar char="q"/>
            </a:pPr>
            <a:r>
              <a:rPr lang="en-US" dirty="0" smtClean="0"/>
              <a:t> If the above majority is fulfilled, then Tribunal shall pass the order &amp; it shall be binding on Company, Members, Creditors, liquidators, &amp; the contributories of the company. </a:t>
            </a:r>
          </a:p>
          <a:p>
            <a:pPr>
              <a:buNone/>
            </a:pPr>
            <a:endParaRPr lang="en-US"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6" name="Footer Placeholder 5"/>
          <p:cNvSpPr>
            <a:spLocks noGrp="1"/>
          </p:cNvSpPr>
          <p:nvPr>
            <p:ph type="ftr" sz="quarter" idx="11"/>
          </p:nvPr>
        </p:nvSpPr>
        <p:spPr/>
        <p:txBody>
          <a:bodyPr/>
          <a:lstStyle/>
          <a:p>
            <a:r>
              <a:rPr lang="en-IN" smtClean="0"/>
              <a:t>APARNA BISWAS, COMPANY SECRETARY, WBSEDCL</a:t>
            </a:r>
            <a:endParaRPr lang="en-US"/>
          </a:p>
        </p:txBody>
      </p:sp>
      <p:sp>
        <p:nvSpPr>
          <p:cNvPr id="5" name="Slide Number Placeholder 4"/>
          <p:cNvSpPr>
            <a:spLocks noGrp="1"/>
          </p:cNvSpPr>
          <p:nvPr>
            <p:ph type="sldNum" sz="quarter" idx="12"/>
          </p:nvPr>
        </p:nvSpPr>
        <p:spPr/>
        <p:txBody>
          <a:bodyPr>
            <a:normAutofit/>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219200"/>
          </a:xfrm>
        </p:spPr>
        <p:txBody>
          <a:bodyPr>
            <a:normAutofit fontScale="90000"/>
          </a:bodyPr>
          <a:lstStyle/>
          <a:p>
            <a:r>
              <a:rPr lang="en-US" i="1" dirty="0" smtClean="0"/>
              <a:t>Steps to be followed in execution of Compromise &amp; Arrangement</a:t>
            </a:r>
            <a:endParaRPr lang="en-US" dirty="0"/>
          </a:p>
        </p:txBody>
      </p:sp>
      <p:sp>
        <p:nvSpPr>
          <p:cNvPr id="3" name="Content Placeholder 2"/>
          <p:cNvSpPr>
            <a:spLocks noGrp="1"/>
          </p:cNvSpPr>
          <p:nvPr>
            <p:ph idx="1"/>
          </p:nvPr>
        </p:nvSpPr>
        <p:spPr>
          <a:xfrm>
            <a:off x="457200" y="1752600"/>
            <a:ext cx="7239000" cy="4703136"/>
          </a:xfrm>
        </p:spPr>
        <p:txBody>
          <a:bodyPr>
            <a:normAutofit fontScale="92500" lnSpcReduction="10000"/>
          </a:bodyPr>
          <a:lstStyle/>
          <a:p>
            <a:r>
              <a:rPr lang="en-US" dirty="0" smtClean="0"/>
              <a:t>Order of Tribunal must be filed to ROC within 30 days of receipt.</a:t>
            </a:r>
          </a:p>
          <a:p>
            <a:pPr algn="just"/>
            <a:r>
              <a:rPr lang="en-US" dirty="0" smtClean="0"/>
              <a:t> No compromise/arrangement shall be sanctioned unless a certificate from company’s auditor  has been filed that accounting treatment proposed in the scheme is as per AS prescribed u/s 133</a:t>
            </a:r>
          </a:p>
          <a:p>
            <a:pPr algn="just"/>
            <a:r>
              <a:rPr lang="en-US" dirty="0" smtClean="0"/>
              <a:t> Tribunal may dispense with calling meeting of creditor, if creditors having at least 90% value, agree by affidavit to the scheme.</a:t>
            </a:r>
          </a:p>
          <a:p>
            <a:pPr algn="just"/>
            <a:r>
              <a:rPr lang="en-US" dirty="0" smtClean="0"/>
              <a:t> The words “Tribunal” shall be substituted by Central Government in case of Government Company. </a:t>
            </a:r>
            <a:endParaRPr lang="en-US"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6" name="Footer Placeholder 5"/>
          <p:cNvSpPr>
            <a:spLocks noGrp="1"/>
          </p:cNvSpPr>
          <p:nvPr>
            <p:ph type="ftr" sz="quarter" idx="11"/>
          </p:nvPr>
        </p:nvSpPr>
        <p:spPr/>
        <p:txBody>
          <a:bodyPr/>
          <a:lstStyle/>
          <a:p>
            <a:r>
              <a:rPr lang="en-IN" smtClean="0"/>
              <a:t>APARNA BISWAS, COMPANY SECRETARY, WBSEDCL</a:t>
            </a:r>
            <a:endParaRPr lang="en-US"/>
          </a:p>
        </p:txBody>
      </p:sp>
      <p:sp>
        <p:nvSpPr>
          <p:cNvPr id="5" name="Slide Number Placeholder 4"/>
          <p:cNvSpPr>
            <a:spLocks noGrp="1"/>
          </p:cNvSpPr>
          <p:nvPr>
            <p:ph type="sldNum" sz="quarter" idx="12"/>
          </p:nvPr>
        </p:nvSpPr>
        <p:spPr/>
        <p:txBody>
          <a:bodyPr>
            <a:normAutofit/>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356360"/>
          </a:xfrm>
        </p:spPr>
        <p:txBody>
          <a:bodyPr>
            <a:noAutofit/>
          </a:bodyPr>
          <a:lstStyle/>
          <a:p>
            <a:r>
              <a:rPr lang="en-US" sz="3200" dirty="0" smtClean="0"/>
              <a:t>Steps to be followed in execution of Amalgamation/ Merger- Section 232</a:t>
            </a:r>
            <a:endParaRPr lang="en-US" sz="3200" dirty="0"/>
          </a:p>
        </p:txBody>
      </p:sp>
      <p:sp>
        <p:nvSpPr>
          <p:cNvPr id="3" name="Content Placeholder 2"/>
          <p:cNvSpPr>
            <a:spLocks noGrp="1"/>
          </p:cNvSpPr>
          <p:nvPr>
            <p:ph idx="1"/>
          </p:nvPr>
        </p:nvSpPr>
        <p:spPr>
          <a:xfrm>
            <a:off x="457200" y="1828800"/>
            <a:ext cx="7239000" cy="4626936"/>
          </a:xfrm>
        </p:spPr>
        <p:txBody>
          <a:bodyPr>
            <a:normAutofit fontScale="77500" lnSpcReduction="20000"/>
          </a:bodyPr>
          <a:lstStyle/>
          <a:p>
            <a:pPr algn="just"/>
            <a:r>
              <a:rPr lang="en-US" dirty="0" smtClean="0"/>
              <a:t>In case of Merger/Amalgamation of two or more companies and there is transfer of undertaking/property/liabilities, then Tribunal may on an application received by it, order meeting of such Creditors or Members.</a:t>
            </a:r>
          </a:p>
          <a:p>
            <a:r>
              <a:rPr lang="en-US" dirty="0" smtClean="0"/>
              <a:t> Notice is given in same way as in Compromise &amp; Arrangement.</a:t>
            </a:r>
          </a:p>
          <a:p>
            <a:pPr algn="just"/>
            <a:r>
              <a:rPr lang="en-US" dirty="0" smtClean="0"/>
              <a:t> Following is required to be circulated by the merging          companies :-</a:t>
            </a:r>
          </a:p>
          <a:p>
            <a:pPr>
              <a:buFont typeface="Wingdings" pitchFamily="2" charset="2"/>
              <a:buChar char="v"/>
            </a:pPr>
            <a:r>
              <a:rPr lang="en-US" dirty="0" smtClean="0"/>
              <a:t> Draft scheme adopted by directors of merging companies</a:t>
            </a:r>
          </a:p>
          <a:p>
            <a:pPr>
              <a:buFont typeface="Wingdings" pitchFamily="2" charset="2"/>
              <a:buChar char="v"/>
            </a:pPr>
            <a:r>
              <a:rPr lang="en-US" dirty="0" smtClean="0"/>
              <a:t> Confirmation of filing draft with ROC</a:t>
            </a:r>
          </a:p>
          <a:p>
            <a:pPr>
              <a:buFont typeface="Wingdings" pitchFamily="2" charset="2"/>
              <a:buChar char="v"/>
            </a:pPr>
            <a:r>
              <a:rPr lang="en-US" dirty="0" smtClean="0"/>
              <a:t> Share Exchange Ratio adopted</a:t>
            </a:r>
          </a:p>
          <a:p>
            <a:pPr>
              <a:buFont typeface="Wingdings" pitchFamily="2" charset="2"/>
              <a:buChar char="v"/>
            </a:pPr>
            <a:r>
              <a:rPr lang="en-US" dirty="0" smtClean="0"/>
              <a:t> Valuation Report</a:t>
            </a:r>
          </a:p>
          <a:p>
            <a:pPr>
              <a:buFont typeface="Wingdings" pitchFamily="2" charset="2"/>
              <a:buChar char="v"/>
            </a:pPr>
            <a:r>
              <a:rPr lang="en-US" dirty="0" smtClean="0"/>
              <a:t> Supplementary Accounting Statement, if any.</a:t>
            </a:r>
          </a:p>
        </p:txBody>
      </p:sp>
      <p:sp>
        <p:nvSpPr>
          <p:cNvPr id="4" name="Date Placeholder 3"/>
          <p:cNvSpPr>
            <a:spLocks noGrp="1"/>
          </p:cNvSpPr>
          <p:nvPr>
            <p:ph type="dt" sz="half" idx="10"/>
          </p:nvPr>
        </p:nvSpPr>
        <p:spPr/>
        <p:txBody>
          <a:bodyPr/>
          <a:lstStyle/>
          <a:p>
            <a:r>
              <a:rPr lang="en-US" smtClean="0"/>
              <a:t>8/3/2019</a:t>
            </a:r>
            <a:endParaRPr lang="en-US"/>
          </a:p>
        </p:txBody>
      </p:sp>
      <p:sp>
        <p:nvSpPr>
          <p:cNvPr id="6" name="Footer Placeholder 5"/>
          <p:cNvSpPr>
            <a:spLocks noGrp="1"/>
          </p:cNvSpPr>
          <p:nvPr>
            <p:ph type="ftr" sz="quarter" idx="11"/>
          </p:nvPr>
        </p:nvSpPr>
        <p:spPr/>
        <p:txBody>
          <a:bodyPr/>
          <a:lstStyle/>
          <a:p>
            <a:r>
              <a:rPr lang="en-IN" smtClean="0"/>
              <a:t>APARNA BISWAS, COMPANY SECRETARY, WBSEDCL</a:t>
            </a:r>
            <a:endParaRPr lang="en-US"/>
          </a:p>
        </p:txBody>
      </p:sp>
      <p:sp>
        <p:nvSpPr>
          <p:cNvPr id="5" name="Slide Number Placeholder 4"/>
          <p:cNvSpPr>
            <a:spLocks noGrp="1"/>
          </p:cNvSpPr>
          <p:nvPr>
            <p:ph type="sldNum" sz="quarter" idx="12"/>
          </p:nvPr>
        </p:nvSpPr>
        <p:spPr/>
        <p:txBody>
          <a:bodyPr>
            <a:normAutofit/>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600200"/>
          </a:xfrm>
        </p:spPr>
        <p:txBody>
          <a:bodyPr>
            <a:normAutofit fontScale="90000"/>
          </a:bodyPr>
          <a:lstStyle/>
          <a:p>
            <a:r>
              <a:rPr lang="en-US" dirty="0" smtClean="0"/>
              <a:t>Steps to be followed in execution of Amalgamation/ Merger</a:t>
            </a:r>
            <a:br>
              <a:rPr lang="en-US" dirty="0" smtClean="0"/>
            </a:br>
            <a:endParaRPr lang="en-US" dirty="0"/>
          </a:p>
        </p:txBody>
      </p:sp>
      <p:sp>
        <p:nvSpPr>
          <p:cNvPr id="3" name="Content Placeholder 2"/>
          <p:cNvSpPr>
            <a:spLocks noGrp="1"/>
          </p:cNvSpPr>
          <p:nvPr>
            <p:ph idx="1"/>
          </p:nvPr>
        </p:nvSpPr>
        <p:spPr>
          <a:xfrm>
            <a:off x="457200" y="1828800"/>
            <a:ext cx="7620000" cy="4495800"/>
          </a:xfrm>
        </p:spPr>
        <p:txBody>
          <a:bodyPr>
            <a:normAutofit fontScale="85000" lnSpcReduction="10000"/>
          </a:bodyPr>
          <a:lstStyle/>
          <a:p>
            <a:pPr algn="just"/>
            <a:r>
              <a:rPr lang="en-US" dirty="0" smtClean="0"/>
              <a:t> Order of Tribunal must make the following provisions :-</a:t>
            </a:r>
          </a:p>
          <a:p>
            <a:pPr>
              <a:buFont typeface="Wingdings" pitchFamily="2" charset="2"/>
              <a:buChar char="v"/>
            </a:pPr>
            <a:r>
              <a:rPr lang="en-US" dirty="0" smtClean="0"/>
              <a:t> Date of Transfer</a:t>
            </a:r>
          </a:p>
          <a:p>
            <a:pPr>
              <a:buFont typeface="Wingdings" pitchFamily="2" charset="2"/>
              <a:buChar char="v"/>
            </a:pPr>
            <a:r>
              <a:rPr lang="en-US" dirty="0" smtClean="0"/>
              <a:t> Allotment/ appropriation of shares/debentures/like instruments by transferee company</a:t>
            </a:r>
          </a:p>
          <a:p>
            <a:pPr>
              <a:buFont typeface="Wingdings" pitchFamily="2" charset="2"/>
              <a:buChar char="v"/>
            </a:pPr>
            <a:r>
              <a:rPr lang="en-US" dirty="0" smtClean="0"/>
              <a:t> Continuation of Legal Proceedings</a:t>
            </a:r>
          </a:p>
          <a:p>
            <a:pPr>
              <a:buFont typeface="Wingdings" pitchFamily="2" charset="2"/>
              <a:buChar char="v"/>
            </a:pPr>
            <a:r>
              <a:rPr lang="en-US" dirty="0" smtClean="0"/>
              <a:t> Dissolution without winding up of transferor company</a:t>
            </a:r>
          </a:p>
          <a:p>
            <a:pPr>
              <a:buFont typeface="Wingdings" pitchFamily="2" charset="2"/>
              <a:buChar char="v"/>
            </a:pPr>
            <a:r>
              <a:rPr lang="en-US" dirty="0" smtClean="0"/>
              <a:t> Provision for Dissenting shareholders</a:t>
            </a:r>
          </a:p>
          <a:p>
            <a:pPr>
              <a:buFont typeface="Wingdings" pitchFamily="2" charset="2"/>
              <a:buChar char="v"/>
            </a:pPr>
            <a:r>
              <a:rPr lang="en-US" dirty="0" smtClean="0"/>
              <a:t> NRI Holder</a:t>
            </a:r>
          </a:p>
          <a:p>
            <a:pPr>
              <a:buFont typeface="Wingdings" pitchFamily="2" charset="2"/>
              <a:buChar char="v"/>
            </a:pPr>
            <a:r>
              <a:rPr lang="en-US" dirty="0" smtClean="0"/>
              <a:t> Employee Transfer</a:t>
            </a:r>
          </a:p>
          <a:p>
            <a:pPr>
              <a:buFont typeface="Wingdings" pitchFamily="2" charset="2"/>
              <a:buChar char="v"/>
            </a:pPr>
            <a:r>
              <a:rPr lang="en-US" dirty="0" smtClean="0"/>
              <a:t> Certificate of Company’s Auditor  on accounting treatment in conformity with AS.</a:t>
            </a:r>
          </a:p>
          <a:p>
            <a:pPr>
              <a:buNone/>
            </a:pPr>
            <a:endParaRPr lang="en-US"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6" name="Footer Placeholder 5"/>
          <p:cNvSpPr>
            <a:spLocks noGrp="1"/>
          </p:cNvSpPr>
          <p:nvPr>
            <p:ph type="ftr" sz="quarter" idx="11"/>
          </p:nvPr>
        </p:nvSpPr>
        <p:spPr/>
        <p:txBody>
          <a:bodyPr/>
          <a:lstStyle/>
          <a:p>
            <a:r>
              <a:rPr lang="en-IN" smtClean="0"/>
              <a:t>APARNA BISWAS, COMPANY SECRETARY, WBSEDCL</a:t>
            </a:r>
            <a:endParaRPr lang="en-US"/>
          </a:p>
        </p:txBody>
      </p:sp>
      <p:sp>
        <p:nvSpPr>
          <p:cNvPr id="5" name="Slide Number Placeholder 4"/>
          <p:cNvSpPr>
            <a:spLocks noGrp="1"/>
          </p:cNvSpPr>
          <p:nvPr>
            <p:ph type="sldNum" sz="quarter" idx="12"/>
          </p:nvPr>
        </p:nvSpPr>
        <p:spPr/>
        <p:txBody>
          <a:bodyPr>
            <a:normAutofit/>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295400"/>
          </a:xfrm>
        </p:spPr>
        <p:txBody>
          <a:bodyPr>
            <a:normAutofit fontScale="90000"/>
          </a:bodyPr>
          <a:lstStyle/>
          <a:p>
            <a:r>
              <a:rPr lang="en-US" dirty="0" smtClean="0"/>
              <a:t>Steps to be followed in execution of Amalgamation/ Merger</a:t>
            </a:r>
            <a:endParaRPr lang="en-US" dirty="0"/>
          </a:p>
        </p:txBody>
      </p:sp>
      <p:sp>
        <p:nvSpPr>
          <p:cNvPr id="3" name="Content Placeholder 2"/>
          <p:cNvSpPr>
            <a:spLocks noGrp="1"/>
          </p:cNvSpPr>
          <p:nvPr>
            <p:ph idx="1"/>
          </p:nvPr>
        </p:nvSpPr>
        <p:spPr>
          <a:xfrm>
            <a:off x="457200" y="1905000"/>
            <a:ext cx="7239000" cy="4550736"/>
          </a:xfrm>
        </p:spPr>
        <p:txBody>
          <a:bodyPr>
            <a:normAutofit/>
          </a:bodyPr>
          <a:lstStyle/>
          <a:p>
            <a:pPr algn="just"/>
            <a:r>
              <a:rPr lang="en-US" dirty="0" smtClean="0"/>
              <a:t> On passing of the order , the transfer of assets &amp; liabilities  shall take place.</a:t>
            </a:r>
          </a:p>
          <a:p>
            <a:r>
              <a:rPr lang="en-US" dirty="0" smtClean="0"/>
              <a:t> Certified copy of order must be filed with ROC within 30 days.</a:t>
            </a:r>
          </a:p>
          <a:p>
            <a:r>
              <a:rPr lang="en-US" dirty="0" smtClean="0"/>
              <a:t> Duly certified statement of compliance of scheme by CA/CS/CWA must be filed with ROC.</a:t>
            </a:r>
          </a:p>
          <a:p>
            <a:r>
              <a:rPr lang="en-US" dirty="0" smtClean="0"/>
              <a:t>The word “Tribunal” shall be substituted with “Central Government” in case of Government Company.  </a:t>
            </a:r>
            <a:endParaRPr lang="en-US"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6" name="Footer Placeholder 5"/>
          <p:cNvSpPr>
            <a:spLocks noGrp="1"/>
          </p:cNvSpPr>
          <p:nvPr>
            <p:ph type="ftr" sz="quarter" idx="11"/>
          </p:nvPr>
        </p:nvSpPr>
        <p:spPr/>
        <p:txBody>
          <a:bodyPr/>
          <a:lstStyle/>
          <a:p>
            <a:r>
              <a:rPr lang="en-IN" smtClean="0"/>
              <a:t>APARNA BISWAS, COMPANY SECRETARY, WBSEDCL</a:t>
            </a:r>
            <a:endParaRPr lang="en-US"/>
          </a:p>
        </p:txBody>
      </p:sp>
      <p:sp>
        <p:nvSpPr>
          <p:cNvPr id="5" name="Slide Number Placeholder 4"/>
          <p:cNvSpPr>
            <a:spLocks noGrp="1"/>
          </p:cNvSpPr>
          <p:nvPr>
            <p:ph type="sldNum" sz="quarter" idx="12"/>
          </p:nvPr>
        </p:nvSpPr>
        <p:spPr/>
        <p:txBody>
          <a:bodyPr>
            <a:normAutofit/>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normAutofit fontScale="90000"/>
          </a:bodyPr>
          <a:lstStyle/>
          <a:p>
            <a:r>
              <a:rPr lang="en-US" dirty="0" smtClean="0"/>
              <a:t>                  </a:t>
            </a:r>
            <a:br>
              <a:rPr lang="en-US" dirty="0" smtClean="0"/>
            </a:br>
            <a:r>
              <a:rPr lang="en-US" dirty="0" smtClean="0"/>
              <a:t>                     </a:t>
            </a:r>
            <a:br>
              <a:rPr lang="en-US" dirty="0" smtClean="0"/>
            </a:br>
            <a:r>
              <a:rPr lang="en-US" dirty="0" smtClean="0"/>
              <a:t>                     Section 230</a:t>
            </a:r>
            <a:endParaRPr lang="en-US" dirty="0"/>
          </a:p>
        </p:txBody>
      </p:sp>
      <p:sp>
        <p:nvSpPr>
          <p:cNvPr id="3" name="Content Placeholder 2"/>
          <p:cNvSpPr>
            <a:spLocks noGrp="1"/>
          </p:cNvSpPr>
          <p:nvPr>
            <p:ph idx="1"/>
          </p:nvPr>
        </p:nvSpPr>
        <p:spPr>
          <a:xfrm>
            <a:off x="457200" y="1524000"/>
            <a:ext cx="7239000" cy="4931736"/>
          </a:xfrm>
        </p:spPr>
        <p:txBody>
          <a:bodyPr>
            <a:normAutofit fontScale="92500"/>
          </a:bodyPr>
          <a:lstStyle/>
          <a:p>
            <a:pPr>
              <a:buNone/>
            </a:pPr>
            <a:r>
              <a:rPr lang="en-US" dirty="0" smtClean="0"/>
              <a:t>   </a:t>
            </a:r>
            <a:r>
              <a:rPr lang="en-US" b="1" dirty="0" smtClean="0"/>
              <a:t>Power  To  Compromise  or  Make  Arrangements  with   Creditors  &amp;  Members : </a:t>
            </a:r>
          </a:p>
          <a:p>
            <a:pPr marL="571500" indent="-571500">
              <a:buClr>
                <a:schemeClr val="accent3">
                  <a:lumMod val="50000"/>
                </a:schemeClr>
              </a:buClr>
              <a:buFont typeface="+mj-lt"/>
              <a:buAutoNum type="romanUcPeriod"/>
            </a:pPr>
            <a:r>
              <a:rPr lang="en-US" dirty="0" smtClean="0"/>
              <a:t>Power of  NCLT on an application filed for a Compromise/Arrangement :</a:t>
            </a:r>
          </a:p>
          <a:p>
            <a:pPr marL="571500" indent="-571500">
              <a:buClr>
                <a:schemeClr val="accent3">
                  <a:lumMod val="50000"/>
                </a:schemeClr>
              </a:buClr>
              <a:buFont typeface="Wingdings" pitchFamily="2" charset="2"/>
              <a:buChar char="Ø"/>
            </a:pPr>
            <a:r>
              <a:rPr lang="en-US" dirty="0" smtClean="0"/>
              <a:t>If a compromise/arrangement is proposed between :</a:t>
            </a:r>
          </a:p>
          <a:p>
            <a:pPr marL="571500" indent="-571500">
              <a:buClr>
                <a:schemeClr val="accent3">
                  <a:lumMod val="50000"/>
                </a:schemeClr>
              </a:buClr>
              <a:buNone/>
            </a:pPr>
            <a:r>
              <a:rPr lang="en-US" dirty="0" smtClean="0"/>
              <a:t>	Company &amp; Creditor  or</a:t>
            </a:r>
          </a:p>
          <a:p>
            <a:pPr marL="571500" indent="-571500">
              <a:buClr>
                <a:schemeClr val="accent3">
                  <a:lumMod val="50000"/>
                </a:schemeClr>
              </a:buClr>
              <a:buNone/>
            </a:pPr>
            <a:r>
              <a:rPr lang="en-US" dirty="0" smtClean="0"/>
              <a:t>       Company &amp; Member</a:t>
            </a:r>
          </a:p>
          <a:p>
            <a:pPr marL="571500" indent="-571500" algn="just">
              <a:buClr>
                <a:schemeClr val="accent3">
                  <a:lumMod val="50000"/>
                </a:schemeClr>
              </a:buClr>
              <a:buFont typeface="Wingdings" pitchFamily="2" charset="2"/>
              <a:buChar char="Ø"/>
            </a:pPr>
            <a:r>
              <a:rPr lang="en-US" dirty="0" smtClean="0">
                <a:solidFill>
                  <a:srgbClr val="FF0000"/>
                </a:solidFill>
              </a:rPr>
              <a:t> </a:t>
            </a:r>
            <a:r>
              <a:rPr lang="en-US" dirty="0" smtClean="0"/>
              <a:t>Then an application may be filed by Creditor or member or liquidator (appointed under this Act or IBC,2016) or the company, to the NCLT.</a:t>
            </a:r>
            <a:endParaRPr lang="en-US" dirty="0" smtClean="0">
              <a:solidFill>
                <a:srgbClr val="FF0000"/>
              </a:solidFill>
            </a:endParaRPr>
          </a:p>
          <a:p>
            <a:pPr marL="571500" indent="-571500">
              <a:buClr>
                <a:schemeClr val="accent3">
                  <a:lumMod val="50000"/>
                </a:schemeClr>
              </a:buClr>
              <a:buNone/>
            </a:pPr>
            <a:endParaRPr lang="en-US" dirty="0">
              <a:solidFill>
                <a:srgbClr val="FF0000"/>
              </a:solidFill>
            </a:endParaRPr>
          </a:p>
        </p:txBody>
      </p:sp>
      <p:sp>
        <p:nvSpPr>
          <p:cNvPr id="4" name="Date Placeholder 3"/>
          <p:cNvSpPr>
            <a:spLocks noGrp="1"/>
          </p:cNvSpPr>
          <p:nvPr>
            <p:ph type="dt" sz="half" idx="10"/>
          </p:nvPr>
        </p:nvSpPr>
        <p:spPr/>
        <p:txBody>
          <a:bodyPr/>
          <a:lstStyle/>
          <a:p>
            <a:r>
              <a:rPr lang="en-US" smtClean="0"/>
              <a:t>8/3/2019</a:t>
            </a:r>
            <a:endParaRPr lang="en-US"/>
          </a:p>
        </p:txBody>
      </p:sp>
      <p:sp>
        <p:nvSpPr>
          <p:cNvPr id="6" name="Footer Placeholder 5"/>
          <p:cNvSpPr>
            <a:spLocks noGrp="1"/>
          </p:cNvSpPr>
          <p:nvPr>
            <p:ph type="ftr" sz="quarter" idx="11"/>
          </p:nvPr>
        </p:nvSpPr>
        <p:spPr/>
        <p:txBody>
          <a:bodyPr/>
          <a:lstStyle/>
          <a:p>
            <a:r>
              <a:rPr lang="en-IN" smtClean="0"/>
              <a:t>APARNA BISWAS, COMPANY SECRETARY, WBSEDCL</a:t>
            </a:r>
            <a:endParaRPr lang="en-US"/>
          </a:p>
        </p:txBody>
      </p:sp>
      <p:sp>
        <p:nvSpPr>
          <p:cNvPr id="5" name="Slide Number Placeholder 4"/>
          <p:cNvSpPr>
            <a:spLocks noGrp="1"/>
          </p:cNvSpPr>
          <p:nvPr>
            <p:ph type="sldNum" sz="quarter" idx="12"/>
          </p:nvPr>
        </p:nvSpPr>
        <p:spPr/>
        <p:txBody>
          <a:bodyPr>
            <a:normAutofit/>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a:bodyPr>
          <a:lstStyle/>
          <a:p>
            <a:r>
              <a:rPr lang="en-US" dirty="0" smtClean="0"/>
              <a:t>                 Section 230</a:t>
            </a:r>
            <a:endParaRPr lang="en-US" dirty="0"/>
          </a:p>
        </p:txBody>
      </p:sp>
      <p:sp>
        <p:nvSpPr>
          <p:cNvPr id="3" name="Content Placeholder 2"/>
          <p:cNvSpPr>
            <a:spLocks noGrp="1"/>
          </p:cNvSpPr>
          <p:nvPr>
            <p:ph idx="1"/>
          </p:nvPr>
        </p:nvSpPr>
        <p:spPr>
          <a:xfrm>
            <a:off x="457200" y="1066800"/>
            <a:ext cx="8229600" cy="5257800"/>
          </a:xfrm>
        </p:spPr>
        <p:txBody>
          <a:bodyPr/>
          <a:lstStyle/>
          <a:p>
            <a:pPr>
              <a:buFont typeface="Wingdings" pitchFamily="2" charset="2"/>
              <a:buChar char="Ø"/>
            </a:pPr>
            <a:r>
              <a:rPr lang="en-US" dirty="0" smtClean="0"/>
              <a:t>Application was done to order a meeting of creditors  or  members, to be called, held &amp; conducted in such a manner  as  NCLT directs. </a:t>
            </a:r>
          </a:p>
          <a:p>
            <a:pPr>
              <a:buFont typeface="Wingdings" pitchFamily="2" charset="2"/>
              <a:buChar char="Ø"/>
            </a:pPr>
            <a:r>
              <a:rPr lang="en-US" dirty="0" smtClean="0"/>
              <a:t> </a:t>
            </a:r>
            <a:r>
              <a:rPr lang="en-US" b="1" i="1" dirty="0" smtClean="0"/>
              <a:t>Disclosure by Applicant </a:t>
            </a:r>
            <a:r>
              <a:rPr lang="en-US" dirty="0" smtClean="0"/>
              <a:t>:</a:t>
            </a:r>
          </a:p>
          <a:p>
            <a:pPr>
              <a:buNone/>
            </a:pPr>
            <a:r>
              <a:rPr lang="en-US" dirty="0" smtClean="0"/>
              <a:t>	  Applicant shall disclose to Tribunal by Affidavit:</a:t>
            </a:r>
          </a:p>
          <a:p>
            <a:pPr>
              <a:buNone/>
            </a:pPr>
            <a:endParaRPr lang="en-US" dirty="0" smtClean="0"/>
          </a:p>
          <a:p>
            <a:pPr marL="571500" indent="-571500">
              <a:buFont typeface="+mj-lt"/>
              <a:buAutoNum type="romanUcPeriod"/>
            </a:pPr>
            <a:endParaRPr lang="en-US" dirty="0" smtClean="0"/>
          </a:p>
          <a:p>
            <a:pPr marL="571500" indent="-571500">
              <a:buFont typeface="+mj-lt"/>
              <a:buAutoNum type="romanUcPeriod"/>
            </a:pPr>
            <a:endParaRPr lang="en-US" dirty="0" smtClean="0"/>
          </a:p>
          <a:p>
            <a:pPr>
              <a:buNone/>
            </a:pPr>
            <a:endParaRPr lang="en-US" dirty="0" smtClean="0"/>
          </a:p>
          <a:p>
            <a:pPr marL="571500" indent="-571500">
              <a:buFont typeface="+mj-lt"/>
              <a:buAutoNum type="romanUcPeriod"/>
            </a:pPr>
            <a:endParaRPr lang="en-US" dirty="0"/>
          </a:p>
        </p:txBody>
      </p:sp>
      <p:sp>
        <p:nvSpPr>
          <p:cNvPr id="5" name="Date Placeholder 4"/>
          <p:cNvSpPr>
            <a:spLocks noGrp="1"/>
          </p:cNvSpPr>
          <p:nvPr>
            <p:ph type="dt" sz="half" idx="10"/>
          </p:nvPr>
        </p:nvSpPr>
        <p:spPr/>
        <p:txBody>
          <a:bodyPr/>
          <a:lstStyle/>
          <a:p>
            <a:r>
              <a:rPr lang="en-US" smtClean="0"/>
              <a:t>8/3/2019</a:t>
            </a:r>
            <a:endParaRPr lang="en-US"/>
          </a:p>
        </p:txBody>
      </p:sp>
      <p:sp>
        <p:nvSpPr>
          <p:cNvPr id="7" name="Footer Placeholder 6"/>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normAutofit/>
          </a:bodyPr>
          <a:lstStyle/>
          <a:p>
            <a:fld id="{B6F15528-21DE-4FAA-801E-634DDDAF4B2B}" type="slidenum">
              <a:rPr lang="en-US" smtClean="0"/>
              <a:pPr/>
              <a:t>16</a:t>
            </a:fld>
            <a:endParaRPr lang="en-US"/>
          </a:p>
        </p:txBody>
      </p:sp>
      <p:graphicFrame>
        <p:nvGraphicFramePr>
          <p:cNvPr id="4" name="Table 3"/>
          <p:cNvGraphicFramePr>
            <a:graphicFrameLocks noGrp="1"/>
          </p:cNvGraphicFramePr>
          <p:nvPr/>
        </p:nvGraphicFramePr>
        <p:xfrm>
          <a:off x="609600" y="3429000"/>
          <a:ext cx="7239001" cy="2971800"/>
        </p:xfrm>
        <a:graphic>
          <a:graphicData uri="http://schemas.openxmlformats.org/drawingml/2006/table">
            <a:tbl>
              <a:tblPr firstRow="1" bandRow="1">
                <a:tableStyleId>{93296810-A885-4BE3-A3E7-6D5BEEA58F35}</a:tableStyleId>
              </a:tblPr>
              <a:tblGrid>
                <a:gridCol w="2733092"/>
                <a:gridCol w="1895929"/>
                <a:gridCol w="2609980"/>
              </a:tblGrid>
              <a:tr h="2971800">
                <a:tc>
                  <a:txBody>
                    <a:bodyPr/>
                    <a:lstStyle/>
                    <a:p>
                      <a:r>
                        <a:rPr lang="en-US" dirty="0" smtClean="0"/>
                        <a:t>All material facts relating to Company. E.g.</a:t>
                      </a:r>
                      <a:r>
                        <a:rPr lang="en-US" baseline="0" dirty="0" smtClean="0"/>
                        <a:t> Latest financial position, Latest Auditor’s report, Pendency of any investigation against the company.</a:t>
                      </a:r>
                      <a:endParaRPr lang="en-US" dirty="0"/>
                    </a:p>
                  </a:txBody>
                  <a:tcPr/>
                </a:tc>
                <a:tc>
                  <a:txBody>
                    <a:bodyPr/>
                    <a:lstStyle/>
                    <a:p>
                      <a:r>
                        <a:rPr lang="en-US" dirty="0" smtClean="0"/>
                        <a:t>Reduction of share capital,</a:t>
                      </a:r>
                      <a:r>
                        <a:rPr lang="en-US" baseline="0" dirty="0" smtClean="0"/>
                        <a:t> if any, included in the Compromise or arrangement.</a:t>
                      </a:r>
                      <a:endParaRPr lang="en-US" dirty="0"/>
                    </a:p>
                  </a:txBody>
                  <a:tcPr/>
                </a:tc>
                <a:tc>
                  <a:txBody>
                    <a:bodyPr/>
                    <a:lstStyle/>
                    <a:p>
                      <a:pPr algn="l"/>
                      <a:r>
                        <a:rPr lang="en-US" dirty="0" smtClean="0"/>
                        <a:t>Scheme of any Corporate Debt Restructuring  consented to by greater  than  equal to 75% of secured creditors</a:t>
                      </a:r>
                      <a:r>
                        <a:rPr lang="en-US" baseline="0" dirty="0" smtClean="0"/>
                        <a:t>  in  value</a:t>
                      </a:r>
                      <a:endParaRPr lang="en-US"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Section 230</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 Creditors Responsibility Statement</a:t>
            </a:r>
          </a:p>
          <a:p>
            <a:pPr>
              <a:buFont typeface="Wingdings" pitchFamily="2" charset="2"/>
              <a:buChar char="Ø"/>
            </a:pPr>
            <a:r>
              <a:rPr lang="en-US" dirty="0" smtClean="0"/>
              <a:t> Safeguard for protection of other creditors</a:t>
            </a:r>
          </a:p>
          <a:p>
            <a:pPr>
              <a:buFont typeface="Wingdings" pitchFamily="2" charset="2"/>
              <a:buChar char="Ø"/>
            </a:pPr>
            <a:r>
              <a:rPr lang="en-US" dirty="0" smtClean="0"/>
              <a:t> Report by auditor on Liquidity post restructuring</a:t>
            </a:r>
          </a:p>
          <a:p>
            <a:pPr>
              <a:buFont typeface="Wingdings" pitchFamily="2" charset="2"/>
              <a:buChar char="Ø"/>
            </a:pPr>
            <a:r>
              <a:rPr lang="en-US" dirty="0" smtClean="0"/>
              <a:t> Statement to the effect that RBI guidelines for CDR shall be adopted.</a:t>
            </a:r>
          </a:p>
          <a:p>
            <a:pPr>
              <a:buFont typeface="Wingdings" pitchFamily="2" charset="2"/>
              <a:buChar char="Ø"/>
            </a:pPr>
            <a:r>
              <a:rPr lang="en-US" dirty="0" smtClean="0"/>
              <a:t> Valuation report by a registered </a:t>
            </a:r>
            <a:r>
              <a:rPr lang="en-US" dirty="0" err="1" smtClean="0"/>
              <a:t>valuer</a:t>
            </a:r>
            <a:r>
              <a:rPr lang="en-US" dirty="0" smtClean="0"/>
              <a:t>.</a:t>
            </a:r>
            <a:endParaRPr lang="en-US"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6" name="Footer Placeholder 5"/>
          <p:cNvSpPr>
            <a:spLocks noGrp="1"/>
          </p:cNvSpPr>
          <p:nvPr>
            <p:ph type="ftr" sz="quarter" idx="11"/>
          </p:nvPr>
        </p:nvSpPr>
        <p:spPr/>
        <p:txBody>
          <a:bodyPr/>
          <a:lstStyle/>
          <a:p>
            <a:r>
              <a:rPr lang="en-IN" smtClean="0"/>
              <a:t>APARNA BISWAS, COMPANY SECRETARY, WBSEDCL</a:t>
            </a:r>
            <a:endParaRPr lang="en-US"/>
          </a:p>
        </p:txBody>
      </p:sp>
      <p:sp>
        <p:nvSpPr>
          <p:cNvPr id="5" name="Slide Number Placeholder 4"/>
          <p:cNvSpPr>
            <a:spLocks noGrp="1"/>
          </p:cNvSpPr>
          <p:nvPr>
            <p:ph type="sldNum" sz="quarter" idx="12"/>
          </p:nvPr>
        </p:nvSpPr>
        <p:spPr/>
        <p:txBody>
          <a:bodyPr>
            <a:normAutofit/>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Section 230</a:t>
            </a:r>
            <a:endParaRPr lang="en-US" dirty="0"/>
          </a:p>
        </p:txBody>
      </p:sp>
      <p:sp>
        <p:nvSpPr>
          <p:cNvPr id="3" name="Content Placeholder 2"/>
          <p:cNvSpPr>
            <a:spLocks noGrp="1"/>
          </p:cNvSpPr>
          <p:nvPr>
            <p:ph idx="1"/>
          </p:nvPr>
        </p:nvSpPr>
        <p:spPr>
          <a:xfrm>
            <a:off x="457200" y="1935480"/>
            <a:ext cx="7696200" cy="4617720"/>
          </a:xfrm>
        </p:spPr>
        <p:txBody>
          <a:bodyPr/>
          <a:lstStyle/>
          <a:p>
            <a:pPr>
              <a:buFont typeface="Wingdings" pitchFamily="2" charset="2"/>
              <a:buChar char="q"/>
            </a:pPr>
            <a:r>
              <a:rPr lang="en-US" dirty="0" smtClean="0"/>
              <a:t>Notice of meeting conducted on order of NCLT shall be sent to :-</a:t>
            </a:r>
          </a:p>
          <a:p>
            <a:pPr>
              <a:buNone/>
            </a:pPr>
            <a:endParaRPr lang="en-US" dirty="0" smtClean="0"/>
          </a:p>
          <a:p>
            <a:pPr>
              <a:buNone/>
            </a:pPr>
            <a:endParaRPr lang="en-US" dirty="0" smtClean="0"/>
          </a:p>
          <a:p>
            <a:pPr>
              <a:buNone/>
            </a:pPr>
            <a:endParaRPr lang="en-US" dirty="0" smtClean="0"/>
          </a:p>
          <a:p>
            <a:pPr>
              <a:buNone/>
            </a:pPr>
            <a:endParaRPr lang="en-US" dirty="0" smtClean="0"/>
          </a:p>
          <a:p>
            <a:pPr algn="just">
              <a:buNone/>
            </a:pPr>
            <a:r>
              <a:rPr lang="en-US" dirty="0" smtClean="0"/>
              <a:t>   at their individual registered addresses with the company.</a:t>
            </a:r>
            <a:endParaRPr lang="en-US" dirty="0"/>
          </a:p>
        </p:txBody>
      </p:sp>
      <p:sp>
        <p:nvSpPr>
          <p:cNvPr id="13" name="Date Placeholder 12"/>
          <p:cNvSpPr>
            <a:spLocks noGrp="1"/>
          </p:cNvSpPr>
          <p:nvPr>
            <p:ph type="dt" sz="half" idx="10"/>
          </p:nvPr>
        </p:nvSpPr>
        <p:spPr/>
        <p:txBody>
          <a:bodyPr/>
          <a:lstStyle/>
          <a:p>
            <a:r>
              <a:rPr lang="en-US" smtClean="0"/>
              <a:t>8/3/2019</a:t>
            </a:r>
            <a:endParaRPr lang="en-US"/>
          </a:p>
        </p:txBody>
      </p:sp>
      <p:sp>
        <p:nvSpPr>
          <p:cNvPr id="19" name="Footer Placeholder 18"/>
          <p:cNvSpPr>
            <a:spLocks noGrp="1"/>
          </p:cNvSpPr>
          <p:nvPr>
            <p:ph type="ftr" sz="quarter" idx="11"/>
          </p:nvPr>
        </p:nvSpPr>
        <p:spPr/>
        <p:txBody>
          <a:bodyPr/>
          <a:lstStyle/>
          <a:p>
            <a:r>
              <a:rPr lang="en-IN" smtClean="0"/>
              <a:t>APARNA BISWAS, COMPANY SECRETARY, WBSEDCL</a:t>
            </a:r>
            <a:endParaRPr lang="en-US"/>
          </a:p>
        </p:txBody>
      </p:sp>
      <p:sp>
        <p:nvSpPr>
          <p:cNvPr id="15" name="Slide Number Placeholder 14"/>
          <p:cNvSpPr>
            <a:spLocks noGrp="1"/>
          </p:cNvSpPr>
          <p:nvPr>
            <p:ph type="sldNum" sz="quarter" idx="12"/>
          </p:nvPr>
        </p:nvSpPr>
        <p:spPr/>
        <p:txBody>
          <a:bodyPr>
            <a:normAutofit/>
          </a:bodyPr>
          <a:lstStyle/>
          <a:p>
            <a:fld id="{B6F15528-21DE-4FAA-801E-634DDDAF4B2B}" type="slidenum">
              <a:rPr lang="en-US" smtClean="0"/>
              <a:pPr/>
              <a:t>18</a:t>
            </a:fld>
            <a:endParaRPr lang="en-US"/>
          </a:p>
        </p:txBody>
      </p:sp>
      <p:cxnSp>
        <p:nvCxnSpPr>
          <p:cNvPr id="5" name="Straight Connector 4"/>
          <p:cNvCxnSpPr/>
          <p:nvPr/>
        </p:nvCxnSpPr>
        <p:spPr>
          <a:xfrm rot="16200000" flipV="1">
            <a:off x="2743200" y="2667000"/>
            <a:ext cx="7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066800" y="3048000"/>
            <a:ext cx="6248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914400" y="3200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3810000" y="3200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7162800" y="3200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62000" y="3505200"/>
            <a:ext cx="1447800" cy="830997"/>
          </a:xfrm>
          <a:prstGeom prst="rect">
            <a:avLst/>
          </a:prstGeom>
          <a:noFill/>
        </p:spPr>
        <p:txBody>
          <a:bodyPr wrap="square" rtlCol="0">
            <a:spAutoFit/>
          </a:bodyPr>
          <a:lstStyle/>
          <a:p>
            <a:r>
              <a:rPr lang="en-US" sz="2400" dirty="0" smtClean="0"/>
              <a:t>All Creditors</a:t>
            </a:r>
            <a:endParaRPr lang="en-US" sz="2400" dirty="0"/>
          </a:p>
        </p:txBody>
      </p:sp>
      <p:sp>
        <p:nvSpPr>
          <p:cNvPr id="17" name="Rectangle 16"/>
          <p:cNvSpPr/>
          <p:nvPr/>
        </p:nvSpPr>
        <p:spPr>
          <a:xfrm>
            <a:off x="3048000" y="3581400"/>
            <a:ext cx="2250930" cy="461665"/>
          </a:xfrm>
          <a:prstGeom prst="rect">
            <a:avLst/>
          </a:prstGeom>
        </p:spPr>
        <p:txBody>
          <a:bodyPr wrap="square">
            <a:spAutoFit/>
          </a:bodyPr>
          <a:lstStyle/>
          <a:p>
            <a:r>
              <a:rPr lang="en-US" sz="2400" dirty="0" smtClean="0"/>
              <a:t>All Members</a:t>
            </a:r>
          </a:p>
        </p:txBody>
      </p:sp>
      <p:sp>
        <p:nvSpPr>
          <p:cNvPr id="18" name="Rectangle 17"/>
          <p:cNvSpPr/>
          <p:nvPr/>
        </p:nvSpPr>
        <p:spPr>
          <a:xfrm flipH="1">
            <a:off x="6019800" y="3581400"/>
            <a:ext cx="2286000" cy="830997"/>
          </a:xfrm>
          <a:prstGeom prst="rect">
            <a:avLst/>
          </a:prstGeom>
        </p:spPr>
        <p:txBody>
          <a:bodyPr wrap="square">
            <a:spAutoFit/>
          </a:bodyPr>
          <a:lstStyle/>
          <a:p>
            <a:r>
              <a:rPr lang="en-US" sz="2400" dirty="0" smtClean="0"/>
              <a:t>All Debenture holders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Section 230</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dirty="0" smtClean="0"/>
              <a:t>Annexure  with  the  notice :-</a:t>
            </a:r>
            <a:endParaRPr lang="en-US" dirty="0"/>
          </a:p>
        </p:txBody>
      </p:sp>
      <p:sp>
        <p:nvSpPr>
          <p:cNvPr id="10" name="Date Placeholder 9"/>
          <p:cNvSpPr>
            <a:spLocks noGrp="1"/>
          </p:cNvSpPr>
          <p:nvPr>
            <p:ph type="dt" sz="half" idx="10"/>
          </p:nvPr>
        </p:nvSpPr>
        <p:spPr/>
        <p:txBody>
          <a:bodyPr/>
          <a:lstStyle/>
          <a:p>
            <a:r>
              <a:rPr lang="en-US" smtClean="0"/>
              <a:t>8/3/2019</a:t>
            </a:r>
            <a:endParaRPr lang="en-US"/>
          </a:p>
        </p:txBody>
      </p:sp>
      <p:sp>
        <p:nvSpPr>
          <p:cNvPr id="15" name="Footer Placeholder 14"/>
          <p:cNvSpPr>
            <a:spLocks noGrp="1"/>
          </p:cNvSpPr>
          <p:nvPr>
            <p:ph type="ftr" sz="quarter" idx="11"/>
          </p:nvPr>
        </p:nvSpPr>
        <p:spPr/>
        <p:txBody>
          <a:bodyPr/>
          <a:lstStyle/>
          <a:p>
            <a:r>
              <a:rPr lang="en-IN" smtClean="0"/>
              <a:t>APARNA BISWAS, COMPANY SECRETARY, WBSEDCL</a:t>
            </a:r>
            <a:endParaRPr lang="en-US"/>
          </a:p>
        </p:txBody>
      </p:sp>
      <p:sp>
        <p:nvSpPr>
          <p:cNvPr id="12" name="Slide Number Placeholder 11"/>
          <p:cNvSpPr>
            <a:spLocks noGrp="1"/>
          </p:cNvSpPr>
          <p:nvPr>
            <p:ph type="sldNum" sz="quarter" idx="12"/>
          </p:nvPr>
        </p:nvSpPr>
        <p:spPr/>
        <p:txBody>
          <a:bodyPr>
            <a:normAutofit/>
          </a:bodyPr>
          <a:lstStyle/>
          <a:p>
            <a:fld id="{B6F15528-21DE-4FAA-801E-634DDDAF4B2B}" type="slidenum">
              <a:rPr lang="en-US" smtClean="0"/>
              <a:pPr/>
              <a:t>19</a:t>
            </a:fld>
            <a:endParaRPr lang="en-US"/>
          </a:p>
        </p:txBody>
      </p:sp>
      <p:cxnSp>
        <p:nvCxnSpPr>
          <p:cNvPr id="9" name="Straight Arrow Connector 8"/>
          <p:cNvCxnSpPr/>
          <p:nvPr/>
        </p:nvCxnSpPr>
        <p:spPr>
          <a:xfrm rot="5400000">
            <a:off x="6973094" y="2856706"/>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4534694" y="2856706"/>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4" name="Table 13"/>
          <p:cNvGraphicFramePr>
            <a:graphicFrameLocks noGrp="1"/>
          </p:cNvGraphicFramePr>
          <p:nvPr/>
        </p:nvGraphicFramePr>
        <p:xfrm>
          <a:off x="381000" y="3429000"/>
          <a:ext cx="7696201" cy="1463040"/>
        </p:xfrm>
        <a:graphic>
          <a:graphicData uri="http://schemas.openxmlformats.org/drawingml/2006/table">
            <a:tbl>
              <a:tblPr firstRow="1" bandRow="1">
                <a:tableStyleId>{5C22544A-7EE6-4342-B048-85BDC9FD1C3A}</a:tableStyleId>
              </a:tblPr>
              <a:tblGrid>
                <a:gridCol w="1710267"/>
                <a:gridCol w="1781528"/>
                <a:gridCol w="1852789"/>
                <a:gridCol w="2351617"/>
              </a:tblGrid>
              <a:tr h="0">
                <a:tc>
                  <a:txBody>
                    <a:bodyPr/>
                    <a:lstStyle/>
                    <a:p>
                      <a:r>
                        <a:rPr lang="en-US" dirty="0" smtClean="0"/>
                        <a:t>Details</a:t>
                      </a:r>
                      <a:r>
                        <a:rPr lang="en-US" baseline="0" dirty="0" smtClean="0"/>
                        <a:t> of compromise/ arrangement</a:t>
                      </a:r>
                      <a:endParaRPr lang="en-US" dirty="0"/>
                    </a:p>
                  </a:txBody>
                  <a:tcPr/>
                </a:tc>
                <a:tc>
                  <a:txBody>
                    <a:bodyPr/>
                    <a:lstStyle/>
                    <a:p>
                      <a:r>
                        <a:rPr lang="en-US" dirty="0" smtClean="0"/>
                        <a:t>Copy of Valuation report</a:t>
                      </a:r>
                      <a:endParaRPr lang="en-US" dirty="0"/>
                    </a:p>
                  </a:txBody>
                  <a:tcPr/>
                </a:tc>
                <a:tc>
                  <a:txBody>
                    <a:bodyPr/>
                    <a:lstStyle/>
                    <a:p>
                      <a:r>
                        <a:rPr lang="en-US" dirty="0" smtClean="0"/>
                        <a:t>Effect on creditors, KMP &amp; others.</a:t>
                      </a:r>
                      <a:endParaRPr lang="en-US" dirty="0"/>
                    </a:p>
                  </a:txBody>
                  <a:tcPr/>
                </a:tc>
                <a:tc>
                  <a:txBody>
                    <a:bodyPr/>
                    <a:lstStyle/>
                    <a:p>
                      <a:r>
                        <a:rPr lang="en-US" dirty="0" smtClean="0"/>
                        <a:t>Effect on any material interest of directors</a:t>
                      </a:r>
                      <a:r>
                        <a:rPr lang="en-US" baseline="0" dirty="0" smtClean="0"/>
                        <a:t> or debenture trustee etc.</a:t>
                      </a:r>
                      <a:endParaRPr lang="en-US" dirty="0"/>
                    </a:p>
                  </a:txBody>
                  <a:tcPr/>
                </a:tc>
              </a:tr>
            </a:tbl>
          </a:graphicData>
        </a:graphic>
      </p:graphicFrame>
      <p:cxnSp>
        <p:nvCxnSpPr>
          <p:cNvPr id="19" name="Straight Connector 18"/>
          <p:cNvCxnSpPr/>
          <p:nvPr/>
        </p:nvCxnSpPr>
        <p:spPr>
          <a:xfrm>
            <a:off x="762000" y="2590800"/>
            <a:ext cx="647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2629694" y="2856706"/>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457200" y="28956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Applicable Provisions of the Act</a:t>
            </a:r>
            <a:endParaRPr lang="en-US" i="1" dirty="0"/>
          </a:p>
        </p:txBody>
      </p:sp>
      <p:sp>
        <p:nvSpPr>
          <p:cNvPr id="3" name="Content Placeholder 2"/>
          <p:cNvSpPr>
            <a:spLocks noGrp="1"/>
          </p:cNvSpPr>
          <p:nvPr>
            <p:ph idx="1"/>
          </p:nvPr>
        </p:nvSpPr>
        <p:spPr/>
        <p:txBody>
          <a:bodyPr/>
          <a:lstStyle/>
          <a:p>
            <a:r>
              <a:rPr lang="en-US" dirty="0" smtClean="0"/>
              <a:t>Covered from Section 230 to 240 of the Companies Act,2013.</a:t>
            </a:r>
          </a:p>
          <a:p>
            <a:pPr algn="just"/>
            <a:r>
              <a:rPr lang="en-US" dirty="0" smtClean="0"/>
              <a:t>For execution of procedures specified in above section rules has been notified namely:</a:t>
            </a:r>
          </a:p>
          <a:p>
            <a:pPr lvl="1">
              <a:buFont typeface="Wingdings" pitchFamily="2" charset="2"/>
              <a:buChar char="q"/>
            </a:pPr>
            <a:r>
              <a:rPr lang="en-US" dirty="0" smtClean="0"/>
              <a:t>	</a:t>
            </a:r>
            <a:r>
              <a:rPr lang="en-US" sz="2600" dirty="0" smtClean="0">
                <a:solidFill>
                  <a:schemeClr val="tx1"/>
                </a:solidFill>
              </a:rPr>
              <a:t>Companies (Compromises, Arrangements and Amalgamations) Rules, 2016</a:t>
            </a:r>
          </a:p>
          <a:p>
            <a:pPr lvl="1">
              <a:buFont typeface="Wingdings" pitchFamily="2" charset="2"/>
              <a:buChar char="q"/>
            </a:pPr>
            <a:r>
              <a:rPr lang="en-US" sz="2600" dirty="0" smtClean="0">
                <a:solidFill>
                  <a:schemeClr val="tx1"/>
                </a:solidFill>
              </a:rPr>
              <a:t>   </a:t>
            </a:r>
            <a:r>
              <a:rPr lang="en-IN" sz="2600" dirty="0" smtClean="0">
                <a:solidFill>
                  <a:schemeClr val="tx1"/>
                </a:solidFill>
              </a:rPr>
              <a:t>National Company Law Tribunal Rules, 2016. </a:t>
            </a:r>
            <a:endParaRPr lang="en-US" sz="2600" dirty="0">
              <a:solidFill>
                <a:schemeClr val="tx1"/>
              </a:solidFill>
            </a:endParaRPr>
          </a:p>
        </p:txBody>
      </p:sp>
      <p:sp>
        <p:nvSpPr>
          <p:cNvPr id="4" name="Date Placeholder 3"/>
          <p:cNvSpPr>
            <a:spLocks noGrp="1"/>
          </p:cNvSpPr>
          <p:nvPr>
            <p:ph type="dt" sz="half" idx="10"/>
          </p:nvPr>
        </p:nvSpPr>
        <p:spPr/>
        <p:txBody>
          <a:bodyPr/>
          <a:lstStyle/>
          <a:p>
            <a:r>
              <a:rPr lang="en-US" smtClean="0"/>
              <a:t>8/3/2019</a:t>
            </a:r>
            <a:endParaRPr lang="en-US"/>
          </a:p>
        </p:txBody>
      </p:sp>
      <p:sp>
        <p:nvSpPr>
          <p:cNvPr id="6" name="Footer Placeholder 5"/>
          <p:cNvSpPr>
            <a:spLocks noGrp="1"/>
          </p:cNvSpPr>
          <p:nvPr>
            <p:ph type="ftr" sz="quarter" idx="11"/>
          </p:nvPr>
        </p:nvSpPr>
        <p:spPr/>
        <p:txBody>
          <a:bodyPr/>
          <a:lstStyle/>
          <a:p>
            <a:r>
              <a:rPr lang="en-IN" smtClean="0"/>
              <a:t>APARNA BISWAS, COMPANY SECRETARY, WBSEDCL</a:t>
            </a:r>
            <a:endParaRPr lang="en-US"/>
          </a:p>
        </p:txBody>
      </p:sp>
      <p:sp>
        <p:nvSpPr>
          <p:cNvPr id="5" name="Slide Number Placeholder 4"/>
          <p:cNvSpPr>
            <a:spLocks noGrp="1"/>
          </p:cNvSpPr>
          <p:nvPr>
            <p:ph type="sldNum" sz="quarter" idx="12"/>
          </p:nvPr>
        </p:nvSpPr>
        <p:spPr/>
        <p:txBody>
          <a:bodyPr>
            <a:normAutofit/>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Section 230</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b="1" i="1" dirty="0" smtClean="0"/>
              <a:t>Advertisement  of  Notice </a:t>
            </a:r>
            <a:r>
              <a:rPr lang="en-US" i="1" dirty="0" smtClean="0"/>
              <a:t>:-</a:t>
            </a:r>
          </a:p>
          <a:p>
            <a:pPr>
              <a:buFont typeface="Wingdings" pitchFamily="2" charset="2"/>
              <a:buChar char="Ø"/>
            </a:pPr>
            <a:r>
              <a:rPr lang="en-US" dirty="0" smtClean="0"/>
              <a:t> Must be placed on the website of company</a:t>
            </a:r>
          </a:p>
          <a:p>
            <a:pPr algn="just">
              <a:buFont typeface="Wingdings" pitchFamily="2" charset="2"/>
              <a:buChar char="Ø"/>
            </a:pPr>
            <a:r>
              <a:rPr lang="en-US" dirty="0" smtClean="0"/>
              <a:t> Must be placed on the website of SEBI &amp; Stock- Exchange in case of listed company.</a:t>
            </a:r>
          </a:p>
          <a:p>
            <a:pPr algn="just">
              <a:buFont typeface="Wingdings" pitchFamily="2" charset="2"/>
              <a:buChar char="Ø"/>
            </a:pPr>
            <a:r>
              <a:rPr lang="en-US" dirty="0" smtClean="0"/>
              <a:t> To be published in Newspapers, in the manner prescribed.</a:t>
            </a:r>
          </a:p>
          <a:p>
            <a:pPr algn="just"/>
            <a:r>
              <a:rPr lang="en-US" dirty="0" smtClean="0"/>
              <a:t> Notice shall also specify that they may vote in the meeting  either  themselves  or  through  proxies  or by Postal ballot  within  1 month of receipt of notice. </a:t>
            </a:r>
          </a:p>
        </p:txBody>
      </p:sp>
      <p:sp>
        <p:nvSpPr>
          <p:cNvPr id="4" name="Date Placeholder 3"/>
          <p:cNvSpPr>
            <a:spLocks noGrp="1"/>
          </p:cNvSpPr>
          <p:nvPr>
            <p:ph type="dt" sz="half" idx="10"/>
          </p:nvPr>
        </p:nvSpPr>
        <p:spPr/>
        <p:txBody>
          <a:bodyPr/>
          <a:lstStyle/>
          <a:p>
            <a:r>
              <a:rPr lang="en-US" smtClean="0"/>
              <a:t>8/3/2019</a:t>
            </a:r>
            <a:endParaRPr lang="en-US"/>
          </a:p>
        </p:txBody>
      </p:sp>
      <p:sp>
        <p:nvSpPr>
          <p:cNvPr id="6" name="Footer Placeholder 5"/>
          <p:cNvSpPr>
            <a:spLocks noGrp="1"/>
          </p:cNvSpPr>
          <p:nvPr>
            <p:ph type="ftr" sz="quarter" idx="11"/>
          </p:nvPr>
        </p:nvSpPr>
        <p:spPr/>
        <p:txBody>
          <a:bodyPr/>
          <a:lstStyle/>
          <a:p>
            <a:r>
              <a:rPr lang="en-IN" smtClean="0"/>
              <a:t>APARNA BISWAS, COMPANY SECRETARY, WBSEDCL</a:t>
            </a:r>
            <a:endParaRPr lang="en-US"/>
          </a:p>
        </p:txBody>
      </p:sp>
      <p:sp>
        <p:nvSpPr>
          <p:cNvPr id="5" name="Slide Number Placeholder 4"/>
          <p:cNvSpPr>
            <a:spLocks noGrp="1"/>
          </p:cNvSpPr>
          <p:nvPr>
            <p:ph type="sldNum" sz="quarter" idx="12"/>
          </p:nvPr>
        </p:nvSpPr>
        <p:spPr/>
        <p:txBody>
          <a:bodyPr>
            <a:normAutofit/>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Section 230</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 However any objection to the compromise/     arrangement shall be made only by persons holding greater than or equal to 10% of shareholding or having outstanding debt of greater than equal to 5% of total outstanding debt as per latest audited Financial Statement.</a:t>
            </a:r>
          </a:p>
          <a:p>
            <a:pPr algn="just"/>
            <a:r>
              <a:rPr lang="en-US" dirty="0" smtClean="0"/>
              <a:t>Notice along with prescribed documents must also be sent to Central Government, Income tax authorities, RBI, SEBI, ROC and such other </a:t>
            </a:r>
            <a:r>
              <a:rPr lang="en-US" dirty="0" err="1" smtClean="0"/>
              <a:t>sectoral</a:t>
            </a:r>
            <a:r>
              <a:rPr lang="en-US" dirty="0" smtClean="0"/>
              <a:t> regulators likely to be affected by compromise/ arrangement.   </a:t>
            </a:r>
            <a:endParaRPr lang="en-US"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6" name="Footer Placeholder 5"/>
          <p:cNvSpPr>
            <a:spLocks noGrp="1"/>
          </p:cNvSpPr>
          <p:nvPr>
            <p:ph type="ftr" sz="quarter" idx="11"/>
          </p:nvPr>
        </p:nvSpPr>
        <p:spPr/>
        <p:txBody>
          <a:bodyPr/>
          <a:lstStyle/>
          <a:p>
            <a:r>
              <a:rPr lang="en-IN" smtClean="0"/>
              <a:t>APARNA BISWAS, COMPANY SECRETARY, WBSEDCL</a:t>
            </a:r>
            <a:endParaRPr lang="en-US"/>
          </a:p>
        </p:txBody>
      </p:sp>
      <p:sp>
        <p:nvSpPr>
          <p:cNvPr id="5" name="Slide Number Placeholder 4"/>
          <p:cNvSpPr>
            <a:spLocks noGrp="1"/>
          </p:cNvSpPr>
          <p:nvPr>
            <p:ph type="sldNum" sz="quarter" idx="12"/>
          </p:nvPr>
        </p:nvSpPr>
        <p:spPr/>
        <p:txBody>
          <a:bodyPr>
            <a:normAutofit/>
          </a:bodyPr>
          <a:lstStyle/>
          <a:p>
            <a:fld id="{B6F15528-21DE-4FAA-801E-634DDDAF4B2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Section 230</a:t>
            </a:r>
            <a:endParaRPr lang="en-US" dirty="0"/>
          </a:p>
        </p:txBody>
      </p:sp>
      <p:sp>
        <p:nvSpPr>
          <p:cNvPr id="3" name="Content Placeholder 2"/>
          <p:cNvSpPr>
            <a:spLocks noGrp="1"/>
          </p:cNvSpPr>
          <p:nvPr>
            <p:ph idx="1"/>
          </p:nvPr>
        </p:nvSpPr>
        <p:spPr/>
        <p:txBody>
          <a:bodyPr>
            <a:normAutofit/>
          </a:bodyPr>
          <a:lstStyle/>
          <a:p>
            <a:pPr algn="just"/>
            <a:r>
              <a:rPr lang="en-US" dirty="0" smtClean="0"/>
              <a:t> </a:t>
            </a:r>
            <a:r>
              <a:rPr lang="en-US" dirty="0" err="1" smtClean="0"/>
              <a:t>Sectoral</a:t>
            </a:r>
            <a:r>
              <a:rPr lang="en-US" dirty="0" smtClean="0"/>
              <a:t> Regulators shall make representations, if any, within 30 days of receipt of notice, failing which, it will be presumed that they have no representations.</a:t>
            </a:r>
          </a:p>
          <a:p>
            <a:pPr algn="just"/>
            <a:r>
              <a:rPr lang="en-US" dirty="0" smtClean="0"/>
              <a:t>  3/4</a:t>
            </a:r>
            <a:r>
              <a:rPr lang="en-US" baseline="30000" dirty="0" smtClean="0"/>
              <a:t>th</a:t>
            </a:r>
            <a:r>
              <a:rPr lang="en-US" dirty="0" smtClean="0"/>
              <a:t> in value of creditors / members who voted in person/proxy/postal ballot for the scheme should give their consent.</a:t>
            </a:r>
          </a:p>
          <a:p>
            <a:pPr algn="just"/>
            <a:r>
              <a:rPr lang="en-US" dirty="0" smtClean="0"/>
              <a:t> If the above majority is fulfilled, then NCLT shall pass the order, which shall be binding on Company/ all creditors/ all members/ liquidator and contributories.</a:t>
            </a:r>
            <a:endParaRPr lang="en-US"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6" name="Footer Placeholder 5"/>
          <p:cNvSpPr>
            <a:spLocks noGrp="1"/>
          </p:cNvSpPr>
          <p:nvPr>
            <p:ph type="ftr" sz="quarter" idx="11"/>
          </p:nvPr>
        </p:nvSpPr>
        <p:spPr/>
        <p:txBody>
          <a:bodyPr/>
          <a:lstStyle/>
          <a:p>
            <a:r>
              <a:rPr lang="en-IN" smtClean="0"/>
              <a:t>APARNA BISWAS, COMPANY SECRETARY, WBSEDCL</a:t>
            </a:r>
            <a:endParaRPr lang="en-US"/>
          </a:p>
        </p:txBody>
      </p:sp>
      <p:sp>
        <p:nvSpPr>
          <p:cNvPr id="5" name="Slide Number Placeholder 4"/>
          <p:cNvSpPr>
            <a:spLocks noGrp="1"/>
          </p:cNvSpPr>
          <p:nvPr>
            <p:ph type="sldNum" sz="quarter" idx="12"/>
          </p:nvPr>
        </p:nvSpPr>
        <p:spPr/>
        <p:txBody>
          <a:bodyPr>
            <a:normAutofit/>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Section 230</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t>
            </a:r>
            <a:r>
              <a:rPr lang="en-US" b="1" dirty="0" smtClean="0"/>
              <a:t>Particulars to be stated in order issued by NCLT :-</a:t>
            </a:r>
          </a:p>
          <a:p>
            <a:pPr algn="just">
              <a:buFont typeface="Wingdings" pitchFamily="2" charset="2"/>
              <a:buChar char="v"/>
            </a:pPr>
            <a:r>
              <a:rPr lang="en-US" b="1" dirty="0" smtClean="0"/>
              <a:t> </a:t>
            </a:r>
            <a:r>
              <a:rPr lang="en-US" dirty="0" smtClean="0"/>
              <a:t>If preference shares are converted into equity shares,      then such preference shares must be given an option to obtain arrears of dividend in cash or equity shares.</a:t>
            </a:r>
          </a:p>
          <a:p>
            <a:pPr algn="just">
              <a:buFont typeface="Wingdings" pitchFamily="2" charset="2"/>
              <a:buChar char="v"/>
            </a:pPr>
            <a:r>
              <a:rPr lang="en-US" dirty="0" smtClean="0"/>
              <a:t> If any class of creditors exist then it must be protected.</a:t>
            </a:r>
          </a:p>
          <a:p>
            <a:pPr algn="just">
              <a:buFont typeface="Wingdings" pitchFamily="2" charset="2"/>
              <a:buChar char="v"/>
            </a:pPr>
            <a:r>
              <a:rPr lang="en-US" dirty="0" smtClean="0"/>
              <a:t> Section 48 variation of shareholder right must be complied with.</a:t>
            </a:r>
          </a:p>
          <a:p>
            <a:pPr>
              <a:buFont typeface="Wingdings" pitchFamily="2" charset="2"/>
              <a:buChar char="v"/>
            </a:pPr>
            <a:r>
              <a:rPr lang="en-US" dirty="0" smtClean="0"/>
              <a:t> Exit offer to dissenting shareholders must be given. </a:t>
            </a:r>
            <a:endParaRPr lang="en-US" b="1"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6" name="Footer Placeholder 5"/>
          <p:cNvSpPr>
            <a:spLocks noGrp="1"/>
          </p:cNvSpPr>
          <p:nvPr>
            <p:ph type="ftr" sz="quarter" idx="11"/>
          </p:nvPr>
        </p:nvSpPr>
        <p:spPr/>
        <p:txBody>
          <a:bodyPr/>
          <a:lstStyle/>
          <a:p>
            <a:r>
              <a:rPr lang="en-IN" smtClean="0"/>
              <a:t>APARNA BISWAS, COMPANY SECRETARY, WBSEDCL</a:t>
            </a:r>
            <a:endParaRPr lang="en-US"/>
          </a:p>
        </p:txBody>
      </p:sp>
      <p:sp>
        <p:nvSpPr>
          <p:cNvPr id="5" name="Slide Number Placeholder 4"/>
          <p:cNvSpPr>
            <a:spLocks noGrp="1"/>
          </p:cNvSpPr>
          <p:nvPr>
            <p:ph type="sldNum" sz="quarter" idx="12"/>
          </p:nvPr>
        </p:nvSpPr>
        <p:spPr/>
        <p:txBody>
          <a:bodyPr>
            <a:normAutofit/>
          </a:bodyPr>
          <a:lstStyle/>
          <a:p>
            <a:fld id="{B6F15528-21DE-4FAA-801E-634DDDAF4B2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Section 230</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 No Compromise/ arrangement shall be sanctioned, unless a certificate from company’s auditor has been filed that accounting treatment proposed in the scheme is as per accounting standard prescribed u/s 133.</a:t>
            </a:r>
          </a:p>
          <a:p>
            <a:r>
              <a:rPr lang="en-US" dirty="0" smtClean="0"/>
              <a:t> Order of NCLT must be filed with ROC within 30 days of receipt of order.</a:t>
            </a:r>
          </a:p>
          <a:p>
            <a:pPr algn="just"/>
            <a:r>
              <a:rPr lang="en-US" dirty="0" smtClean="0"/>
              <a:t> NCLT may dispense with calling meeting of Creditors, if creditors having greater than 90% value, agree and confirm by affidavit to scheme.</a:t>
            </a:r>
            <a:endParaRPr lang="en-US"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6" name="Footer Placeholder 5"/>
          <p:cNvSpPr>
            <a:spLocks noGrp="1"/>
          </p:cNvSpPr>
          <p:nvPr>
            <p:ph type="ftr" sz="quarter" idx="11"/>
          </p:nvPr>
        </p:nvSpPr>
        <p:spPr/>
        <p:txBody>
          <a:bodyPr/>
          <a:lstStyle/>
          <a:p>
            <a:r>
              <a:rPr lang="en-IN" smtClean="0"/>
              <a:t>APARNA BISWAS, COMPANY SECRETARY, WBSEDCL</a:t>
            </a:r>
            <a:endParaRPr lang="en-US"/>
          </a:p>
        </p:txBody>
      </p:sp>
      <p:sp>
        <p:nvSpPr>
          <p:cNvPr id="5" name="Slide Number Placeholder 4"/>
          <p:cNvSpPr>
            <a:spLocks noGrp="1"/>
          </p:cNvSpPr>
          <p:nvPr>
            <p:ph type="sldNum" sz="quarter" idx="12"/>
          </p:nvPr>
        </p:nvSpPr>
        <p:spPr/>
        <p:txBody>
          <a:bodyPr>
            <a:normAutofit/>
          </a:bodyPr>
          <a:lstStyle/>
          <a:p>
            <a:fld id="{B6F15528-21DE-4FAA-801E-634DDDAF4B2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Section 230</a:t>
            </a:r>
            <a:endParaRPr lang="en-US" dirty="0"/>
          </a:p>
        </p:txBody>
      </p:sp>
      <p:sp>
        <p:nvSpPr>
          <p:cNvPr id="3" name="Content Placeholder 2"/>
          <p:cNvSpPr>
            <a:spLocks noGrp="1"/>
          </p:cNvSpPr>
          <p:nvPr>
            <p:ph idx="1"/>
          </p:nvPr>
        </p:nvSpPr>
        <p:spPr/>
        <p:txBody>
          <a:bodyPr/>
          <a:lstStyle/>
          <a:p>
            <a:pPr algn="just"/>
            <a:r>
              <a:rPr lang="en-US" dirty="0" smtClean="0"/>
              <a:t> No compromise in respect of buyback shall be sanctioned by NCLT, unless it is in accordance with section 68 (Power of company to purchase its own securities).</a:t>
            </a:r>
          </a:p>
          <a:p>
            <a:pPr algn="just"/>
            <a:endParaRPr lang="en-US" dirty="0" smtClean="0"/>
          </a:p>
          <a:p>
            <a:pPr algn="just"/>
            <a:r>
              <a:rPr lang="en-US" dirty="0" smtClean="0"/>
              <a:t> For the entire section 230 the words “Tribunal” shall be substituted by “Central Government” in case of Government Company.</a:t>
            </a:r>
            <a:endParaRPr lang="en-US"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6" name="Footer Placeholder 5"/>
          <p:cNvSpPr>
            <a:spLocks noGrp="1"/>
          </p:cNvSpPr>
          <p:nvPr>
            <p:ph type="ftr" sz="quarter" idx="11"/>
          </p:nvPr>
        </p:nvSpPr>
        <p:spPr/>
        <p:txBody>
          <a:bodyPr/>
          <a:lstStyle/>
          <a:p>
            <a:r>
              <a:rPr lang="en-IN" smtClean="0"/>
              <a:t>APARNA BISWAS, COMPANY SECRETARY, WBSEDCL</a:t>
            </a:r>
            <a:endParaRPr lang="en-US"/>
          </a:p>
        </p:txBody>
      </p:sp>
      <p:sp>
        <p:nvSpPr>
          <p:cNvPr id="5" name="Slide Number Placeholder 4"/>
          <p:cNvSpPr>
            <a:spLocks noGrp="1"/>
          </p:cNvSpPr>
          <p:nvPr>
            <p:ph type="sldNum" sz="quarter" idx="12"/>
          </p:nvPr>
        </p:nvSpPr>
        <p:spPr/>
        <p:txBody>
          <a:bodyPr>
            <a:normAutofit/>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Section 231</a:t>
            </a:r>
            <a:endParaRPr lang="en-US" dirty="0"/>
          </a:p>
        </p:txBody>
      </p:sp>
      <p:sp>
        <p:nvSpPr>
          <p:cNvPr id="3" name="Content Placeholder 2"/>
          <p:cNvSpPr>
            <a:spLocks noGrp="1"/>
          </p:cNvSpPr>
          <p:nvPr>
            <p:ph idx="1"/>
          </p:nvPr>
        </p:nvSpPr>
        <p:spPr/>
        <p:txBody>
          <a:bodyPr/>
          <a:lstStyle/>
          <a:p>
            <a:pPr algn="just">
              <a:buNone/>
            </a:pPr>
            <a:r>
              <a:rPr lang="en-US" b="1" dirty="0" smtClean="0"/>
              <a:t>Power of NCLT to enforce Compromise Arrangement</a:t>
            </a:r>
          </a:p>
          <a:p>
            <a:r>
              <a:rPr lang="en-US" dirty="0" smtClean="0"/>
              <a:t> If Tribunal has passed order u/s 230 it shall have the power to :-</a:t>
            </a:r>
            <a:endParaRPr lang="en-US" dirty="0"/>
          </a:p>
        </p:txBody>
      </p:sp>
      <p:sp>
        <p:nvSpPr>
          <p:cNvPr id="7" name="Date Placeholder 6"/>
          <p:cNvSpPr>
            <a:spLocks noGrp="1"/>
          </p:cNvSpPr>
          <p:nvPr>
            <p:ph type="dt" sz="half" idx="10"/>
          </p:nvPr>
        </p:nvSpPr>
        <p:spPr/>
        <p:txBody>
          <a:bodyPr/>
          <a:lstStyle/>
          <a:p>
            <a:r>
              <a:rPr lang="en-US" smtClean="0"/>
              <a:t>8/3/2019</a:t>
            </a:r>
            <a:endParaRPr lang="en-US"/>
          </a:p>
        </p:txBody>
      </p:sp>
      <p:sp>
        <p:nvSpPr>
          <p:cNvPr id="9" name="Footer Placeholder 8"/>
          <p:cNvSpPr>
            <a:spLocks noGrp="1"/>
          </p:cNvSpPr>
          <p:nvPr>
            <p:ph type="ftr" sz="quarter" idx="11"/>
          </p:nvPr>
        </p:nvSpPr>
        <p:spPr/>
        <p:txBody>
          <a:bodyPr/>
          <a:lstStyle/>
          <a:p>
            <a:r>
              <a:rPr lang="en-IN" smtClean="0"/>
              <a:t>APARNA BISWAS, COMPANY SECRETARY, WBSEDCL</a:t>
            </a:r>
            <a:endParaRPr lang="en-US"/>
          </a:p>
        </p:txBody>
      </p:sp>
      <p:sp>
        <p:nvSpPr>
          <p:cNvPr id="8" name="Slide Number Placeholder 7"/>
          <p:cNvSpPr>
            <a:spLocks noGrp="1"/>
          </p:cNvSpPr>
          <p:nvPr>
            <p:ph type="sldNum" sz="quarter" idx="12"/>
          </p:nvPr>
        </p:nvSpPr>
        <p:spPr/>
        <p:txBody>
          <a:bodyPr>
            <a:normAutofit/>
          </a:bodyPr>
          <a:lstStyle/>
          <a:p>
            <a:fld id="{B6F15528-21DE-4FAA-801E-634DDDAF4B2B}" type="slidenum">
              <a:rPr lang="en-US" smtClean="0"/>
              <a:pPr/>
              <a:t>26</a:t>
            </a:fld>
            <a:endParaRPr lang="en-US"/>
          </a:p>
        </p:txBody>
      </p:sp>
      <p:cxnSp>
        <p:nvCxnSpPr>
          <p:cNvPr id="11" name="Straight Arrow Connector 10"/>
          <p:cNvCxnSpPr/>
          <p:nvPr/>
        </p:nvCxnSpPr>
        <p:spPr>
          <a:xfrm rot="5400000">
            <a:off x="3200400" y="3505200"/>
            <a:ext cx="6858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810000" y="3429000"/>
            <a:ext cx="19050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4" name="Table 13"/>
          <p:cNvGraphicFramePr>
            <a:graphicFrameLocks noGrp="1"/>
          </p:cNvGraphicFramePr>
          <p:nvPr/>
        </p:nvGraphicFramePr>
        <p:xfrm>
          <a:off x="1828800" y="4343400"/>
          <a:ext cx="4800600" cy="1463040"/>
        </p:xfrm>
        <a:graphic>
          <a:graphicData uri="http://schemas.openxmlformats.org/drawingml/2006/table">
            <a:tbl>
              <a:tblPr firstRow="1" bandRow="1">
                <a:tableStyleId>{5C22544A-7EE6-4342-B048-85BDC9FD1C3A}</a:tableStyleId>
              </a:tblPr>
              <a:tblGrid>
                <a:gridCol w="2400300"/>
                <a:gridCol w="2400300"/>
              </a:tblGrid>
              <a:tr h="1371600">
                <a:tc>
                  <a:txBody>
                    <a:bodyPr/>
                    <a:lstStyle/>
                    <a:p>
                      <a:r>
                        <a:rPr lang="en-US" dirty="0" smtClean="0"/>
                        <a:t>Supervise the implementation </a:t>
                      </a:r>
                      <a:endParaRPr lang="en-US" dirty="0"/>
                    </a:p>
                  </a:txBody>
                  <a:tcPr/>
                </a:tc>
                <a:tc>
                  <a:txBody>
                    <a:bodyPr/>
                    <a:lstStyle/>
                    <a:p>
                      <a:r>
                        <a:rPr lang="en-US" dirty="0" smtClean="0"/>
                        <a:t>Give such directions as it may consider  necessary for proper  implementation.</a:t>
                      </a:r>
                      <a:endParaRPr lang="en-US"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Section 231</a:t>
            </a:r>
            <a:endParaRPr lang="en-US" dirty="0"/>
          </a:p>
        </p:txBody>
      </p:sp>
      <p:sp>
        <p:nvSpPr>
          <p:cNvPr id="3" name="Content Placeholder 2"/>
          <p:cNvSpPr>
            <a:spLocks noGrp="1"/>
          </p:cNvSpPr>
          <p:nvPr>
            <p:ph idx="1"/>
          </p:nvPr>
        </p:nvSpPr>
        <p:spPr/>
        <p:txBody>
          <a:bodyPr/>
          <a:lstStyle/>
          <a:p>
            <a:pPr algn="just"/>
            <a:r>
              <a:rPr lang="en-US" dirty="0" smtClean="0"/>
              <a:t> If NCLT thinks that order u/s 230 cannot be implemented &amp; company is unable to pay its debts</a:t>
            </a:r>
            <a:endParaRPr lang="en-US" dirty="0"/>
          </a:p>
        </p:txBody>
      </p:sp>
      <p:sp>
        <p:nvSpPr>
          <p:cNvPr id="7" name="Date Placeholder 6"/>
          <p:cNvSpPr>
            <a:spLocks noGrp="1"/>
          </p:cNvSpPr>
          <p:nvPr>
            <p:ph type="dt" sz="half" idx="10"/>
          </p:nvPr>
        </p:nvSpPr>
        <p:spPr/>
        <p:txBody>
          <a:bodyPr/>
          <a:lstStyle/>
          <a:p>
            <a:r>
              <a:rPr lang="en-US" smtClean="0"/>
              <a:t>8/3/2019</a:t>
            </a:r>
            <a:endParaRPr lang="en-US"/>
          </a:p>
        </p:txBody>
      </p:sp>
      <p:sp>
        <p:nvSpPr>
          <p:cNvPr id="9" name="Footer Placeholder 8"/>
          <p:cNvSpPr>
            <a:spLocks noGrp="1"/>
          </p:cNvSpPr>
          <p:nvPr>
            <p:ph type="ftr" sz="quarter" idx="11"/>
          </p:nvPr>
        </p:nvSpPr>
        <p:spPr/>
        <p:txBody>
          <a:bodyPr/>
          <a:lstStyle/>
          <a:p>
            <a:r>
              <a:rPr lang="en-IN" smtClean="0"/>
              <a:t>APARNA BISWAS, COMPANY SECRETARY, WBSEDCL</a:t>
            </a:r>
            <a:endParaRPr lang="en-US"/>
          </a:p>
        </p:txBody>
      </p:sp>
      <p:sp>
        <p:nvSpPr>
          <p:cNvPr id="8" name="Slide Number Placeholder 7"/>
          <p:cNvSpPr>
            <a:spLocks noGrp="1"/>
          </p:cNvSpPr>
          <p:nvPr>
            <p:ph type="sldNum" sz="quarter" idx="12"/>
          </p:nvPr>
        </p:nvSpPr>
        <p:spPr/>
        <p:txBody>
          <a:bodyPr>
            <a:normAutofit/>
          </a:bodyPr>
          <a:lstStyle/>
          <a:p>
            <a:fld id="{B6F15528-21DE-4FAA-801E-634DDDAF4B2B}" type="slidenum">
              <a:rPr lang="en-US" smtClean="0"/>
              <a:pPr/>
              <a:t>27</a:t>
            </a:fld>
            <a:endParaRPr lang="en-US"/>
          </a:p>
        </p:txBody>
      </p:sp>
      <p:cxnSp>
        <p:nvCxnSpPr>
          <p:cNvPr id="5" name="Straight Arrow Connector 4"/>
          <p:cNvCxnSpPr/>
          <p:nvPr/>
        </p:nvCxnSpPr>
        <p:spPr>
          <a:xfrm rot="5400000">
            <a:off x="3658394" y="3352006"/>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6" name="Table 5"/>
          <p:cNvGraphicFramePr>
            <a:graphicFrameLocks noGrp="1"/>
          </p:cNvGraphicFramePr>
          <p:nvPr/>
        </p:nvGraphicFramePr>
        <p:xfrm>
          <a:off x="914399" y="3886200"/>
          <a:ext cx="7010400" cy="685800"/>
        </p:xfrm>
        <a:graphic>
          <a:graphicData uri="http://schemas.openxmlformats.org/drawingml/2006/table">
            <a:tbl>
              <a:tblPr firstRow="1" bandRow="1">
                <a:tableStyleId>{5C22544A-7EE6-4342-B048-85BDC9FD1C3A}</a:tableStyleId>
              </a:tblPr>
              <a:tblGrid>
                <a:gridCol w="7010400"/>
              </a:tblGrid>
              <a:tr h="685800">
                <a:tc>
                  <a:txBody>
                    <a:bodyPr/>
                    <a:lstStyle/>
                    <a:p>
                      <a:r>
                        <a:rPr lang="en-US" dirty="0" smtClean="0"/>
                        <a:t>       </a:t>
                      </a:r>
                      <a:r>
                        <a:rPr lang="en-US" sz="2400" dirty="0" smtClean="0"/>
                        <a:t>It  may  make  an  order  for  winding</a:t>
                      </a:r>
                      <a:r>
                        <a:rPr lang="en-US" sz="2400" baseline="0" dirty="0" smtClean="0"/>
                        <a:t>  up</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Section 232</a:t>
            </a:r>
            <a:endParaRPr lang="en-US" dirty="0"/>
          </a:p>
        </p:txBody>
      </p:sp>
      <p:sp>
        <p:nvSpPr>
          <p:cNvPr id="3" name="Content Placeholder 2"/>
          <p:cNvSpPr>
            <a:spLocks noGrp="1"/>
          </p:cNvSpPr>
          <p:nvPr>
            <p:ph idx="1"/>
          </p:nvPr>
        </p:nvSpPr>
        <p:spPr/>
        <p:txBody>
          <a:bodyPr/>
          <a:lstStyle/>
          <a:p>
            <a:pPr>
              <a:buNone/>
            </a:pPr>
            <a:r>
              <a:rPr lang="en-US" dirty="0" smtClean="0"/>
              <a:t>        </a:t>
            </a:r>
            <a:r>
              <a:rPr lang="en-US" b="1" dirty="0" smtClean="0"/>
              <a:t>Merger  &amp;  Amalgamation of Companies</a:t>
            </a:r>
          </a:p>
          <a:p>
            <a:pPr algn="just">
              <a:buNone/>
            </a:pPr>
            <a:r>
              <a:rPr lang="en-US" i="1" u="sng" dirty="0" smtClean="0"/>
              <a:t>Filing of an application: </a:t>
            </a:r>
            <a:r>
              <a:rPr lang="en-US" dirty="0" smtClean="0"/>
              <a:t>When application u/s 230 is made to the NCLT for :-</a:t>
            </a:r>
            <a:endParaRPr lang="en-US" dirty="0"/>
          </a:p>
        </p:txBody>
      </p:sp>
      <p:sp>
        <p:nvSpPr>
          <p:cNvPr id="10" name="Date Placeholder 9"/>
          <p:cNvSpPr>
            <a:spLocks noGrp="1"/>
          </p:cNvSpPr>
          <p:nvPr>
            <p:ph type="dt" sz="half" idx="10"/>
          </p:nvPr>
        </p:nvSpPr>
        <p:spPr/>
        <p:txBody>
          <a:bodyPr/>
          <a:lstStyle/>
          <a:p>
            <a:r>
              <a:rPr lang="en-US" smtClean="0"/>
              <a:t>8/3/2019</a:t>
            </a:r>
            <a:endParaRPr lang="en-US"/>
          </a:p>
        </p:txBody>
      </p:sp>
      <p:sp>
        <p:nvSpPr>
          <p:cNvPr id="14" name="Footer Placeholder 13"/>
          <p:cNvSpPr>
            <a:spLocks noGrp="1"/>
          </p:cNvSpPr>
          <p:nvPr>
            <p:ph type="ftr" sz="quarter" idx="11"/>
          </p:nvPr>
        </p:nvSpPr>
        <p:spPr/>
        <p:txBody>
          <a:bodyPr/>
          <a:lstStyle/>
          <a:p>
            <a:r>
              <a:rPr lang="en-IN" smtClean="0"/>
              <a:t>APARNA BISWAS, COMPANY SECRETARY, WBSEDCL</a:t>
            </a:r>
            <a:endParaRPr lang="en-US"/>
          </a:p>
        </p:txBody>
      </p:sp>
      <p:sp>
        <p:nvSpPr>
          <p:cNvPr id="13" name="Slide Number Placeholder 12"/>
          <p:cNvSpPr>
            <a:spLocks noGrp="1"/>
          </p:cNvSpPr>
          <p:nvPr>
            <p:ph type="sldNum" sz="quarter" idx="12"/>
          </p:nvPr>
        </p:nvSpPr>
        <p:spPr/>
        <p:txBody>
          <a:bodyPr/>
          <a:lstStyle/>
          <a:p>
            <a:fld id="{B6F15528-21DE-4FAA-801E-634DDDAF4B2B}" type="slidenum">
              <a:rPr lang="en-US" smtClean="0"/>
              <a:pPr/>
              <a:t>28</a:t>
            </a:fld>
            <a:endParaRPr lang="en-US"/>
          </a:p>
        </p:txBody>
      </p:sp>
      <p:cxnSp>
        <p:nvCxnSpPr>
          <p:cNvPr id="5" name="Straight Connector 4"/>
          <p:cNvCxnSpPr/>
          <p:nvPr/>
        </p:nvCxnSpPr>
        <p:spPr>
          <a:xfrm rot="5400000">
            <a:off x="4191794" y="3428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43000" y="3581400"/>
            <a:ext cx="6781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800894" y="3923506"/>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7582694" y="3923506"/>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nvGraphicFramePr>
        <p:xfrm>
          <a:off x="533400" y="4419600"/>
          <a:ext cx="7772400" cy="1066800"/>
        </p:xfrm>
        <a:graphic>
          <a:graphicData uri="http://schemas.openxmlformats.org/drawingml/2006/table">
            <a:tbl>
              <a:tblPr firstRow="1" bandRow="1">
                <a:tableStyleId>{5C22544A-7EE6-4342-B048-85BDC9FD1C3A}</a:tableStyleId>
              </a:tblPr>
              <a:tblGrid>
                <a:gridCol w="3886200"/>
                <a:gridCol w="3886200"/>
              </a:tblGrid>
              <a:tr h="1066800">
                <a:tc>
                  <a:txBody>
                    <a:bodyPr/>
                    <a:lstStyle/>
                    <a:p>
                      <a:r>
                        <a:rPr lang="en-US" dirty="0" smtClean="0"/>
                        <a:t>Merger/</a:t>
                      </a:r>
                      <a:r>
                        <a:rPr lang="en-US" baseline="0" dirty="0" smtClean="0"/>
                        <a:t> </a:t>
                      </a:r>
                      <a:r>
                        <a:rPr lang="en-US" sz="2000" baseline="0" dirty="0" smtClean="0"/>
                        <a:t>Amalgamation</a:t>
                      </a:r>
                      <a:r>
                        <a:rPr lang="en-US" baseline="0" dirty="0" smtClean="0"/>
                        <a:t> of  two or more companies and,</a:t>
                      </a:r>
                      <a:endParaRPr lang="en-US" dirty="0"/>
                    </a:p>
                  </a:txBody>
                  <a:tcPr/>
                </a:tc>
                <a:tc>
                  <a:txBody>
                    <a:bodyPr/>
                    <a:lstStyle/>
                    <a:p>
                      <a:r>
                        <a:rPr lang="en-US" dirty="0" smtClean="0"/>
                        <a:t>There is going to be transfer of </a:t>
                      </a:r>
                      <a:r>
                        <a:rPr lang="en-US" sz="2000" dirty="0" smtClean="0"/>
                        <a:t>property</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Section 232</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 Then NCLT may on an application received by it, order meeting of such Creditors or Members.</a:t>
            </a:r>
          </a:p>
          <a:p>
            <a:pPr algn="just"/>
            <a:r>
              <a:rPr lang="en-US" dirty="0" smtClean="0"/>
              <a:t> Circulation of information for meeting by the merging companies / companies of which a division is proposed, following is also required to be circulated :-</a:t>
            </a:r>
          </a:p>
          <a:p>
            <a:pPr algn="just">
              <a:buFont typeface="Wingdings" pitchFamily="2" charset="2"/>
              <a:buChar char="Ø"/>
            </a:pPr>
            <a:r>
              <a:rPr lang="en-US" dirty="0" smtClean="0"/>
              <a:t> Draft adopted by directors of merging companies.</a:t>
            </a:r>
          </a:p>
          <a:p>
            <a:pPr>
              <a:buFont typeface="Wingdings" pitchFamily="2" charset="2"/>
              <a:buChar char="Ø"/>
            </a:pPr>
            <a:r>
              <a:rPr lang="en-US" dirty="0" smtClean="0"/>
              <a:t> Confirmation of filing draft with ROC</a:t>
            </a:r>
          </a:p>
          <a:p>
            <a:pPr>
              <a:buFont typeface="Wingdings" pitchFamily="2" charset="2"/>
              <a:buChar char="Ø"/>
            </a:pPr>
            <a:r>
              <a:rPr lang="en-US" dirty="0" smtClean="0"/>
              <a:t> Share Exchange Ratio adopted</a:t>
            </a:r>
          </a:p>
          <a:p>
            <a:pPr>
              <a:buFont typeface="Wingdings" pitchFamily="2" charset="2"/>
              <a:buChar char="Ø"/>
            </a:pPr>
            <a:r>
              <a:rPr lang="en-US" dirty="0" smtClean="0"/>
              <a:t> Valuation Report</a:t>
            </a:r>
          </a:p>
          <a:p>
            <a:pPr>
              <a:buFont typeface="Wingdings" pitchFamily="2" charset="2"/>
              <a:buChar char="Ø"/>
            </a:pPr>
            <a:r>
              <a:rPr lang="en-US" dirty="0" smtClean="0"/>
              <a:t> Supplementary Accounting Statement</a:t>
            </a:r>
            <a:endParaRPr lang="en-US"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6" name="Footer Placeholder 5"/>
          <p:cNvSpPr>
            <a:spLocks noGrp="1"/>
          </p:cNvSpPr>
          <p:nvPr>
            <p:ph type="ftr" sz="quarter" idx="11"/>
          </p:nvPr>
        </p:nvSpPr>
        <p:spPr/>
        <p:txBody>
          <a:bodyPr/>
          <a:lstStyle/>
          <a:p>
            <a:r>
              <a:rPr lang="en-IN" smtClean="0"/>
              <a:t>APARNA BISWAS, COMPANY SECRETARY, WBSEDCL</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Chapter XV of the Companies Act,2013</a:t>
            </a:r>
            <a:endParaRPr lang="en-IN" dirty="0"/>
          </a:p>
        </p:txBody>
      </p:sp>
      <p:sp>
        <p:nvSpPr>
          <p:cNvPr id="3" name="Content Placeholder 2"/>
          <p:cNvSpPr>
            <a:spLocks noGrp="1"/>
          </p:cNvSpPr>
          <p:nvPr>
            <p:ph idx="1"/>
          </p:nvPr>
        </p:nvSpPr>
        <p:spPr/>
        <p:txBody>
          <a:bodyPr>
            <a:normAutofit fontScale="40000" lnSpcReduction="20000"/>
          </a:bodyPr>
          <a:lstStyle/>
          <a:p>
            <a:pPr fontAlgn="b">
              <a:buNone/>
            </a:pPr>
            <a:r>
              <a:rPr lang="en-IN" sz="4000" dirty="0" smtClean="0"/>
              <a:t>1. Section 230-231 deals with compromise or arrangements.</a:t>
            </a:r>
          </a:p>
          <a:p>
            <a:pPr fontAlgn="b">
              <a:buNone/>
            </a:pPr>
            <a:r>
              <a:rPr lang="en-IN" sz="4000" dirty="0" smtClean="0"/>
              <a:t>2. Section 232 deals with mergers and amalgamation including demergers. </a:t>
            </a:r>
          </a:p>
          <a:p>
            <a:pPr fontAlgn="b">
              <a:buNone/>
            </a:pPr>
            <a:r>
              <a:rPr lang="en-IN" sz="4000" dirty="0" smtClean="0"/>
              <a:t>3. Section 233 deals with amalgamation of small companies, holding company with wholly-owned subsidiary (also called fast track mergers) </a:t>
            </a:r>
          </a:p>
          <a:p>
            <a:pPr fontAlgn="b">
              <a:buNone/>
            </a:pPr>
            <a:r>
              <a:rPr lang="en-IN" sz="4000" dirty="0" smtClean="0"/>
              <a:t>4. Section 234 deals with amalgamation with foreign company (also called cross border mergers) </a:t>
            </a:r>
          </a:p>
          <a:p>
            <a:pPr fontAlgn="b">
              <a:buNone/>
            </a:pPr>
            <a:r>
              <a:rPr lang="en-IN" sz="4000" dirty="0" smtClean="0"/>
              <a:t>5. Section 235 deals with acquisition of shares of dissenting shareholders.</a:t>
            </a:r>
          </a:p>
          <a:p>
            <a:pPr fontAlgn="b">
              <a:buNone/>
            </a:pPr>
            <a:r>
              <a:rPr lang="en-IN" sz="4000" dirty="0" smtClean="0"/>
              <a:t>6. Section 236 deals with purchase of minority shareholding.</a:t>
            </a:r>
          </a:p>
          <a:p>
            <a:pPr fontAlgn="b">
              <a:buNone/>
            </a:pPr>
            <a:r>
              <a:rPr lang="en-IN" sz="4000" dirty="0" smtClean="0"/>
              <a:t>7. Section 237 deals with power of central government to provide for amalgamation of companies in public interest.</a:t>
            </a:r>
          </a:p>
          <a:p>
            <a:pPr fontAlgn="b">
              <a:buNone/>
            </a:pPr>
            <a:r>
              <a:rPr lang="en-IN" sz="4000" dirty="0" smtClean="0"/>
              <a:t>8. Section 238 deals with registration of offer of schemes involving transfer of shares.  </a:t>
            </a:r>
          </a:p>
          <a:p>
            <a:pPr fontAlgn="b">
              <a:buNone/>
            </a:pPr>
            <a:r>
              <a:rPr lang="en-IN" sz="4000" dirty="0" smtClean="0"/>
              <a:t>9. Section 239 deals with preservation of books and papers of amalgamated companies.</a:t>
            </a:r>
          </a:p>
          <a:p>
            <a:pPr fontAlgn="b">
              <a:buNone/>
            </a:pPr>
            <a:r>
              <a:rPr lang="en-IN" sz="4000" dirty="0" smtClean="0"/>
              <a:t>10. Section 240 deals with liability of officers in respect of offences committed prior to merger, amalgamation etc.</a:t>
            </a:r>
          </a:p>
          <a:p>
            <a:pPr>
              <a:buNone/>
            </a:pPr>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normAutofit/>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Section 232</a:t>
            </a:r>
            <a:endParaRPr lang="en-US" dirty="0"/>
          </a:p>
        </p:txBody>
      </p:sp>
      <p:sp>
        <p:nvSpPr>
          <p:cNvPr id="3" name="Content Placeholder 2"/>
          <p:cNvSpPr>
            <a:spLocks noGrp="1"/>
          </p:cNvSpPr>
          <p:nvPr>
            <p:ph idx="1"/>
          </p:nvPr>
        </p:nvSpPr>
        <p:spPr/>
        <p:txBody>
          <a:bodyPr/>
          <a:lstStyle/>
          <a:p>
            <a:pPr>
              <a:buNone/>
            </a:pPr>
            <a:r>
              <a:rPr lang="en-US" dirty="0" smtClean="0"/>
              <a:t>Following are the contents of Order issued by NCLT :-</a:t>
            </a:r>
          </a:p>
          <a:p>
            <a:r>
              <a:rPr lang="en-US" dirty="0" smtClean="0"/>
              <a:t> Date of Transfer</a:t>
            </a:r>
          </a:p>
          <a:p>
            <a:r>
              <a:rPr lang="en-US" dirty="0" smtClean="0"/>
              <a:t> Transfer of Instruments</a:t>
            </a:r>
          </a:p>
          <a:p>
            <a:r>
              <a:rPr lang="en-US" dirty="0" smtClean="0"/>
              <a:t> Legal Proceedings</a:t>
            </a:r>
          </a:p>
          <a:p>
            <a:r>
              <a:rPr lang="en-US" dirty="0" smtClean="0"/>
              <a:t> Dissolution</a:t>
            </a:r>
          </a:p>
          <a:p>
            <a:r>
              <a:rPr lang="en-US" dirty="0" smtClean="0"/>
              <a:t> Provision for Dissenting persons</a:t>
            </a:r>
          </a:p>
          <a:p>
            <a:r>
              <a:rPr lang="en-US" dirty="0" smtClean="0"/>
              <a:t> NRI Holders</a:t>
            </a:r>
          </a:p>
          <a:p>
            <a:r>
              <a:rPr lang="en-US" dirty="0" smtClean="0"/>
              <a:t> Employee Transfer</a:t>
            </a:r>
          </a:p>
          <a:p>
            <a:r>
              <a:rPr lang="en-US" dirty="0" smtClean="0"/>
              <a:t> Certificate by Company’s Auditor</a:t>
            </a:r>
          </a:p>
        </p:txBody>
      </p:sp>
      <p:sp>
        <p:nvSpPr>
          <p:cNvPr id="4" name="Date Placeholder 3"/>
          <p:cNvSpPr>
            <a:spLocks noGrp="1"/>
          </p:cNvSpPr>
          <p:nvPr>
            <p:ph type="dt" sz="half" idx="10"/>
          </p:nvPr>
        </p:nvSpPr>
        <p:spPr/>
        <p:txBody>
          <a:bodyPr/>
          <a:lstStyle/>
          <a:p>
            <a:r>
              <a:rPr lang="en-US" smtClean="0"/>
              <a:t>8/3/2019</a:t>
            </a:r>
            <a:endParaRPr lang="en-US"/>
          </a:p>
        </p:txBody>
      </p:sp>
      <p:sp>
        <p:nvSpPr>
          <p:cNvPr id="6" name="Footer Placeholder 5"/>
          <p:cNvSpPr>
            <a:spLocks noGrp="1"/>
          </p:cNvSpPr>
          <p:nvPr>
            <p:ph type="ftr" sz="quarter" idx="11"/>
          </p:nvPr>
        </p:nvSpPr>
        <p:spPr/>
        <p:txBody>
          <a:bodyPr/>
          <a:lstStyle/>
          <a:p>
            <a:r>
              <a:rPr lang="en-IN" smtClean="0"/>
              <a:t>APARNA BISWAS, COMPANY SECRETARY, WBSEDCL</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Section 233</a:t>
            </a:r>
            <a:endParaRPr lang="en-US" dirty="0"/>
          </a:p>
        </p:txBody>
      </p:sp>
      <p:sp>
        <p:nvSpPr>
          <p:cNvPr id="10" name="Footer Placeholder 9"/>
          <p:cNvSpPr>
            <a:spLocks noGrp="1"/>
          </p:cNvSpPr>
          <p:nvPr>
            <p:ph type="ftr" sz="quarter" idx="11"/>
          </p:nvPr>
        </p:nvSpPr>
        <p:spPr/>
        <p:txBody>
          <a:bodyPr/>
          <a:lstStyle/>
          <a:p>
            <a:r>
              <a:rPr lang="en-US" smtClean="0"/>
              <a:t>Aparna Biswas, Company Secretary (WBSEDCL)</a:t>
            </a:r>
            <a:endParaRPr lang="en-US"/>
          </a:p>
        </p:txBody>
      </p:sp>
      <p:sp>
        <p:nvSpPr>
          <p:cNvPr id="3" name="Content Placeholder 2"/>
          <p:cNvSpPr>
            <a:spLocks noGrp="1"/>
          </p:cNvSpPr>
          <p:nvPr>
            <p:ph sz="quarter" idx="1"/>
          </p:nvPr>
        </p:nvSpPr>
        <p:spPr>
          <a:xfrm>
            <a:off x="457200" y="1609416"/>
            <a:ext cx="7924800" cy="4846320"/>
          </a:xfrm>
        </p:spPr>
        <p:txBody>
          <a:bodyPr/>
          <a:lstStyle/>
          <a:p>
            <a:pPr>
              <a:buNone/>
            </a:pPr>
            <a:r>
              <a:rPr lang="en-US" b="1" i="1" dirty="0" smtClean="0"/>
              <a:t>Merger  or  Amalgamation  of  certain  companies </a:t>
            </a:r>
          </a:p>
          <a:p>
            <a:r>
              <a:rPr lang="en-US" b="1" i="1" dirty="0" smtClean="0"/>
              <a:t> </a:t>
            </a:r>
            <a:r>
              <a:rPr lang="en-US" dirty="0" smtClean="0"/>
              <a:t>If merger/amalgamation is between :</a:t>
            </a:r>
            <a:endParaRPr lang="en-US" b="1" i="1" dirty="0" smtClean="0"/>
          </a:p>
        </p:txBody>
      </p:sp>
      <p:cxnSp>
        <p:nvCxnSpPr>
          <p:cNvPr id="7" name="Straight Arrow Connector 6"/>
          <p:cNvCxnSpPr/>
          <p:nvPr/>
        </p:nvCxnSpPr>
        <p:spPr>
          <a:xfrm rot="5400000">
            <a:off x="724694" y="3390106"/>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7125494" y="3390106"/>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4076700" y="33909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nvGraphicFramePr>
        <p:xfrm>
          <a:off x="381000" y="3657600"/>
          <a:ext cx="7391400" cy="1737360"/>
        </p:xfrm>
        <a:graphic>
          <a:graphicData uri="http://schemas.openxmlformats.org/drawingml/2006/table">
            <a:tbl>
              <a:tblPr firstRow="1" bandRow="1">
                <a:tableStyleId>{F5AB1C69-6EDB-4FF4-983F-18BD219EF322}</a:tableStyleId>
              </a:tblPr>
              <a:tblGrid>
                <a:gridCol w="1984728"/>
                <a:gridCol w="2532239"/>
                <a:gridCol w="2874433"/>
              </a:tblGrid>
              <a:tr h="1737360">
                <a:tc>
                  <a:txBody>
                    <a:bodyPr/>
                    <a:lstStyle/>
                    <a:p>
                      <a:r>
                        <a:rPr lang="en-US" sz="1800" dirty="0" smtClean="0"/>
                        <a:t>Two or</a:t>
                      </a:r>
                      <a:r>
                        <a:rPr lang="en-US" sz="1800" baseline="0" dirty="0" smtClean="0"/>
                        <a:t>  more  Small Companies.</a:t>
                      </a:r>
                      <a:endParaRPr lang="en-US" sz="1800" dirty="0"/>
                    </a:p>
                  </a:txBody>
                  <a:tcPr/>
                </a:tc>
                <a:tc>
                  <a:txBody>
                    <a:bodyPr/>
                    <a:lstStyle/>
                    <a:p>
                      <a:r>
                        <a:rPr lang="en-US" sz="1800" dirty="0" smtClean="0"/>
                        <a:t>A  holding  Company</a:t>
                      </a:r>
                      <a:r>
                        <a:rPr lang="en-US" sz="1800" baseline="0" dirty="0" smtClean="0"/>
                        <a:t> &amp;  its wholly owned Subsidiary  Company</a:t>
                      </a:r>
                      <a:endParaRPr lang="en-US" sz="1800" dirty="0"/>
                    </a:p>
                  </a:txBody>
                  <a:tcPr/>
                </a:tc>
                <a:tc>
                  <a:txBody>
                    <a:bodyPr/>
                    <a:lstStyle/>
                    <a:p>
                      <a:r>
                        <a:rPr lang="en-US" sz="1800" dirty="0" smtClean="0"/>
                        <a:t>Such other </a:t>
                      </a:r>
                      <a:r>
                        <a:rPr lang="en-US" sz="1800" baseline="0" dirty="0" smtClean="0"/>
                        <a:t> class of  prescribed  companies</a:t>
                      </a:r>
                      <a:endParaRPr lang="en-US" sz="1800" dirty="0"/>
                    </a:p>
                  </a:txBody>
                  <a:tcPr/>
                </a:tc>
              </a:tr>
            </a:tbl>
          </a:graphicData>
        </a:graphic>
      </p:graphicFrame>
      <p:cxnSp>
        <p:nvCxnSpPr>
          <p:cNvPr id="14" name="Straight Connector 13"/>
          <p:cNvCxnSpPr/>
          <p:nvPr/>
        </p:nvCxnSpPr>
        <p:spPr>
          <a:xfrm>
            <a:off x="990600" y="3124200"/>
            <a:ext cx="6400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233</a:t>
            </a:r>
            <a:endParaRPr lang="en-IN" dirty="0"/>
          </a:p>
        </p:txBody>
      </p:sp>
      <p:sp>
        <p:nvSpPr>
          <p:cNvPr id="3" name="Content Placeholder 2"/>
          <p:cNvSpPr>
            <a:spLocks noGrp="1"/>
          </p:cNvSpPr>
          <p:nvPr>
            <p:ph idx="1"/>
          </p:nvPr>
        </p:nvSpPr>
        <p:spPr/>
        <p:txBody>
          <a:bodyPr/>
          <a:lstStyle/>
          <a:p>
            <a:pPr algn="just"/>
            <a:r>
              <a:rPr lang="en-US" dirty="0" smtClean="0"/>
              <a:t>A notice of proposed scheme, inviting objections, suggestions from ROC &amp; official Liquidator within 30 days, to be issued by Transferor Company and Transferee company.</a:t>
            </a:r>
          </a:p>
          <a:p>
            <a:pPr algn="just"/>
            <a:r>
              <a:rPr lang="en-US" dirty="0" smtClean="0"/>
              <a:t> Objection/ Suggestion received by the companies to be considered in the General Meeting &amp; it must be approved by respective members holding greater than or equal to 90% of total number of shares.</a:t>
            </a:r>
          </a:p>
          <a:p>
            <a:pPr algn="just"/>
            <a:r>
              <a:rPr lang="en-US" dirty="0" smtClean="0"/>
              <a:t> Each of such company is required to file a declaration of solvency with ROC.</a:t>
            </a:r>
          </a:p>
          <a:p>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233</a:t>
            </a:r>
            <a:endParaRPr lang="en-IN" dirty="0"/>
          </a:p>
        </p:txBody>
      </p:sp>
      <p:sp>
        <p:nvSpPr>
          <p:cNvPr id="3" name="Content Placeholder 2"/>
          <p:cNvSpPr>
            <a:spLocks noGrp="1"/>
          </p:cNvSpPr>
          <p:nvPr>
            <p:ph idx="1"/>
          </p:nvPr>
        </p:nvSpPr>
        <p:spPr/>
        <p:txBody>
          <a:bodyPr/>
          <a:lstStyle/>
          <a:p>
            <a:pPr algn="just"/>
            <a:r>
              <a:rPr lang="en-US" dirty="0" smtClean="0"/>
              <a:t>Meeting of creditors shall be called by giving 21 days notice &amp; the scheme shall be approved by majority. i.e. 9/10</a:t>
            </a:r>
            <a:r>
              <a:rPr lang="en-US" baseline="30000" dirty="0" smtClean="0"/>
              <a:t>th</a:t>
            </a:r>
            <a:r>
              <a:rPr lang="en-US" dirty="0" smtClean="0"/>
              <a:t> in value of creditors.</a:t>
            </a:r>
          </a:p>
          <a:p>
            <a:pPr algn="just"/>
            <a:r>
              <a:rPr lang="en-US" dirty="0" smtClean="0"/>
              <a:t> Transferee company shall file copy of scheme with Central Government, Registrar of Companies &amp; official Liquidator.</a:t>
            </a:r>
          </a:p>
          <a:p>
            <a:pPr algn="just"/>
            <a:r>
              <a:rPr lang="en-US" dirty="0" smtClean="0"/>
              <a:t> If these authorities have no objection or suggestion then CG shall register the same &amp; issue a Confirmation.</a:t>
            </a:r>
          </a:p>
          <a:p>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233</a:t>
            </a:r>
            <a:endParaRPr lang="en-IN" dirty="0"/>
          </a:p>
        </p:txBody>
      </p:sp>
      <p:sp>
        <p:nvSpPr>
          <p:cNvPr id="3" name="Content Placeholder 2"/>
          <p:cNvSpPr>
            <a:spLocks noGrp="1"/>
          </p:cNvSpPr>
          <p:nvPr>
            <p:ph idx="1"/>
          </p:nvPr>
        </p:nvSpPr>
        <p:spPr/>
        <p:txBody>
          <a:bodyPr>
            <a:normAutofit/>
          </a:bodyPr>
          <a:lstStyle/>
          <a:p>
            <a:pPr algn="just"/>
            <a:r>
              <a:rPr lang="en-US" dirty="0" smtClean="0"/>
              <a:t> If there are objections/ suggestions, then they may communicate to Central Government within 30 days, in writing. If not communicated, then it is assumed that no objections are there.</a:t>
            </a:r>
          </a:p>
          <a:p>
            <a:pPr algn="just"/>
            <a:r>
              <a:rPr lang="en-US" dirty="0" smtClean="0"/>
              <a:t>If Central Government after receiving objections or suggestions, is of the opinion that it is not in public interest or interest of creditors, it may file the application before NCLT within 60 days of receipt of application.</a:t>
            </a:r>
          </a:p>
          <a:p>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233</a:t>
            </a:r>
            <a:endParaRPr lang="en-IN" dirty="0"/>
          </a:p>
        </p:txBody>
      </p:sp>
      <p:sp>
        <p:nvSpPr>
          <p:cNvPr id="3" name="Content Placeholder 2"/>
          <p:cNvSpPr>
            <a:spLocks noGrp="1"/>
          </p:cNvSpPr>
          <p:nvPr>
            <p:ph idx="1"/>
          </p:nvPr>
        </p:nvSpPr>
        <p:spPr/>
        <p:txBody>
          <a:bodyPr>
            <a:normAutofit lnSpcReduction="10000"/>
          </a:bodyPr>
          <a:lstStyle/>
          <a:p>
            <a:pPr algn="just"/>
            <a:r>
              <a:rPr lang="en-US" dirty="0" smtClean="0"/>
              <a:t>Stating the objections &amp; requesting NCLT to      consider the same U/s. 232</a:t>
            </a:r>
          </a:p>
          <a:p>
            <a:pPr>
              <a:buNone/>
            </a:pPr>
            <a:endParaRPr lang="en-US" sz="900" dirty="0" smtClean="0"/>
          </a:p>
          <a:p>
            <a:pPr algn="just"/>
            <a:r>
              <a:rPr lang="en-US" dirty="0" smtClean="0"/>
              <a:t>If NCLT is of opinion that scheme should be considered u/s 232, it may direct accordingly or confirm the scheme.</a:t>
            </a:r>
          </a:p>
          <a:p>
            <a:pPr>
              <a:buNone/>
            </a:pPr>
            <a:endParaRPr lang="en-US" sz="800" dirty="0" smtClean="0"/>
          </a:p>
          <a:p>
            <a:pPr algn="just"/>
            <a:r>
              <a:rPr lang="en-US" dirty="0" smtClean="0"/>
              <a:t> Copy of order confirming the scheme, shall be communicated to ROC of transferee Company &amp; ROC shall register the same &amp; issue confirmation to companies &amp; this confirmation shall be communicated to ROC of transferor company.</a:t>
            </a:r>
          </a:p>
          <a:p>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233</a:t>
            </a:r>
            <a:endParaRPr lang="en-IN"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dirty="0" smtClean="0"/>
              <a:t>Registration of Scheme = Deemed Dissolution of  Transferor Company without winding up</a:t>
            </a:r>
          </a:p>
          <a:p>
            <a:pPr>
              <a:buFont typeface="Wingdings" pitchFamily="2" charset="2"/>
              <a:buChar char="q"/>
            </a:pPr>
            <a:r>
              <a:rPr lang="en-US" dirty="0" smtClean="0"/>
              <a:t>Effect of Registration of Scheme :</a:t>
            </a:r>
          </a:p>
          <a:p>
            <a:pPr>
              <a:buFont typeface="Wingdings" pitchFamily="2" charset="2"/>
              <a:buChar char="Ø"/>
            </a:pPr>
            <a:r>
              <a:rPr lang="en-US" dirty="0" smtClean="0"/>
              <a:t> Transfer of property/ Liabilities</a:t>
            </a:r>
          </a:p>
          <a:p>
            <a:pPr>
              <a:buFont typeface="Wingdings" pitchFamily="2" charset="2"/>
              <a:buChar char="Ø"/>
            </a:pPr>
            <a:r>
              <a:rPr lang="en-US" dirty="0" smtClean="0"/>
              <a:t> Charges on Transferor Company = Charges on         Transferee Company</a:t>
            </a:r>
          </a:p>
          <a:p>
            <a:pPr>
              <a:buFont typeface="Wingdings" pitchFamily="2" charset="2"/>
              <a:buChar char="Ø"/>
            </a:pPr>
            <a:r>
              <a:rPr lang="en-US" dirty="0" smtClean="0"/>
              <a:t> Legal proceedings shall be continued against Transferee Company.</a:t>
            </a:r>
          </a:p>
          <a:p>
            <a:pPr algn="just">
              <a:buFont typeface="Wingdings" pitchFamily="2" charset="2"/>
              <a:buChar char="Ø"/>
            </a:pPr>
            <a:r>
              <a:rPr lang="en-US" dirty="0" smtClean="0"/>
              <a:t> Where any amount is still unpaid to dissenting members/creditors , it shall become the liability of transferee Company.</a:t>
            </a:r>
          </a:p>
          <a:p>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233</a:t>
            </a:r>
            <a:endParaRPr lang="en-IN" dirty="0"/>
          </a:p>
        </p:txBody>
      </p:sp>
      <p:sp>
        <p:nvSpPr>
          <p:cNvPr id="3" name="Content Placeholder 2"/>
          <p:cNvSpPr>
            <a:spLocks noGrp="1"/>
          </p:cNvSpPr>
          <p:nvPr>
            <p:ph idx="1"/>
          </p:nvPr>
        </p:nvSpPr>
        <p:spPr/>
        <p:txBody>
          <a:bodyPr>
            <a:normAutofit fontScale="92500" lnSpcReduction="20000"/>
          </a:bodyPr>
          <a:lstStyle/>
          <a:p>
            <a:pPr algn="just">
              <a:buFont typeface="Wingdings" pitchFamily="2" charset="2"/>
              <a:buChar char="q"/>
            </a:pPr>
            <a:r>
              <a:rPr lang="en-US" dirty="0" smtClean="0"/>
              <a:t>Transferee Company shall not, on merger/ amalgamation hold shares in its own name or on behalf of any of its subsidiary/ associate company &amp; all such shares shall be cancelled/ extinguished.</a:t>
            </a:r>
          </a:p>
          <a:p>
            <a:pPr algn="just">
              <a:buFont typeface="Wingdings" pitchFamily="2" charset="2"/>
              <a:buChar char="q"/>
            </a:pPr>
            <a:r>
              <a:rPr lang="en-US" dirty="0" smtClean="0"/>
              <a:t> Transferee Company shall file application with ROC along with scheme registered, indicating the revised capital. ( Fees paid by transferor Company shall be set off against fees payable by transferee Company.)</a:t>
            </a:r>
          </a:p>
          <a:p>
            <a:pPr algn="just">
              <a:buFont typeface="Wingdings" pitchFamily="2" charset="2"/>
              <a:buChar char="q"/>
            </a:pPr>
            <a:r>
              <a:rPr lang="en-US" dirty="0" smtClean="0"/>
              <a:t>Provision of this section (subject to some modification) shall also apply to companies specified in Section 230(1). Therefore Companies have option between Sections 232 &amp; 233.</a:t>
            </a:r>
          </a:p>
          <a:p>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234</a:t>
            </a:r>
            <a:endParaRPr lang="en-IN" dirty="0"/>
          </a:p>
        </p:txBody>
      </p:sp>
      <p:sp>
        <p:nvSpPr>
          <p:cNvPr id="3" name="Content Placeholder 2"/>
          <p:cNvSpPr>
            <a:spLocks noGrp="1"/>
          </p:cNvSpPr>
          <p:nvPr>
            <p:ph idx="1"/>
          </p:nvPr>
        </p:nvSpPr>
        <p:spPr/>
        <p:txBody>
          <a:bodyPr>
            <a:normAutofit/>
          </a:bodyPr>
          <a:lstStyle/>
          <a:p>
            <a:pPr algn="just">
              <a:buNone/>
            </a:pPr>
            <a:r>
              <a:rPr lang="en-US" b="1" dirty="0" smtClean="0"/>
              <a:t>Merger or Amalgamation of Company with Foreign </a:t>
            </a:r>
            <a:r>
              <a:rPr lang="en-US" b="1" dirty="0" smtClean="0"/>
              <a:t>Company </a:t>
            </a:r>
            <a:r>
              <a:rPr lang="en-US" sz="2000" b="1" dirty="0" smtClean="0"/>
              <a:t>(NEW PROVISION UNDER COMPANIES ACT, 2013)</a:t>
            </a:r>
            <a:endParaRPr lang="en-US" sz="2000" b="1" dirty="0" smtClean="0"/>
          </a:p>
          <a:p>
            <a:pPr>
              <a:buFont typeface="Wingdings" pitchFamily="2" charset="2"/>
              <a:buChar char="v"/>
            </a:pPr>
            <a:r>
              <a:rPr lang="en-US" dirty="0" smtClean="0"/>
              <a:t>These provisions are also known as provisions related to Cross Border Merger.</a:t>
            </a:r>
          </a:p>
          <a:p>
            <a:pPr algn="just">
              <a:buFont typeface="Wingdings" pitchFamily="2" charset="2"/>
              <a:buChar char="v"/>
            </a:pPr>
            <a:r>
              <a:rPr lang="en-US" dirty="0" smtClean="0"/>
              <a:t>Here, foreign </a:t>
            </a:r>
            <a:r>
              <a:rPr lang="en-US" dirty="0" smtClean="0"/>
              <a:t>company </a:t>
            </a:r>
            <a:r>
              <a:rPr lang="en-US" dirty="0" smtClean="0"/>
              <a:t>means, company incorporated outside India, whether having a place of business in India or not.</a:t>
            </a:r>
          </a:p>
          <a:p>
            <a:pPr algn="just">
              <a:buFont typeface="Wingdings" pitchFamily="2" charset="2"/>
              <a:buChar char="v"/>
            </a:pPr>
            <a:r>
              <a:rPr lang="en-US" dirty="0" smtClean="0"/>
              <a:t>Central Government may make rules in consultation with RBI, in connection with merger &amp; amalgamation under this section.</a:t>
            </a:r>
          </a:p>
          <a:p>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234</a:t>
            </a:r>
            <a:endParaRPr lang="en-IN" dirty="0"/>
          </a:p>
        </p:txBody>
      </p:sp>
      <p:sp>
        <p:nvSpPr>
          <p:cNvPr id="3" name="Content Placeholder 2"/>
          <p:cNvSpPr>
            <a:spLocks noGrp="1"/>
          </p:cNvSpPr>
          <p:nvPr>
            <p:ph idx="1"/>
          </p:nvPr>
        </p:nvSpPr>
        <p:spPr/>
        <p:txBody>
          <a:bodyPr/>
          <a:lstStyle/>
          <a:p>
            <a:pPr algn="just">
              <a:buFont typeface="Wingdings" pitchFamily="2" charset="2"/>
              <a:buChar char="q"/>
            </a:pPr>
            <a:r>
              <a:rPr lang="en-US" dirty="0" smtClean="0"/>
              <a:t>A foreign company may (with prior approval of RBI) merge into a company registered under this Act or vice-versa and,</a:t>
            </a:r>
          </a:p>
          <a:p>
            <a:pPr algn="just">
              <a:buFont typeface="Wingdings" pitchFamily="2" charset="2"/>
              <a:buChar char="Ø"/>
            </a:pPr>
            <a:r>
              <a:rPr lang="en-US" dirty="0" smtClean="0"/>
              <a:t> terms &amp; conditions may provide for payment of consideration to the shareholders of merging company</a:t>
            </a:r>
          </a:p>
          <a:p>
            <a:pPr>
              <a:buFont typeface="Wingdings" pitchFamily="2" charset="2"/>
              <a:buChar char="Ø"/>
            </a:pPr>
            <a:r>
              <a:rPr lang="en-US" dirty="0" smtClean="0"/>
              <a:t> it can be in cash, or in Depository Receipts or partly cash &amp; partly depository receipts, as per the scheme.</a:t>
            </a:r>
          </a:p>
          <a:p>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Compromise, Arrangement Vs      </a:t>
            </a:r>
            <a:br>
              <a:rPr lang="en-US" i="1" dirty="0" smtClean="0"/>
            </a:br>
            <a:r>
              <a:rPr lang="en-US" i="1" dirty="0" smtClean="0"/>
              <a:t>Amalgamations/Mergers</a:t>
            </a:r>
            <a:endParaRPr lang="en-US" i="1" dirty="0"/>
          </a:p>
        </p:txBody>
      </p:sp>
      <p:sp>
        <p:nvSpPr>
          <p:cNvPr id="3" name="Content Placeholder 2"/>
          <p:cNvSpPr>
            <a:spLocks noGrp="1"/>
          </p:cNvSpPr>
          <p:nvPr>
            <p:ph idx="1"/>
          </p:nvPr>
        </p:nvSpPr>
        <p:spPr/>
        <p:txBody>
          <a:bodyPr/>
          <a:lstStyle/>
          <a:p>
            <a:pPr algn="just"/>
            <a:r>
              <a:rPr lang="en-US" dirty="0" smtClean="0"/>
              <a:t>Compromise &amp; Arrangement are done between Company  and Creditor  or Company  and Member.</a:t>
            </a:r>
          </a:p>
          <a:p>
            <a:pPr>
              <a:buNone/>
            </a:pPr>
            <a:r>
              <a:rPr lang="en-US" dirty="0" smtClean="0"/>
              <a:t>    Whereas,</a:t>
            </a:r>
          </a:p>
          <a:p>
            <a:pPr algn="just"/>
            <a:r>
              <a:rPr lang="en-US" dirty="0" smtClean="0"/>
              <a:t>Amalgamation &amp; Merger is a special type of Compromise  &amp; Arrangement between two or more Companies.</a:t>
            </a:r>
            <a:endParaRPr lang="en-US"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6" name="Footer Placeholder 5"/>
          <p:cNvSpPr>
            <a:spLocks noGrp="1"/>
          </p:cNvSpPr>
          <p:nvPr>
            <p:ph type="ftr" sz="quarter" idx="11"/>
          </p:nvPr>
        </p:nvSpPr>
        <p:spPr/>
        <p:txBody>
          <a:bodyPr/>
          <a:lstStyle/>
          <a:p>
            <a:r>
              <a:rPr lang="en-IN" smtClean="0"/>
              <a:t>APARNA BISWAS, COMPANY SECRETARY, WBSEDCL</a:t>
            </a:r>
            <a:endParaRPr lang="en-US"/>
          </a:p>
        </p:txBody>
      </p:sp>
      <p:sp>
        <p:nvSpPr>
          <p:cNvPr id="5" name="Slide Number Placeholder 4"/>
          <p:cNvSpPr>
            <a:spLocks noGrp="1"/>
          </p:cNvSpPr>
          <p:nvPr>
            <p:ph type="sldNum" sz="quarter" idx="12"/>
          </p:nvPr>
        </p:nvSpPr>
        <p:spPr/>
        <p:txBody>
          <a:bodyPr>
            <a:normAutofit/>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235</a:t>
            </a:r>
            <a:endParaRPr lang="en-IN" dirty="0"/>
          </a:p>
        </p:txBody>
      </p:sp>
      <p:sp>
        <p:nvSpPr>
          <p:cNvPr id="3" name="Content Placeholder 2"/>
          <p:cNvSpPr>
            <a:spLocks noGrp="1"/>
          </p:cNvSpPr>
          <p:nvPr>
            <p:ph idx="1"/>
          </p:nvPr>
        </p:nvSpPr>
        <p:spPr/>
        <p:txBody>
          <a:bodyPr>
            <a:normAutofit fontScale="92500" lnSpcReduction="20000"/>
          </a:bodyPr>
          <a:lstStyle/>
          <a:p>
            <a:pPr algn="just">
              <a:buNone/>
            </a:pPr>
            <a:r>
              <a:rPr lang="en-US" b="1" dirty="0" smtClean="0"/>
              <a:t>Power to Acquire Shares of Shareholders Dissenting from Scheme or Contract Approved by Majority</a:t>
            </a:r>
            <a:r>
              <a:rPr lang="en-US" dirty="0" smtClean="0"/>
              <a:t>:</a:t>
            </a:r>
          </a:p>
          <a:p>
            <a:pPr algn="just">
              <a:buFont typeface="Wingdings" pitchFamily="2" charset="2"/>
              <a:buChar char="q"/>
            </a:pPr>
            <a:r>
              <a:rPr lang="en-US" dirty="0" smtClean="0"/>
              <a:t>Transferee Company shall make an offer to the shareholders of transferor company. This scheme/ contract of transfer of shares must be approved by greater than or equal to 90% of value of shares held by members of transferor company, within 4 months of making the offer. </a:t>
            </a:r>
          </a:p>
          <a:p>
            <a:pPr algn="just">
              <a:buFont typeface="Wingdings" pitchFamily="2" charset="2"/>
              <a:buChar char="q"/>
            </a:pPr>
            <a:r>
              <a:rPr lang="en-US" dirty="0" smtClean="0"/>
              <a:t> Transferee Company shall express its desire to acquire the remaining shares of dissenting shareholders, within 2 months of expiry of above 4 months &amp; also give notice to such shareholders about its desire to acquire.</a:t>
            </a:r>
          </a:p>
          <a:p>
            <a:pPr>
              <a:buNone/>
            </a:pPr>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235</a:t>
            </a:r>
            <a:endParaRPr lang="en-IN" dirty="0"/>
          </a:p>
        </p:txBody>
      </p:sp>
      <p:sp>
        <p:nvSpPr>
          <p:cNvPr id="3" name="Content Placeholder 2"/>
          <p:cNvSpPr>
            <a:spLocks noGrp="1"/>
          </p:cNvSpPr>
          <p:nvPr>
            <p:ph idx="1"/>
          </p:nvPr>
        </p:nvSpPr>
        <p:spPr/>
        <p:txBody>
          <a:bodyPr>
            <a:normAutofit lnSpcReduction="10000"/>
          </a:bodyPr>
          <a:lstStyle/>
          <a:p>
            <a:pPr algn="just">
              <a:buFont typeface="Wingdings" pitchFamily="2" charset="2"/>
              <a:buChar char="q"/>
            </a:pPr>
            <a:r>
              <a:rPr lang="en-US" dirty="0" smtClean="0"/>
              <a:t>If the above notice is given, the transferee company shall within 1 month from date of giving above notice, be entitled to acquire those shares under the scheme/ contract.  This is applicable when no application has been made by dissenting shareholders to NCLT.</a:t>
            </a:r>
          </a:p>
          <a:p>
            <a:pPr algn="just">
              <a:buFont typeface="Wingdings" pitchFamily="2" charset="2"/>
              <a:buChar char="q"/>
            </a:pPr>
            <a:r>
              <a:rPr lang="en-US" dirty="0" smtClean="0"/>
              <a:t>If NCLT decision is in </a:t>
            </a:r>
            <a:r>
              <a:rPr lang="en-US" dirty="0" err="1" smtClean="0"/>
              <a:t>favour</a:t>
            </a:r>
            <a:r>
              <a:rPr lang="en-US" dirty="0" smtClean="0"/>
              <a:t> of company &amp; not in </a:t>
            </a:r>
            <a:r>
              <a:rPr lang="en-US" dirty="0" err="1" smtClean="0"/>
              <a:t>favour</a:t>
            </a:r>
            <a:r>
              <a:rPr lang="en-US" dirty="0" smtClean="0"/>
              <a:t> of Dissenting Shareholders, the transferee company shall on expiry of 1 month from date of notice , &amp; once the dissenting shareholders application has been disposed off :-             </a:t>
            </a:r>
          </a:p>
          <a:p>
            <a:pPr>
              <a:buNone/>
            </a:pPr>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235</a:t>
            </a:r>
            <a:endParaRPr lang="en-IN" dirty="0"/>
          </a:p>
        </p:txBody>
      </p:sp>
      <p:sp>
        <p:nvSpPr>
          <p:cNvPr id="3" name="Content Placeholder 2"/>
          <p:cNvSpPr>
            <a:spLocks noGrp="1"/>
          </p:cNvSpPr>
          <p:nvPr>
            <p:ph idx="1"/>
          </p:nvPr>
        </p:nvSpPr>
        <p:spPr/>
        <p:txBody>
          <a:bodyPr/>
          <a:lstStyle/>
          <a:p>
            <a:pPr algn="just"/>
            <a:r>
              <a:rPr lang="en-US" dirty="0" smtClean="0"/>
              <a:t>it may send a copy of notice to transferor company  and transfer deed to be executed on behalf of shareholders.</a:t>
            </a:r>
          </a:p>
          <a:p>
            <a:pPr algn="just"/>
            <a:r>
              <a:rPr lang="en-US" dirty="0" smtClean="0"/>
              <a:t> Pay the consideration to transferor company as per scheme/ contract.</a:t>
            </a:r>
          </a:p>
          <a:p>
            <a:pPr algn="just"/>
            <a:r>
              <a:rPr lang="en-US" dirty="0" smtClean="0"/>
              <a:t> Transferor company shall register the transferee company as holder of shares &amp; intimate the dissenting shareholders of this fact &amp; about the price payable to them.</a:t>
            </a:r>
          </a:p>
          <a:p>
            <a:pPr>
              <a:buNone/>
            </a:pPr>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235</a:t>
            </a:r>
            <a:endParaRPr lang="en-IN" dirty="0"/>
          </a:p>
        </p:txBody>
      </p:sp>
      <p:sp>
        <p:nvSpPr>
          <p:cNvPr id="3" name="Content Placeholder 2"/>
          <p:cNvSpPr>
            <a:spLocks noGrp="1"/>
          </p:cNvSpPr>
          <p:nvPr>
            <p:ph idx="1"/>
          </p:nvPr>
        </p:nvSpPr>
        <p:spPr/>
        <p:txBody>
          <a:bodyPr/>
          <a:lstStyle/>
          <a:p>
            <a:pPr algn="just">
              <a:buFont typeface="Wingdings" pitchFamily="2" charset="2"/>
              <a:buChar char="q"/>
            </a:pPr>
            <a:r>
              <a:rPr lang="en-US" dirty="0" smtClean="0"/>
              <a:t>Any sum received by transferor company, shall be paid into a separate bank account &amp; such amount shall be held by that company in trust for such shareholders and shall  be disbursed to entitled shareholders within 60 days.</a:t>
            </a:r>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236</a:t>
            </a:r>
            <a:endParaRPr lang="en-IN" dirty="0"/>
          </a:p>
        </p:txBody>
      </p:sp>
      <p:sp>
        <p:nvSpPr>
          <p:cNvPr id="3" name="Content Placeholder 2"/>
          <p:cNvSpPr>
            <a:spLocks noGrp="1"/>
          </p:cNvSpPr>
          <p:nvPr>
            <p:ph idx="1"/>
          </p:nvPr>
        </p:nvSpPr>
        <p:spPr/>
        <p:txBody>
          <a:bodyPr>
            <a:normAutofit lnSpcReduction="10000"/>
          </a:bodyPr>
          <a:lstStyle/>
          <a:p>
            <a:pPr>
              <a:buNone/>
            </a:pPr>
            <a:r>
              <a:rPr lang="en-US" dirty="0" smtClean="0"/>
              <a:t> </a:t>
            </a:r>
            <a:r>
              <a:rPr lang="en-US" b="1" dirty="0" smtClean="0"/>
              <a:t>Purchase of Minority Shareholding</a:t>
            </a:r>
          </a:p>
          <a:p>
            <a:pPr>
              <a:buNone/>
            </a:pPr>
            <a:endParaRPr lang="en-US" dirty="0" smtClean="0"/>
          </a:p>
          <a:p>
            <a:pPr>
              <a:buFont typeface="Wingdings" pitchFamily="2" charset="2"/>
              <a:buChar char="q"/>
            </a:pPr>
            <a:r>
              <a:rPr lang="en-US" dirty="0" smtClean="0"/>
              <a:t>An acquirer or any person or group of persons</a:t>
            </a:r>
          </a:p>
          <a:p>
            <a:pPr>
              <a:buFont typeface="Arial" pitchFamily="34" charset="0"/>
              <a:buChar char="•"/>
            </a:pPr>
            <a:endParaRPr lang="en-US" dirty="0" smtClean="0"/>
          </a:p>
          <a:p>
            <a:pPr algn="just">
              <a:buFont typeface="Wingdings" pitchFamily="2" charset="2"/>
              <a:buChar char="q"/>
            </a:pPr>
            <a:r>
              <a:rPr lang="en-US" dirty="0" smtClean="0"/>
              <a:t>Holding / Becoming shareholders of  greater  than equal to 90% of issued share capital </a:t>
            </a:r>
          </a:p>
          <a:p>
            <a:pPr>
              <a:buFont typeface="Arial" pitchFamily="34" charset="0"/>
              <a:buChar char="•"/>
            </a:pPr>
            <a:endParaRPr lang="en-US" dirty="0" smtClean="0"/>
          </a:p>
          <a:p>
            <a:pPr algn="just">
              <a:buFont typeface="Wingdings" pitchFamily="2" charset="2"/>
              <a:buChar char="q"/>
            </a:pPr>
            <a:r>
              <a:rPr lang="en-US" dirty="0" smtClean="0"/>
              <a:t>They shall notify the company of their intention to buy the remaining equity shares at a price determined by a registered </a:t>
            </a:r>
            <a:r>
              <a:rPr lang="en-US" dirty="0" err="1" smtClean="0"/>
              <a:t>valuer</a:t>
            </a:r>
            <a:r>
              <a:rPr lang="en-US" dirty="0" smtClean="0"/>
              <a:t> as per the Valuation Rules.</a:t>
            </a:r>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236</a:t>
            </a:r>
            <a:endParaRPr lang="en-IN" dirty="0"/>
          </a:p>
        </p:txBody>
      </p:sp>
      <p:sp>
        <p:nvSpPr>
          <p:cNvPr id="3" name="Content Placeholder 2"/>
          <p:cNvSpPr>
            <a:spLocks noGrp="1"/>
          </p:cNvSpPr>
          <p:nvPr>
            <p:ph idx="1"/>
          </p:nvPr>
        </p:nvSpPr>
        <p:spPr/>
        <p:txBody>
          <a:bodyPr>
            <a:normAutofit fontScale="92500"/>
          </a:bodyPr>
          <a:lstStyle/>
          <a:p>
            <a:pPr algn="just">
              <a:buFont typeface="Wingdings" pitchFamily="2" charset="2"/>
              <a:buChar char="q"/>
            </a:pPr>
            <a:r>
              <a:rPr lang="en-US" dirty="0" smtClean="0"/>
              <a:t>Also minority shareholders may offer to majority shareholders  for  purchasing their interest &amp; to determine the prices.</a:t>
            </a:r>
          </a:p>
          <a:p>
            <a:pPr>
              <a:buFont typeface="Wingdings" pitchFamily="2" charset="2"/>
              <a:buChar char="q"/>
            </a:pPr>
            <a:r>
              <a:rPr lang="en-US" dirty="0" smtClean="0"/>
              <a:t> Majority Shareholders shall deposit an amount = </a:t>
            </a:r>
          </a:p>
          <a:p>
            <a:pPr algn="just">
              <a:buNone/>
            </a:pPr>
            <a:r>
              <a:rPr lang="en-US" dirty="0" smtClean="0"/>
              <a:t>    Value of shares to be acquired , in a separate bank account, to be operated by company whose shares are being transferred, for at least 1 year for payment to minority shareholders &amp; such amount shall be disbursed within 60 days. Disbursements shall continue till 1 year, if not made within 60 days. </a:t>
            </a:r>
          </a:p>
          <a:p>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236</a:t>
            </a:r>
            <a:endParaRPr lang="en-IN" dirty="0"/>
          </a:p>
        </p:txBody>
      </p:sp>
      <p:sp>
        <p:nvSpPr>
          <p:cNvPr id="3" name="Content Placeholder 2"/>
          <p:cNvSpPr>
            <a:spLocks noGrp="1"/>
          </p:cNvSpPr>
          <p:nvPr>
            <p:ph idx="1"/>
          </p:nvPr>
        </p:nvSpPr>
        <p:spPr/>
        <p:txBody>
          <a:bodyPr>
            <a:normAutofit fontScale="92500"/>
          </a:bodyPr>
          <a:lstStyle/>
          <a:p>
            <a:pPr>
              <a:buFont typeface="Wingdings" pitchFamily="2" charset="2"/>
              <a:buChar char="q"/>
            </a:pPr>
            <a:r>
              <a:rPr lang="en-US" dirty="0" smtClean="0"/>
              <a:t>Company whose shares are being transferred shall be deemed as transfer agent</a:t>
            </a:r>
          </a:p>
          <a:p>
            <a:pPr algn="just">
              <a:buFont typeface="Wingdings" pitchFamily="2" charset="2"/>
              <a:buChar char="q"/>
            </a:pPr>
            <a:r>
              <a:rPr lang="en-US" dirty="0" smtClean="0"/>
              <a:t> If there is no physical delivery of shares, then the share certificate of minority shareholders shall be cancelled, &amp; such company shall issue new shares to majority &amp; the payment be passed on to the minority.</a:t>
            </a:r>
          </a:p>
          <a:p>
            <a:pPr algn="just">
              <a:buFont typeface="Wingdings" pitchFamily="2" charset="2"/>
              <a:buChar char="q"/>
            </a:pPr>
            <a:r>
              <a:rPr lang="en-US" dirty="0" smtClean="0"/>
              <a:t>When shares of minority shareholders have been acquired in pursuance of this section, the shareholders holding greater than equal to 75% of minority equity shareholding, may negotiate or reach an understanding on a higher price.</a:t>
            </a:r>
          </a:p>
          <a:p>
            <a:pPr>
              <a:buNone/>
            </a:pPr>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237</a:t>
            </a:r>
            <a:endParaRPr lang="en-IN" dirty="0"/>
          </a:p>
        </p:txBody>
      </p:sp>
      <p:sp>
        <p:nvSpPr>
          <p:cNvPr id="3" name="Content Placeholder 2"/>
          <p:cNvSpPr>
            <a:spLocks noGrp="1"/>
          </p:cNvSpPr>
          <p:nvPr>
            <p:ph idx="1"/>
          </p:nvPr>
        </p:nvSpPr>
        <p:spPr/>
        <p:txBody>
          <a:bodyPr>
            <a:normAutofit lnSpcReduction="10000"/>
          </a:bodyPr>
          <a:lstStyle/>
          <a:p>
            <a:pPr algn="just">
              <a:buNone/>
            </a:pPr>
            <a:r>
              <a:rPr lang="en-US" b="1" dirty="0" smtClean="0"/>
              <a:t>Power of Central Government to Provide for Amalgamation of Companies in Public Interest </a:t>
            </a:r>
          </a:p>
          <a:p>
            <a:pPr algn="just">
              <a:buFont typeface="Wingdings" pitchFamily="2" charset="2"/>
              <a:buChar char="q"/>
            </a:pPr>
            <a:r>
              <a:rPr lang="en-US" dirty="0" smtClean="0"/>
              <a:t>If Central Government is satisfied that it is essential in public interest that 2 or more companies should amalgamate, then CG may by order in official gazette, notify the same &amp; provide for amalgamation into a single company.</a:t>
            </a:r>
          </a:p>
          <a:p>
            <a:pPr algn="just">
              <a:buFont typeface="Wingdings" pitchFamily="2" charset="2"/>
              <a:buChar char="q"/>
            </a:pPr>
            <a:r>
              <a:rPr lang="en-US" dirty="0" smtClean="0"/>
              <a:t> Order may provide that legal proceeding of transferor company may continue against transferee company.</a:t>
            </a:r>
          </a:p>
          <a:p>
            <a:pPr>
              <a:buNone/>
            </a:pPr>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237</a:t>
            </a:r>
            <a:endParaRPr lang="en-IN" dirty="0"/>
          </a:p>
        </p:txBody>
      </p:sp>
      <p:sp>
        <p:nvSpPr>
          <p:cNvPr id="3" name="Content Placeholder 2"/>
          <p:cNvSpPr>
            <a:spLocks noGrp="1"/>
          </p:cNvSpPr>
          <p:nvPr>
            <p:ph idx="1"/>
          </p:nvPr>
        </p:nvSpPr>
        <p:spPr/>
        <p:txBody>
          <a:bodyPr>
            <a:normAutofit lnSpcReduction="10000"/>
          </a:bodyPr>
          <a:lstStyle/>
          <a:p>
            <a:pPr algn="just">
              <a:buFont typeface="Wingdings" pitchFamily="2" charset="2"/>
              <a:buChar char="q"/>
            </a:pPr>
            <a:r>
              <a:rPr lang="en-US" dirty="0" smtClean="0"/>
              <a:t>Every member/ creditor of each transferor company before amalgamation , shall have, as nearly as possible, same rights/ interest in the transferee company.</a:t>
            </a:r>
          </a:p>
          <a:p>
            <a:pPr algn="just">
              <a:buFont typeface="Wingdings" pitchFamily="2" charset="2"/>
              <a:buChar char="q"/>
            </a:pPr>
            <a:r>
              <a:rPr lang="en-US" dirty="0" smtClean="0"/>
              <a:t>If the interest/ rights are less, then they shall be entitled for compensation.</a:t>
            </a:r>
          </a:p>
          <a:p>
            <a:pPr algn="just">
              <a:buFont typeface="Wingdings" pitchFamily="2" charset="2"/>
              <a:buChar char="q"/>
            </a:pPr>
            <a:r>
              <a:rPr lang="en-US" dirty="0" smtClean="0"/>
              <a:t> Person aggrieved by above compensation, may prefer an appeal to NCLT, within 30 days of date of publication of such assessment in official gazette.  </a:t>
            </a:r>
          </a:p>
          <a:p>
            <a:pPr algn="just">
              <a:buFont typeface="Wingdings" pitchFamily="2" charset="2"/>
              <a:buChar char="q"/>
            </a:pPr>
            <a:r>
              <a:rPr lang="en-US" dirty="0" smtClean="0"/>
              <a:t>Then the assessment of compensation, shall be made by NCLT.</a:t>
            </a:r>
          </a:p>
          <a:p>
            <a:pPr>
              <a:buNone/>
            </a:pPr>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237</a:t>
            </a:r>
            <a:endParaRPr lang="en-IN"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q"/>
            </a:pPr>
            <a:r>
              <a:rPr lang="en-US" sz="2800" dirty="0" smtClean="0"/>
              <a:t>No order shall be made under this section, </a:t>
            </a:r>
            <a:r>
              <a:rPr lang="en-US" sz="2800" dirty="0" smtClean="0"/>
              <a:t>unless:</a:t>
            </a:r>
            <a:endParaRPr lang="en-US" sz="2800" dirty="0" smtClean="0"/>
          </a:p>
          <a:p>
            <a:pPr>
              <a:buFont typeface="Wingdings" pitchFamily="2" charset="2"/>
              <a:buChar char="Ø"/>
            </a:pPr>
            <a:r>
              <a:rPr lang="en-US" dirty="0" smtClean="0"/>
              <a:t> copy of proposed order has been sent in draft to each of the companies concerned.</a:t>
            </a:r>
          </a:p>
          <a:p>
            <a:pPr>
              <a:buFont typeface="Wingdings" pitchFamily="2" charset="2"/>
              <a:buChar char="Ø"/>
            </a:pPr>
            <a:r>
              <a:rPr lang="en-US" dirty="0" smtClean="0"/>
              <a:t> if no appeal was filed &amp; the time limit has expired.</a:t>
            </a:r>
          </a:p>
          <a:p>
            <a:pPr>
              <a:buFont typeface="Wingdings" pitchFamily="2" charset="2"/>
              <a:buChar char="Ø"/>
            </a:pPr>
            <a:r>
              <a:rPr lang="en-US" dirty="0" smtClean="0"/>
              <a:t> if appeal was filed, then it has been disposed off</a:t>
            </a:r>
          </a:p>
          <a:p>
            <a:pPr algn="just">
              <a:buFont typeface="Wingdings" pitchFamily="2" charset="2"/>
              <a:buChar char="Ø"/>
            </a:pPr>
            <a:r>
              <a:rPr lang="en-US" dirty="0" smtClean="0"/>
              <a:t> Central Government has considered the suggestions / objections (if any) received from company &amp; made modifications in draft order, if any, by giving at least  2 months time to company.</a:t>
            </a:r>
          </a:p>
          <a:p>
            <a:pPr algn="just">
              <a:buFont typeface="Wingdings" pitchFamily="2" charset="2"/>
              <a:buChar char="Ø"/>
            </a:pPr>
            <a:r>
              <a:rPr lang="en-US" dirty="0" smtClean="0"/>
              <a:t>Copy of every order made under this section, shall as soon as made, be laid before each house of Parliament.</a:t>
            </a:r>
          </a:p>
          <a:p>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838200"/>
          </a:xfrm>
        </p:spPr>
        <p:txBody>
          <a:bodyPr>
            <a:normAutofit fontScale="90000"/>
          </a:bodyPr>
          <a:lstStyle/>
          <a:p>
            <a:r>
              <a:rPr lang="en-US" i="1" dirty="0" smtClean="0"/>
              <a:t/>
            </a:r>
            <a:br>
              <a:rPr lang="en-US" i="1" dirty="0" smtClean="0"/>
            </a:br>
            <a:r>
              <a:rPr lang="en-US" i="1" dirty="0" smtClean="0"/>
              <a:t>Steps to be followed in execution of Compromise &amp; Arrangement</a:t>
            </a:r>
            <a:br>
              <a:rPr lang="en-US" i="1" dirty="0" smtClean="0"/>
            </a:br>
            <a:r>
              <a:rPr lang="en-US" i="1" dirty="0" smtClean="0"/>
              <a:t>Section 230</a:t>
            </a:r>
            <a:endParaRPr lang="en-US" i="1" dirty="0"/>
          </a:p>
        </p:txBody>
      </p:sp>
      <p:sp>
        <p:nvSpPr>
          <p:cNvPr id="3" name="Content Placeholder 2"/>
          <p:cNvSpPr>
            <a:spLocks noGrp="1"/>
          </p:cNvSpPr>
          <p:nvPr>
            <p:ph idx="1"/>
          </p:nvPr>
        </p:nvSpPr>
        <p:spPr/>
        <p:txBody>
          <a:bodyPr>
            <a:noAutofit/>
          </a:bodyPr>
          <a:lstStyle/>
          <a:p>
            <a:pPr algn="just"/>
            <a:endParaRPr lang="en-US" dirty="0" smtClean="0"/>
          </a:p>
          <a:p>
            <a:pPr algn="just"/>
            <a:r>
              <a:rPr lang="en-US" dirty="0" smtClean="0"/>
              <a:t>An application may be filed by creditor  or member or Liquidator  or Company to the  Tribunal.</a:t>
            </a:r>
          </a:p>
          <a:p>
            <a:pPr algn="just">
              <a:buNone/>
            </a:pPr>
            <a:endParaRPr lang="en-US" dirty="0" smtClean="0"/>
          </a:p>
          <a:p>
            <a:pPr algn="just"/>
            <a:r>
              <a:rPr lang="en-US" dirty="0" smtClean="0"/>
              <a:t>Application  made  to the Tribunal to order a meeting of Creditors  or  Members</a:t>
            </a:r>
            <a:r>
              <a:rPr lang="en-US" sz="2400" dirty="0" smtClean="0"/>
              <a:t>.</a:t>
            </a:r>
          </a:p>
          <a:p>
            <a:pPr algn="just">
              <a:buNone/>
            </a:pPr>
            <a:endParaRPr lang="en-US" sz="1800" dirty="0" smtClean="0"/>
          </a:p>
          <a:p>
            <a:pPr>
              <a:buNone/>
            </a:pPr>
            <a:r>
              <a:rPr lang="en-US" sz="1800" dirty="0" smtClean="0"/>
              <a:t>    </a:t>
            </a:r>
          </a:p>
          <a:p>
            <a:pPr>
              <a:buNone/>
            </a:pPr>
            <a:r>
              <a:rPr lang="en-US" sz="1800" dirty="0" smtClean="0"/>
              <a:t>        </a:t>
            </a:r>
            <a:endParaRPr lang="en-US" sz="1800"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6" name="Footer Placeholder 5"/>
          <p:cNvSpPr>
            <a:spLocks noGrp="1"/>
          </p:cNvSpPr>
          <p:nvPr>
            <p:ph type="ftr" sz="quarter" idx="11"/>
          </p:nvPr>
        </p:nvSpPr>
        <p:spPr/>
        <p:txBody>
          <a:bodyPr/>
          <a:lstStyle/>
          <a:p>
            <a:r>
              <a:rPr lang="en-IN" smtClean="0"/>
              <a:t>APARNA BISWAS, COMPANY SECRETARY, WBSEDCL</a:t>
            </a:r>
            <a:endParaRPr lang="en-US"/>
          </a:p>
        </p:txBody>
      </p:sp>
      <p:sp>
        <p:nvSpPr>
          <p:cNvPr id="5" name="Slide Number Placeholder 4"/>
          <p:cNvSpPr>
            <a:spLocks noGrp="1"/>
          </p:cNvSpPr>
          <p:nvPr>
            <p:ph type="sldNum" sz="quarter" idx="12"/>
          </p:nvPr>
        </p:nvSpPr>
        <p:spPr/>
        <p:txBody>
          <a:bodyPr>
            <a:normAutofit/>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238</a:t>
            </a:r>
            <a:endParaRPr lang="en-IN" dirty="0"/>
          </a:p>
        </p:txBody>
      </p:sp>
      <p:sp>
        <p:nvSpPr>
          <p:cNvPr id="3" name="Content Placeholder 2"/>
          <p:cNvSpPr>
            <a:spLocks noGrp="1"/>
          </p:cNvSpPr>
          <p:nvPr>
            <p:ph idx="1"/>
          </p:nvPr>
        </p:nvSpPr>
        <p:spPr>
          <a:xfrm>
            <a:off x="457200" y="1609416"/>
            <a:ext cx="7467600" cy="4846320"/>
          </a:xfrm>
        </p:spPr>
        <p:txBody>
          <a:bodyPr>
            <a:normAutofit fontScale="92500" lnSpcReduction="20000"/>
          </a:bodyPr>
          <a:lstStyle/>
          <a:p>
            <a:pPr>
              <a:buNone/>
            </a:pPr>
            <a:r>
              <a:rPr lang="en-US" b="1" dirty="0" smtClean="0"/>
              <a:t>Registration of offer of Schemes Involving Transfer of Shares</a:t>
            </a:r>
          </a:p>
          <a:p>
            <a:pPr algn="just">
              <a:buFont typeface="Wingdings" pitchFamily="2" charset="2"/>
              <a:buChar char="q"/>
            </a:pPr>
            <a:r>
              <a:rPr lang="en-US" dirty="0" smtClean="0"/>
              <a:t> For every offer of </a:t>
            </a:r>
            <a:r>
              <a:rPr lang="en-US" dirty="0" smtClean="0"/>
              <a:t>a scheme/contract</a:t>
            </a:r>
            <a:r>
              <a:rPr lang="en-US" dirty="0" smtClean="0"/>
              <a:t>, which involves transfer of shares in transferor company to transferee Company </a:t>
            </a:r>
            <a:r>
              <a:rPr lang="en-US" dirty="0" smtClean="0"/>
              <a:t>u/s </a:t>
            </a:r>
            <a:r>
              <a:rPr lang="en-US" dirty="0" smtClean="0"/>
              <a:t>235 :</a:t>
            </a:r>
          </a:p>
          <a:p>
            <a:pPr algn="just">
              <a:buFont typeface="Wingdings" pitchFamily="2" charset="2"/>
              <a:buChar char="Ø"/>
            </a:pPr>
            <a:r>
              <a:rPr lang="en-US" dirty="0" smtClean="0"/>
              <a:t> every circular of offer must be sent to members of company by directors </a:t>
            </a:r>
            <a:r>
              <a:rPr lang="en-US" dirty="0" smtClean="0"/>
              <a:t>along with </a:t>
            </a:r>
            <a:r>
              <a:rPr lang="en-US" dirty="0" smtClean="0"/>
              <a:t>necessary information </a:t>
            </a:r>
            <a:r>
              <a:rPr lang="en-US" dirty="0" smtClean="0"/>
              <a:t>.</a:t>
            </a:r>
            <a:endParaRPr lang="en-US" dirty="0" smtClean="0"/>
          </a:p>
          <a:p>
            <a:pPr algn="just">
              <a:buFont typeface="Wingdings" pitchFamily="2" charset="2"/>
              <a:buChar char="Ø"/>
            </a:pPr>
            <a:r>
              <a:rPr lang="en-US" dirty="0" smtClean="0"/>
              <a:t> Such offer must contain a statement on behalf of transferee company that it has taken necessary steps to ensure that necessary cash will be available and, before circulating, it must be compulsorily registered with Registrar of </a:t>
            </a:r>
            <a:r>
              <a:rPr lang="en-US" dirty="0" smtClean="0"/>
              <a:t>Companies.</a:t>
            </a:r>
            <a:endParaRPr lang="en-US" dirty="0" smtClean="0"/>
          </a:p>
          <a:p>
            <a:pPr>
              <a:buNone/>
            </a:pPr>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238</a:t>
            </a:r>
            <a:endParaRPr lang="en-IN" dirty="0"/>
          </a:p>
        </p:txBody>
      </p:sp>
      <p:sp>
        <p:nvSpPr>
          <p:cNvPr id="3" name="Content Placeholder 2"/>
          <p:cNvSpPr>
            <a:spLocks noGrp="1"/>
          </p:cNvSpPr>
          <p:nvPr>
            <p:ph idx="1"/>
          </p:nvPr>
        </p:nvSpPr>
        <p:spPr/>
        <p:txBody>
          <a:bodyPr/>
          <a:lstStyle/>
          <a:p>
            <a:pPr algn="just"/>
            <a:r>
              <a:rPr lang="en-US" dirty="0" smtClean="0"/>
              <a:t>Registrar of companies may refuse to </a:t>
            </a:r>
            <a:r>
              <a:rPr lang="en-US" dirty="0" smtClean="0"/>
              <a:t>register the circular </a:t>
            </a:r>
            <a:r>
              <a:rPr lang="en-US" dirty="0" smtClean="0"/>
              <a:t>which has incomplete/ incorrect information and communicate this refusal within 30 days of application.</a:t>
            </a:r>
          </a:p>
          <a:p>
            <a:pPr algn="just"/>
            <a:r>
              <a:rPr lang="en-US" dirty="0" smtClean="0"/>
              <a:t> Against this refusal, appeal may be preferred before NCLT.</a:t>
            </a:r>
          </a:p>
          <a:p>
            <a:pPr algn="just"/>
            <a:r>
              <a:rPr lang="en-US" dirty="0" smtClean="0"/>
              <a:t> If any director issues </a:t>
            </a:r>
            <a:r>
              <a:rPr lang="en-US" dirty="0" smtClean="0"/>
              <a:t>a circular </a:t>
            </a:r>
            <a:r>
              <a:rPr lang="en-US" dirty="0" smtClean="0"/>
              <a:t>which was not registered with Registrar of Companies, shall be punishable with fine. Min : Rs.25,000    Max : Rs.5,00,000 </a:t>
            </a:r>
          </a:p>
          <a:p>
            <a:pPr>
              <a:buNone/>
            </a:pPr>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239</a:t>
            </a:r>
            <a:endParaRPr lang="en-IN" dirty="0"/>
          </a:p>
        </p:txBody>
      </p:sp>
      <p:sp>
        <p:nvSpPr>
          <p:cNvPr id="3" name="Content Placeholder 2"/>
          <p:cNvSpPr>
            <a:spLocks noGrp="1"/>
          </p:cNvSpPr>
          <p:nvPr>
            <p:ph idx="1"/>
          </p:nvPr>
        </p:nvSpPr>
        <p:spPr/>
        <p:txBody>
          <a:bodyPr>
            <a:normAutofit fontScale="92500" lnSpcReduction="20000"/>
          </a:bodyPr>
          <a:lstStyle/>
          <a:p>
            <a:pPr algn="just">
              <a:buNone/>
            </a:pPr>
            <a:r>
              <a:rPr lang="en-US" b="1" dirty="0" smtClean="0"/>
              <a:t>Preservation of Books &amp; Papers of Amalgamated Companies</a:t>
            </a:r>
          </a:p>
          <a:p>
            <a:pPr>
              <a:buNone/>
            </a:pPr>
            <a:endParaRPr lang="en-US" u="sng" dirty="0" smtClean="0"/>
          </a:p>
          <a:p>
            <a:pPr algn="just">
              <a:buFont typeface="Wingdings" pitchFamily="2" charset="2"/>
              <a:buChar char="q"/>
            </a:pPr>
            <a:r>
              <a:rPr lang="en-US" dirty="0" smtClean="0"/>
              <a:t>Books &amp; Papers of a company, which has been amalgamated with or whose shares have been acquired by, another company, in this context, shall not be disposed off, without prior permission of Central Government.</a:t>
            </a:r>
          </a:p>
          <a:p>
            <a:pPr algn="just">
              <a:buFont typeface="Wingdings" pitchFamily="2" charset="2"/>
              <a:buChar char="q"/>
            </a:pPr>
            <a:r>
              <a:rPr lang="en-US" dirty="0" smtClean="0"/>
              <a:t>Before granting this permission, Central Government may appoint a person to examine such books/ papers for ascertaining whether they contain any evidence  of commission of an offence related to promotion/ formation/ management of affairs of transferor company or </a:t>
            </a:r>
            <a:r>
              <a:rPr lang="en-US" dirty="0" smtClean="0"/>
              <a:t>its amalgamation </a:t>
            </a:r>
            <a:r>
              <a:rPr lang="en-US" dirty="0" smtClean="0"/>
              <a:t>or </a:t>
            </a:r>
            <a:r>
              <a:rPr lang="en-US" dirty="0" smtClean="0"/>
              <a:t>acquisition </a:t>
            </a:r>
            <a:r>
              <a:rPr lang="en-US" dirty="0" smtClean="0"/>
              <a:t>of its shares.</a:t>
            </a:r>
          </a:p>
          <a:p>
            <a:pPr>
              <a:buNone/>
            </a:pPr>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240</a:t>
            </a:r>
            <a:endParaRPr lang="en-IN" dirty="0"/>
          </a:p>
        </p:txBody>
      </p:sp>
      <p:sp>
        <p:nvSpPr>
          <p:cNvPr id="3" name="Content Placeholder 2"/>
          <p:cNvSpPr>
            <a:spLocks noGrp="1"/>
          </p:cNvSpPr>
          <p:nvPr>
            <p:ph idx="1"/>
          </p:nvPr>
        </p:nvSpPr>
        <p:spPr/>
        <p:txBody>
          <a:bodyPr/>
          <a:lstStyle/>
          <a:p>
            <a:pPr algn="just">
              <a:buNone/>
            </a:pPr>
            <a:r>
              <a:rPr lang="en-US" b="1" dirty="0" smtClean="0"/>
              <a:t>Liability of Officers in Respect of Offences Committed Prior to Merger, Amalgamation etc. </a:t>
            </a:r>
            <a:r>
              <a:rPr lang="en-US" sz="2000" b="1" dirty="0" smtClean="0"/>
              <a:t>(NEW PROVISION UNDER COMPANIES ACT, 2013)</a:t>
            </a:r>
            <a:endParaRPr lang="en-US" sz="2000" b="1" dirty="0" smtClean="0"/>
          </a:p>
          <a:p>
            <a:pPr>
              <a:buNone/>
            </a:pPr>
            <a:endParaRPr lang="en-US" u="sng" dirty="0" smtClean="0"/>
          </a:p>
          <a:p>
            <a:pPr algn="just">
              <a:buFont typeface="Wingdings" pitchFamily="2" charset="2"/>
              <a:buChar char="q"/>
            </a:pPr>
            <a:r>
              <a:rPr lang="en-US" dirty="0" smtClean="0"/>
              <a:t> Liability  in respect of offences committed under this Act by </a:t>
            </a:r>
            <a:r>
              <a:rPr lang="en-US" dirty="0" smtClean="0"/>
              <a:t>officers in default </a:t>
            </a:r>
            <a:r>
              <a:rPr lang="en-US" dirty="0" smtClean="0"/>
              <a:t>of transferor company prior to merger, amalgamation or acquisition shall continue after such merger, amalgamation or acquisition.</a:t>
            </a:r>
          </a:p>
          <a:p>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48512"/>
          </a:xfrm>
        </p:spPr>
        <p:txBody>
          <a:bodyPr>
            <a:noAutofit/>
          </a:bodyPr>
          <a:lstStyle/>
          <a:p>
            <a:r>
              <a:rPr lang="en-IN" sz="2800" b="1" dirty="0" smtClean="0">
                <a:cs typeface="Times New Roman" pitchFamily="18" charset="0"/>
              </a:rPr>
              <a:t>Scheme of Arrangement for listed entity -</a:t>
            </a:r>
            <a:br>
              <a:rPr lang="en-IN" sz="2800" b="1" dirty="0" smtClean="0">
                <a:cs typeface="Times New Roman" pitchFamily="18" charset="0"/>
              </a:rPr>
            </a:br>
            <a:r>
              <a:rPr lang="en-IN" sz="2800" b="1" dirty="0" smtClean="0">
                <a:cs typeface="Times New Roman" pitchFamily="18" charset="0"/>
              </a:rPr>
              <a:t>SEBI (Listing Obligations and Disclosure Requirements), 2015</a:t>
            </a:r>
            <a:endParaRPr lang="en-IN" sz="2800" dirty="0"/>
          </a:p>
        </p:txBody>
      </p:sp>
      <p:sp>
        <p:nvSpPr>
          <p:cNvPr id="3" name="Content Placeholder 2"/>
          <p:cNvSpPr>
            <a:spLocks noGrp="1"/>
          </p:cNvSpPr>
          <p:nvPr>
            <p:ph idx="1"/>
          </p:nvPr>
        </p:nvSpPr>
        <p:spPr>
          <a:xfrm>
            <a:off x="457200" y="1905000"/>
            <a:ext cx="7239000" cy="4550736"/>
          </a:xfrm>
        </p:spPr>
        <p:txBody>
          <a:bodyPr>
            <a:normAutofit fontScale="85000" lnSpcReduction="20000"/>
          </a:bodyPr>
          <a:lstStyle/>
          <a:p>
            <a:pPr algn="just">
              <a:buNone/>
            </a:pPr>
            <a:r>
              <a:rPr lang="en-IN" sz="2800" b="1" u="sng" dirty="0" smtClean="0">
                <a:cs typeface="Times New Roman" pitchFamily="18" charset="0"/>
              </a:rPr>
              <a:t>Regulation 11</a:t>
            </a:r>
          </a:p>
          <a:p>
            <a:pPr algn="just">
              <a:buNone/>
            </a:pPr>
            <a:r>
              <a:rPr lang="en-IN" sz="2800" dirty="0" smtClean="0">
                <a:cs typeface="Times New Roman" pitchFamily="18" charset="0"/>
              </a:rPr>
              <a:t>     </a:t>
            </a:r>
          </a:p>
          <a:p>
            <a:pPr algn="just">
              <a:buNone/>
            </a:pPr>
            <a:r>
              <a:rPr lang="en-IN" sz="2800" dirty="0" smtClean="0">
                <a:cs typeface="Times New Roman" pitchFamily="18" charset="0"/>
              </a:rPr>
              <a:t>	The listed entity shall ensure that any scheme of arrangement/ amalgamation/ merger/ reconstruction/ reduction of capital etc. to be presented   to  Tribunal does not in any way violate, override or limit the provisions of securities laws or requirements of the stock exchange(s):</a:t>
            </a:r>
          </a:p>
          <a:p>
            <a:pPr algn="just">
              <a:buNone/>
            </a:pPr>
            <a:r>
              <a:rPr lang="en-IN" sz="2800" dirty="0" smtClean="0">
                <a:cs typeface="Times New Roman" pitchFamily="18" charset="0"/>
              </a:rPr>
              <a:t/>
            </a:r>
            <a:br>
              <a:rPr lang="en-IN" sz="2800" dirty="0" smtClean="0">
                <a:cs typeface="Times New Roman" pitchFamily="18" charset="0"/>
              </a:rPr>
            </a:br>
            <a:r>
              <a:rPr lang="en-IN" sz="2800" dirty="0" smtClean="0">
                <a:cs typeface="Times New Roman" pitchFamily="18" charset="0"/>
              </a:rPr>
              <a:t>Provided that this regulation shall not be applicable for the units issued by Mutual Fund which are listed on a recognised stock exchange(s)</a:t>
            </a:r>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295400"/>
          </a:xfrm>
        </p:spPr>
        <p:txBody>
          <a:bodyPr>
            <a:noAutofit/>
          </a:bodyPr>
          <a:lstStyle/>
          <a:p>
            <a:r>
              <a:rPr lang="en-IN" sz="2800" dirty="0" smtClean="0"/>
              <a:t>Scheme of Arrangement for listed entity -SEBI (Listing Obligations and Disclosure Requirements), 2015</a:t>
            </a:r>
            <a:endParaRPr lang="en-IN" sz="2800" dirty="0"/>
          </a:p>
        </p:txBody>
      </p:sp>
      <p:sp>
        <p:nvSpPr>
          <p:cNvPr id="3" name="Content Placeholder 2"/>
          <p:cNvSpPr>
            <a:spLocks noGrp="1"/>
          </p:cNvSpPr>
          <p:nvPr>
            <p:ph idx="1"/>
          </p:nvPr>
        </p:nvSpPr>
        <p:spPr>
          <a:xfrm>
            <a:off x="457200" y="1905000"/>
            <a:ext cx="7239000" cy="4550736"/>
          </a:xfrm>
        </p:spPr>
        <p:txBody>
          <a:bodyPr>
            <a:normAutofit fontScale="85000" lnSpcReduction="20000"/>
          </a:bodyPr>
          <a:lstStyle/>
          <a:p>
            <a:pPr algn="just">
              <a:buNone/>
            </a:pPr>
            <a:r>
              <a:rPr lang="en-US" sz="2800" b="1" u="sng" dirty="0" smtClean="0">
                <a:cs typeface="Times New Roman" pitchFamily="18" charset="0"/>
              </a:rPr>
              <a:t>Regulation 37</a:t>
            </a:r>
          </a:p>
          <a:p>
            <a:pPr algn="just"/>
            <a:endParaRPr lang="en-US" sz="2800" u="sng" dirty="0" smtClean="0">
              <a:cs typeface="Times New Roman" pitchFamily="18" charset="0"/>
            </a:endParaRPr>
          </a:p>
          <a:p>
            <a:pPr algn="just">
              <a:buNone/>
            </a:pPr>
            <a:r>
              <a:rPr lang="en-IN" sz="2800" dirty="0" smtClean="0">
                <a:cs typeface="Times New Roman" pitchFamily="18" charset="0"/>
              </a:rPr>
              <a:t>	Without prejudice to provisions of regulation 11, the listed entity desirous of undertaking a scheme of arrangement or involved in a scheme of arrangement, shall file the draft scheme of arrangement, proposed to be filed before Tribunal under Sections 230-234 and Section 66 of Companies Act, 2013, with the stock exchange(s) for obtaining Observation Letter or No- objection letter, before filing such scheme with Tribunal, in terms of requirements specified by the Board or stock exchange(s) from time to time</a:t>
            </a:r>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584960"/>
          </a:xfrm>
        </p:spPr>
        <p:txBody>
          <a:bodyPr>
            <a:noAutofit/>
          </a:bodyPr>
          <a:lstStyle/>
          <a:p>
            <a:r>
              <a:rPr lang="en-IN" sz="2800" dirty="0" smtClean="0"/>
              <a:t>Scheme of Arrangement for listed entity - SEBI (Listing Obligations and Disclosure Requirements), 2015</a:t>
            </a:r>
            <a:endParaRPr lang="en-IN" sz="2800" dirty="0"/>
          </a:p>
        </p:txBody>
      </p:sp>
      <p:sp>
        <p:nvSpPr>
          <p:cNvPr id="3" name="Content Placeholder 2"/>
          <p:cNvSpPr>
            <a:spLocks noGrp="1"/>
          </p:cNvSpPr>
          <p:nvPr>
            <p:ph idx="1"/>
          </p:nvPr>
        </p:nvSpPr>
        <p:spPr>
          <a:xfrm>
            <a:off x="457200" y="1828800"/>
            <a:ext cx="7239000" cy="4626936"/>
          </a:xfrm>
        </p:spPr>
        <p:txBody>
          <a:bodyPr>
            <a:noAutofit/>
          </a:bodyPr>
          <a:lstStyle/>
          <a:p>
            <a:pPr algn="just">
              <a:buNone/>
            </a:pPr>
            <a:r>
              <a:rPr lang="en-IN" sz="2400" b="1" u="sng" dirty="0" smtClean="0">
                <a:cs typeface="Times New Roman" pitchFamily="18" charset="0"/>
              </a:rPr>
              <a:t>Regulation 94</a:t>
            </a:r>
          </a:p>
          <a:p>
            <a:pPr algn="just"/>
            <a:r>
              <a:rPr lang="en-IN" sz="2000" dirty="0" smtClean="0">
                <a:cs typeface="Times New Roman" pitchFamily="18" charset="0"/>
              </a:rPr>
              <a:t>The designated stock exchange, upon receipt of draft schemes of arrangement and the documents prescribed by the Board [Regulation 37(1)] shall forward the same to the Board, in the manner prescribed by the Board.</a:t>
            </a:r>
          </a:p>
          <a:p>
            <a:pPr algn="just"/>
            <a:r>
              <a:rPr lang="en-IN" sz="2000" dirty="0" smtClean="0">
                <a:cs typeface="Times New Roman" pitchFamily="18" charset="0"/>
              </a:rPr>
              <a:t>The stock exchange(s) shall submit to the Board its Objection Letter or No-Objection Letter on the draft scheme of arrangement after inter-alia ascertaining whether the draft scheme of arrangement is in compliance with securities laws within thirty days of receipt of draft scheme of arrangement or within seven days of date of receipt of satisfactory reply on clarifications from the listed entity and/or opinion from independent chartered accountant, if any, sought by stock exchange(s), as applicable.</a:t>
            </a:r>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280160"/>
          </a:xfrm>
        </p:spPr>
        <p:txBody>
          <a:bodyPr>
            <a:noAutofit/>
          </a:bodyPr>
          <a:lstStyle/>
          <a:p>
            <a:r>
              <a:rPr lang="en-IN" sz="2800" dirty="0" smtClean="0"/>
              <a:t>Scheme of Arrangement for listed entity - SEBI (Listing Obligations and Disclosure Requirements), 2015</a:t>
            </a:r>
            <a:endParaRPr lang="en-IN" sz="2800" dirty="0"/>
          </a:p>
        </p:txBody>
      </p:sp>
      <p:sp>
        <p:nvSpPr>
          <p:cNvPr id="3" name="Content Placeholder 2"/>
          <p:cNvSpPr>
            <a:spLocks noGrp="1"/>
          </p:cNvSpPr>
          <p:nvPr>
            <p:ph idx="1"/>
          </p:nvPr>
        </p:nvSpPr>
        <p:spPr>
          <a:xfrm>
            <a:off x="457200" y="1752600"/>
            <a:ext cx="7239000" cy="4703136"/>
          </a:xfrm>
        </p:spPr>
        <p:txBody>
          <a:bodyPr>
            <a:normAutofit fontScale="92500"/>
          </a:bodyPr>
          <a:lstStyle/>
          <a:p>
            <a:pPr algn="just"/>
            <a:r>
              <a:rPr lang="en-IN" sz="2000" dirty="0" smtClean="0">
                <a:cs typeface="Times New Roman" pitchFamily="18" charset="0"/>
              </a:rPr>
              <a:t>The stock exchange(s), shall issue Observation Letter or No-objection letter to the listed entity within seven days of receipt of comments from the Board, after suitably incorporating such comments in the Observation Letter or No-objection letter:</a:t>
            </a:r>
          </a:p>
          <a:p>
            <a:pPr algn="just"/>
            <a:r>
              <a:rPr lang="en-IN" sz="2000" dirty="0" smtClean="0">
                <a:cs typeface="Times New Roman" pitchFamily="18" charset="0"/>
              </a:rPr>
              <a:t>Provided that the validity of the ‘Observation Letter’ or No-objection letter of stock exchanges shall be six months from the date of issuance.</a:t>
            </a:r>
          </a:p>
          <a:p>
            <a:pPr algn="just"/>
            <a:r>
              <a:rPr lang="en-IN" sz="2000" dirty="0" smtClean="0">
                <a:cs typeface="Times New Roman" pitchFamily="18" charset="0"/>
              </a:rPr>
              <a:t>The stock exchange(s) shall bring the observations or objections, as the case may be, to the notice of Tribunal at the time of approval of the scheme of arrangement.</a:t>
            </a:r>
          </a:p>
          <a:p>
            <a:pPr algn="just"/>
            <a:r>
              <a:rPr lang="en-IN" sz="2000" dirty="0" smtClean="0">
                <a:cs typeface="Times New Roman" pitchFamily="18" charset="0"/>
              </a:rPr>
              <a:t>Upon sanction of the Scheme by the Tribunal, the designated stock exchange shall forward its recommendations to the Board on the documents submitted by the listed entity in terms of sub-regulation (5) of regulation 37.</a:t>
            </a:r>
          </a:p>
          <a:p>
            <a:pPr algn="just"/>
            <a:endParaRPr lang="en-IN" sz="2000" dirty="0" smtClean="0">
              <a:cs typeface="Times New Roman" pitchFamily="18" charset="0"/>
            </a:endParaRPr>
          </a:p>
          <a:p>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533400"/>
          </a:xfrm>
        </p:spPr>
        <p:txBody>
          <a:bodyPr>
            <a:normAutofit fontScale="90000"/>
          </a:bodyPr>
          <a:lstStyle/>
          <a:p>
            <a:r>
              <a:rPr lang="en-IN" sz="4000" dirty="0" smtClean="0">
                <a:solidFill>
                  <a:srgbClr val="04617B"/>
                </a:solidFill>
              </a:rPr>
              <a:t>CHECKLIST FOR FAST TRACK MERGER</a:t>
            </a:r>
            <a:r>
              <a:rPr lang="en-IN" dirty="0" smtClean="0"/>
              <a:t/>
            </a:r>
            <a:br>
              <a:rPr lang="en-IN" dirty="0" smtClean="0"/>
            </a:br>
            <a:endParaRPr lang="en-IN" dirty="0"/>
          </a:p>
        </p:txBody>
      </p:sp>
      <p:sp>
        <p:nvSpPr>
          <p:cNvPr id="3" name="Content Placeholder 2"/>
          <p:cNvSpPr>
            <a:spLocks noGrp="1"/>
          </p:cNvSpPr>
          <p:nvPr>
            <p:ph idx="1"/>
          </p:nvPr>
        </p:nvSpPr>
        <p:spPr>
          <a:xfrm>
            <a:off x="457200" y="1447800"/>
            <a:ext cx="7239000" cy="5007936"/>
          </a:xfrm>
        </p:spPr>
        <p:txBody>
          <a:bodyPr>
            <a:normAutofit lnSpcReduction="10000"/>
          </a:bodyPr>
          <a:lstStyle/>
          <a:p>
            <a:pPr algn="just">
              <a:buNone/>
            </a:pPr>
            <a:r>
              <a:rPr lang="en-IN" sz="2000" dirty="0" smtClean="0"/>
              <a:t>1. Check the Articles of Association of the respective companies involved in the merger, whether there is a clause to merge the business of the Companies with the other companies, if not then, first of all, alter the AOA of the Companies.</a:t>
            </a:r>
          </a:p>
          <a:p>
            <a:pPr algn="just">
              <a:buNone/>
            </a:pPr>
            <a:r>
              <a:rPr lang="en-IN" sz="2000" dirty="0" smtClean="0"/>
              <a:t>2.	 Call the Board Meeting and Prepare the Draft Scheme of Amalgamation or Merger.</a:t>
            </a:r>
          </a:p>
          <a:p>
            <a:pPr lvl="0" fontAlgn="b">
              <a:buNone/>
            </a:pPr>
            <a:r>
              <a:rPr lang="en-IN" sz="2000" dirty="0" smtClean="0"/>
              <a:t>3.	 Conduct Board Meeting and do the followings:</a:t>
            </a:r>
          </a:p>
          <a:p>
            <a:pPr lvl="0">
              <a:buNone/>
            </a:pPr>
            <a:r>
              <a:rPr lang="en-IN" sz="2000" dirty="0" smtClean="0"/>
              <a:t>	a)  Get the Draft scheme approved</a:t>
            </a:r>
          </a:p>
          <a:p>
            <a:pPr algn="just">
              <a:buNone/>
            </a:pPr>
            <a:r>
              <a:rPr lang="en-IN" sz="2000" dirty="0" smtClean="0"/>
              <a:t>	b) Authorize any director or Company Secretary or any other person to do such acts in this regard.</a:t>
            </a:r>
          </a:p>
          <a:p>
            <a:pPr algn="just">
              <a:buNone/>
            </a:pPr>
            <a:r>
              <a:rPr lang="en-IN" sz="2000" dirty="0" smtClean="0"/>
              <a:t>	c) Prepare the Statement of Assets and Liabilities of the Companies which reveals the current position of the Companies and receive the Auditor’s Report on the Statement</a:t>
            </a:r>
            <a:endParaRPr lang="en-IN" sz="2000"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001000" cy="899160"/>
          </a:xfrm>
        </p:spPr>
        <p:txBody>
          <a:bodyPr>
            <a:normAutofit fontScale="90000"/>
          </a:bodyPr>
          <a:lstStyle/>
          <a:p>
            <a:r>
              <a:rPr lang="en-IN" sz="4000" b="1" dirty="0" smtClean="0">
                <a:solidFill>
                  <a:srgbClr val="04617B"/>
                </a:solidFill>
              </a:rPr>
              <a:t>CHECKLIST FOR FAST TRACK MERGER</a:t>
            </a:r>
            <a:endParaRPr lang="en-IN" dirty="0"/>
          </a:p>
        </p:txBody>
      </p:sp>
      <p:sp>
        <p:nvSpPr>
          <p:cNvPr id="3" name="Content Placeholder 2"/>
          <p:cNvSpPr>
            <a:spLocks noGrp="1"/>
          </p:cNvSpPr>
          <p:nvPr>
            <p:ph idx="1"/>
          </p:nvPr>
        </p:nvSpPr>
        <p:spPr>
          <a:xfrm>
            <a:off x="457200" y="1524000"/>
            <a:ext cx="7239000" cy="4931736"/>
          </a:xfrm>
        </p:spPr>
        <p:txBody>
          <a:bodyPr>
            <a:normAutofit/>
          </a:bodyPr>
          <a:lstStyle/>
          <a:p>
            <a:pPr lvl="0" algn="just" fontAlgn="b">
              <a:buNone/>
            </a:pPr>
            <a:r>
              <a:rPr lang="en-IN" sz="2000" dirty="0" smtClean="0"/>
              <a:t>4. Send a notice in Form CAA-9 of the proposed scheme inviting objections or suggestions, if any, within 30 days of issuing the notice from the Registrar and Official Liquidators where the registered office of the respective companies are situated or persons affected by the scheme with the attachments are given below:</a:t>
            </a:r>
          </a:p>
          <a:p>
            <a:pPr>
              <a:buNone/>
            </a:pPr>
            <a:r>
              <a:rPr lang="en-IN" sz="2000" dirty="0" smtClean="0"/>
              <a:t>	a) Scheme of Merger or Amalgamation</a:t>
            </a:r>
          </a:p>
          <a:p>
            <a:pPr>
              <a:buNone/>
            </a:pPr>
            <a:r>
              <a:rPr lang="en-IN" sz="2000" dirty="0" smtClean="0"/>
              <a:t>	b)  Board Resolution</a:t>
            </a:r>
          </a:p>
          <a:p>
            <a:pPr>
              <a:buNone/>
            </a:pPr>
            <a:endParaRPr lang="en-IN" sz="2000"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239000" cy="1447800"/>
          </a:xfrm>
        </p:spPr>
        <p:txBody>
          <a:bodyPr>
            <a:normAutofit fontScale="90000"/>
          </a:bodyPr>
          <a:lstStyle/>
          <a:p>
            <a:r>
              <a:rPr lang="en-US" i="1" dirty="0" smtClean="0"/>
              <a:t>Steps to be followed in execution of Compromise &amp; Arrangement</a:t>
            </a:r>
            <a:endParaRPr lang="en-IN" dirty="0"/>
          </a:p>
        </p:txBody>
      </p:sp>
      <p:sp>
        <p:nvSpPr>
          <p:cNvPr id="3" name="Content Placeholder 2"/>
          <p:cNvSpPr>
            <a:spLocks noGrp="1"/>
          </p:cNvSpPr>
          <p:nvPr>
            <p:ph idx="1"/>
          </p:nvPr>
        </p:nvSpPr>
        <p:spPr>
          <a:xfrm>
            <a:off x="457200" y="1828800"/>
            <a:ext cx="7239000" cy="4626936"/>
          </a:xfrm>
        </p:spPr>
        <p:txBody>
          <a:bodyPr>
            <a:normAutofit fontScale="92500"/>
          </a:bodyPr>
          <a:lstStyle/>
          <a:p>
            <a:pPr algn="just"/>
            <a:r>
              <a:rPr lang="en-US" sz="2800" dirty="0" smtClean="0"/>
              <a:t>The Applicant shall disclose to Tribunal by Affidavit:-</a:t>
            </a:r>
          </a:p>
          <a:p>
            <a:pPr algn="just">
              <a:buFont typeface="Wingdings" pitchFamily="2" charset="2"/>
              <a:buChar char="v"/>
            </a:pPr>
            <a:r>
              <a:rPr lang="en-US" sz="2800" dirty="0" smtClean="0"/>
              <a:t>All material facts relating to Company. E.g. Latest Financial Position, Latest Auditors Report.</a:t>
            </a:r>
          </a:p>
          <a:p>
            <a:pPr algn="just">
              <a:buFont typeface="Wingdings" pitchFamily="2" charset="2"/>
              <a:buChar char="v"/>
            </a:pPr>
            <a:r>
              <a:rPr lang="en-US" sz="2800" dirty="0" smtClean="0"/>
              <a:t> Reduction of share capital, if any, included in the Compromise or Arrangement.</a:t>
            </a:r>
          </a:p>
          <a:p>
            <a:pPr algn="just">
              <a:buFont typeface="Wingdings" pitchFamily="2" charset="2"/>
              <a:buChar char="v"/>
            </a:pPr>
            <a:r>
              <a:rPr lang="en-US" sz="2800" dirty="0" smtClean="0"/>
              <a:t> Scheme of any Corporate Debt Restructuring, consented to by greater than or equal to 75% of secured creditors in value.</a:t>
            </a:r>
          </a:p>
          <a:p>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normAutofit/>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153400" cy="975360"/>
          </a:xfrm>
        </p:spPr>
        <p:txBody>
          <a:bodyPr>
            <a:normAutofit fontScale="90000"/>
          </a:bodyPr>
          <a:lstStyle/>
          <a:p>
            <a:r>
              <a:rPr lang="en-IN" sz="4000" b="1" dirty="0" smtClean="0">
                <a:solidFill>
                  <a:srgbClr val="04617B"/>
                </a:solidFill>
              </a:rPr>
              <a:t>CHECKLIST FOR FAST TRACK MERGER</a:t>
            </a:r>
            <a:endParaRPr lang="en-IN" dirty="0"/>
          </a:p>
        </p:txBody>
      </p:sp>
      <p:sp>
        <p:nvSpPr>
          <p:cNvPr id="3" name="Content Placeholder 2"/>
          <p:cNvSpPr>
            <a:spLocks noGrp="1"/>
          </p:cNvSpPr>
          <p:nvPr>
            <p:ph idx="1"/>
          </p:nvPr>
        </p:nvSpPr>
        <p:spPr/>
        <p:txBody>
          <a:bodyPr>
            <a:normAutofit lnSpcReduction="10000"/>
          </a:bodyPr>
          <a:lstStyle/>
          <a:p>
            <a:pPr fontAlgn="b"/>
            <a:r>
              <a:rPr lang="en-IN" sz="2000" dirty="0" smtClean="0"/>
              <a:t>Valuations report for Share Exchange ratio from the registered </a:t>
            </a:r>
            <a:r>
              <a:rPr lang="en-IN" sz="2000" dirty="0" err="1" smtClean="0"/>
              <a:t>Valuer</a:t>
            </a:r>
            <a:r>
              <a:rPr lang="en-IN" sz="2000" dirty="0" smtClean="0"/>
              <a:t>.</a:t>
            </a:r>
          </a:p>
          <a:p>
            <a:pPr fontAlgn="b"/>
            <a:r>
              <a:rPr lang="en-IN" sz="2000" dirty="0" smtClean="0"/>
              <a:t>In case of wholly owned subsidiary Company no need of Valuation report</a:t>
            </a:r>
          </a:p>
          <a:p>
            <a:pPr algn="just"/>
            <a:r>
              <a:rPr lang="en-IN" sz="2000" dirty="0" smtClean="0"/>
              <a:t>To ROC and OL, the Notice in CAA-9 shall be submitted via hand delivery.</a:t>
            </a:r>
          </a:p>
          <a:p>
            <a:pPr algn="just"/>
            <a:r>
              <a:rPr lang="en-IN" sz="2000" dirty="0" smtClean="0"/>
              <a:t>To Person affected by the scheme (i.e. Income Tax Department, RBI, SEBI, Respective Stock Exchange, CCI, if necessary, or other </a:t>
            </a:r>
            <a:r>
              <a:rPr lang="en-IN" sz="2000" dirty="0" err="1" smtClean="0"/>
              <a:t>sectoral</a:t>
            </a:r>
            <a:r>
              <a:rPr lang="en-IN" sz="2000" dirty="0" smtClean="0"/>
              <a:t> regulators or authorities which are likely to be affected), the notice shall be served via post or speed post or via courier.</a:t>
            </a:r>
          </a:p>
          <a:p>
            <a:pPr algn="just">
              <a:buNone/>
            </a:pPr>
            <a:r>
              <a:rPr lang="en-IN" sz="2000" dirty="0" smtClean="0"/>
              <a:t>5.	 The objection or suggestions shall be given by ROC, OL or Person affected by the Scheme within 30 days of serving notice to the RD and authorized  representative of Transferor Company.</a:t>
            </a:r>
            <a:endParaRPr lang="en-IN" sz="2000"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153400" cy="899160"/>
          </a:xfrm>
        </p:spPr>
        <p:txBody>
          <a:bodyPr>
            <a:normAutofit fontScale="90000"/>
          </a:bodyPr>
          <a:lstStyle/>
          <a:p>
            <a:r>
              <a:rPr lang="en-IN" sz="4000" b="1" dirty="0" smtClean="0">
                <a:solidFill>
                  <a:srgbClr val="04617B"/>
                </a:solidFill>
              </a:rPr>
              <a:t>CHECKLIST FOR FAST TRACK MERGER</a:t>
            </a:r>
            <a:endParaRPr lang="en-IN" dirty="0"/>
          </a:p>
        </p:txBody>
      </p:sp>
      <p:sp>
        <p:nvSpPr>
          <p:cNvPr id="3" name="Content Placeholder 2"/>
          <p:cNvSpPr>
            <a:spLocks noGrp="1"/>
          </p:cNvSpPr>
          <p:nvPr>
            <p:ph idx="1"/>
          </p:nvPr>
        </p:nvSpPr>
        <p:spPr/>
        <p:txBody>
          <a:bodyPr>
            <a:normAutofit fontScale="77500" lnSpcReduction="20000"/>
          </a:bodyPr>
          <a:lstStyle/>
          <a:p>
            <a:pPr lvl="0" algn="just" fontAlgn="b">
              <a:buNone/>
            </a:pPr>
            <a:r>
              <a:rPr lang="en-IN" sz="2400" dirty="0" smtClean="0"/>
              <a:t>6.	</a:t>
            </a:r>
            <a:r>
              <a:rPr lang="en-IN" dirty="0" smtClean="0"/>
              <a:t>Each of the companies involved in the merger files a declaration of solvency in the Form CAA-10 with the ROC of the place where the registered office of the company is situated along with the fee as provided in the Companies (Registration offices and fees) Rules, 2014 before convening the meeting of Members and Creditors for approval of the Scheme.</a:t>
            </a:r>
          </a:p>
          <a:p>
            <a:pPr lvl="0" algn="just" fontAlgn="b">
              <a:buFont typeface="Wingdings" pitchFamily="2" charset="2"/>
              <a:buChar char="q"/>
            </a:pPr>
            <a:r>
              <a:rPr lang="en-IN" dirty="0" smtClean="0"/>
              <a:t> This Form is submitted in non-judicial stamp paper verified by notary public	</a:t>
            </a:r>
          </a:p>
          <a:p>
            <a:pPr lvl="0" algn="just" fontAlgn="b">
              <a:buFont typeface="Wingdings" pitchFamily="2" charset="2"/>
              <a:buChar char="q"/>
            </a:pPr>
            <a:r>
              <a:rPr lang="en-IN" dirty="0" smtClean="0"/>
              <a:t> The attachments are: </a:t>
            </a:r>
          </a:p>
          <a:p>
            <a:pPr>
              <a:buNone/>
            </a:pPr>
            <a:r>
              <a:rPr lang="en-IN" dirty="0" smtClean="0"/>
              <a:t>	a) Statement of Assets and Liabilities</a:t>
            </a:r>
          </a:p>
          <a:p>
            <a:pPr algn="just">
              <a:buNone/>
            </a:pPr>
            <a:r>
              <a:rPr lang="en-IN" dirty="0" smtClean="0"/>
              <a:t>	b) Auditors’ Report on the Statement of Assets and Liabilities </a:t>
            </a:r>
          </a:p>
          <a:p>
            <a:pPr>
              <a:buNone/>
            </a:pPr>
            <a:r>
              <a:rPr lang="en-IN" dirty="0" smtClean="0"/>
              <a:t>	c) Board Resolution</a:t>
            </a:r>
            <a:br>
              <a:rPr lang="en-IN" dirty="0" smtClean="0"/>
            </a:br>
            <a:endParaRPr lang="en-IN" dirty="0" smtClean="0"/>
          </a:p>
          <a:p>
            <a:pPr>
              <a:buNone/>
            </a:pPr>
            <a:r>
              <a:rPr lang="en-IN" dirty="0" smtClean="0"/>
              <a:t/>
            </a:r>
            <a:br>
              <a:rPr lang="en-IN" dirty="0" smtClean="0"/>
            </a:br>
            <a:endParaRPr lang="en-IN" dirty="0" smtClean="0"/>
          </a:p>
          <a:p>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153400" cy="975360"/>
          </a:xfrm>
        </p:spPr>
        <p:txBody>
          <a:bodyPr>
            <a:normAutofit fontScale="90000"/>
          </a:bodyPr>
          <a:lstStyle/>
          <a:p>
            <a:r>
              <a:rPr lang="en-IN" sz="4000" b="1" dirty="0" smtClean="0">
                <a:solidFill>
                  <a:srgbClr val="04617B"/>
                </a:solidFill>
              </a:rPr>
              <a:t>CHECKLIST FOR FAST TRACK MERGER</a:t>
            </a:r>
            <a:endParaRPr lang="en-IN" dirty="0"/>
          </a:p>
        </p:txBody>
      </p:sp>
      <p:sp>
        <p:nvSpPr>
          <p:cNvPr id="3" name="Content Placeholder 2"/>
          <p:cNvSpPr>
            <a:spLocks noGrp="1"/>
          </p:cNvSpPr>
          <p:nvPr>
            <p:ph idx="1"/>
          </p:nvPr>
        </p:nvSpPr>
        <p:spPr/>
        <p:txBody>
          <a:bodyPr>
            <a:normAutofit lnSpcReduction="10000"/>
          </a:bodyPr>
          <a:lstStyle/>
          <a:p>
            <a:pPr algn="just">
              <a:buNone/>
            </a:pPr>
            <a:r>
              <a:rPr lang="en-IN" sz="2000" dirty="0" smtClean="0"/>
              <a:t>7.	After getting objections or suggestions call a Board meeting and amend the Draft Scheme and consider the Day, Date, Time and Place for General Meeting and Creditors Meeting. If no such objections or suggestion received, then get the scheme approved without alteration and do the further proceeding for the Meeting of Members and Creditors.</a:t>
            </a:r>
          </a:p>
          <a:p>
            <a:pPr lvl="0" algn="just" fontAlgn="b">
              <a:buNone/>
            </a:pPr>
            <a:r>
              <a:rPr lang="en-IN" sz="2000" dirty="0" smtClean="0"/>
              <a:t>8.	 Each of the companies involved in the merger  send the notice of the meeting to the members and creditors. Notice shall be accompanied by</a:t>
            </a:r>
          </a:p>
          <a:p>
            <a:pPr fontAlgn="b">
              <a:buNone/>
            </a:pPr>
            <a:r>
              <a:rPr lang="en-IN" sz="2000" dirty="0" smtClean="0"/>
              <a:t>	a) statement, as far as applicable, referred to in sub-section (3) of section 230 of the Act read with sub-rule (3) of rule 6 hereof;</a:t>
            </a:r>
          </a:p>
          <a:p>
            <a:pPr>
              <a:buNone/>
            </a:pPr>
            <a:r>
              <a:rPr lang="en-IN" sz="2000" dirty="0" smtClean="0"/>
              <a:t>	b) the declaration of solvency filed in Form CAA-10</a:t>
            </a:r>
            <a:br>
              <a:rPr lang="en-IN" sz="2000" dirty="0" smtClean="0"/>
            </a:br>
            <a:r>
              <a:rPr lang="en-IN" sz="2000" dirty="0" smtClean="0"/>
              <a:t>c) a copy of the scheme</a:t>
            </a:r>
            <a:endParaRPr lang="en-IN" sz="2000"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001000" cy="899160"/>
          </a:xfrm>
        </p:spPr>
        <p:txBody>
          <a:bodyPr>
            <a:normAutofit fontScale="90000"/>
          </a:bodyPr>
          <a:lstStyle/>
          <a:p>
            <a:r>
              <a:rPr lang="en-IN" sz="4000" b="1" dirty="0" smtClean="0">
                <a:solidFill>
                  <a:srgbClr val="04617B"/>
                </a:solidFill>
              </a:rPr>
              <a:t>CHECKLIST FOR FAST TRACK MERGER</a:t>
            </a:r>
            <a:endParaRPr lang="en-IN" dirty="0"/>
          </a:p>
        </p:txBody>
      </p:sp>
      <p:sp>
        <p:nvSpPr>
          <p:cNvPr id="3" name="Content Placeholder 2"/>
          <p:cNvSpPr>
            <a:spLocks noGrp="1"/>
          </p:cNvSpPr>
          <p:nvPr>
            <p:ph idx="1"/>
          </p:nvPr>
        </p:nvSpPr>
        <p:spPr/>
        <p:txBody>
          <a:bodyPr>
            <a:normAutofit lnSpcReduction="10000"/>
          </a:bodyPr>
          <a:lstStyle/>
          <a:p>
            <a:pPr algn="just">
              <a:buNone/>
            </a:pPr>
            <a:r>
              <a:rPr lang="en-IN" sz="2000" dirty="0" smtClean="0"/>
              <a:t>9.	Conduct General Meeting and get the scheme approved by the respective members or class of members at a general meeting holding at least 90 percent of the total number of shares.</a:t>
            </a:r>
          </a:p>
          <a:p>
            <a:pPr algn="just">
              <a:buNone/>
            </a:pPr>
            <a:r>
              <a:rPr lang="en-IN" sz="2000" dirty="0" smtClean="0"/>
              <a:t>10. Conduct Creditors Meeting by giving a notice of 21 days and get the scheme approved by the majority representing nine-tenths in value of the creditors or class of creditors of respective companies or otherwise approved in writing.</a:t>
            </a:r>
          </a:p>
          <a:p>
            <a:pPr lvl="0" algn="just">
              <a:buNone/>
            </a:pPr>
            <a:r>
              <a:rPr lang="en-IN" sz="2000" dirty="0" smtClean="0"/>
              <a:t>11. The </a:t>
            </a:r>
            <a:r>
              <a:rPr lang="en-IN" sz="2000" b="1" dirty="0" smtClean="0"/>
              <a:t>Transferee company </a:t>
            </a:r>
            <a:r>
              <a:rPr lang="en-IN" sz="2000" dirty="0" smtClean="0"/>
              <a:t>shall, within seven days after the conclusion of the meeting of members or class of members or creditors or class of creditors, file a copy of the scheme as agreed to by the members and creditors, along with a report of the result of each of the meetings in Form No. CAA.11 with the following:</a:t>
            </a:r>
          </a:p>
          <a:p>
            <a:pPr algn="just">
              <a:buNone/>
            </a:pPr>
            <a:r>
              <a:rPr lang="en-IN" sz="2000" dirty="0" smtClean="0"/>
              <a:t>	</a:t>
            </a:r>
            <a:endParaRPr lang="en-IN" sz="2000"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001000" cy="975360"/>
          </a:xfrm>
        </p:spPr>
        <p:txBody>
          <a:bodyPr>
            <a:normAutofit fontScale="90000"/>
          </a:bodyPr>
          <a:lstStyle/>
          <a:p>
            <a:r>
              <a:rPr lang="en-IN" sz="4000" b="1" dirty="0" smtClean="0">
                <a:solidFill>
                  <a:srgbClr val="04617B"/>
                </a:solidFill>
              </a:rPr>
              <a:t>CHECKLIST FOR FAST TRACK MERGER</a:t>
            </a:r>
            <a:endParaRPr lang="en-IN" dirty="0"/>
          </a:p>
        </p:txBody>
      </p:sp>
      <p:sp>
        <p:nvSpPr>
          <p:cNvPr id="3" name="Content Placeholder 2"/>
          <p:cNvSpPr>
            <a:spLocks noGrp="1"/>
          </p:cNvSpPr>
          <p:nvPr>
            <p:ph idx="1"/>
          </p:nvPr>
        </p:nvSpPr>
        <p:spPr/>
        <p:txBody>
          <a:bodyPr>
            <a:normAutofit fontScale="92500"/>
          </a:bodyPr>
          <a:lstStyle/>
          <a:p>
            <a:pPr lvl="0" fontAlgn="b">
              <a:buNone/>
            </a:pPr>
            <a:r>
              <a:rPr lang="en-IN" dirty="0" smtClean="0"/>
              <a:t>	</a:t>
            </a:r>
            <a:r>
              <a:rPr lang="en-IN" sz="2200" dirty="0" smtClean="0"/>
              <a:t>Form No. CAA.11  to be filed with:</a:t>
            </a:r>
          </a:p>
          <a:p>
            <a:pPr algn="just">
              <a:buNone/>
            </a:pPr>
            <a:r>
              <a:rPr lang="en-IN" sz="2200" dirty="0" smtClean="0"/>
              <a:t>	a)Regional Directors along with the fees as provided by the Companies (Registration Offices and Fees) Rules, 2014. (file shall be submitted via hand delivery along with payment </a:t>
            </a:r>
            <a:r>
              <a:rPr lang="en-IN" sz="2200" dirty="0" err="1" smtClean="0"/>
              <a:t>challan</a:t>
            </a:r>
            <a:r>
              <a:rPr lang="en-IN" sz="2200" dirty="0" smtClean="0"/>
              <a:t>)</a:t>
            </a:r>
          </a:p>
          <a:p>
            <a:pPr algn="just">
              <a:buNone/>
            </a:pPr>
            <a:r>
              <a:rPr lang="en-IN" sz="2200" dirty="0" smtClean="0"/>
              <a:t/>
            </a:r>
            <a:br>
              <a:rPr lang="en-IN" sz="2200" dirty="0" smtClean="0"/>
            </a:br>
            <a:r>
              <a:rPr lang="en-IN" sz="2200" dirty="0" smtClean="0"/>
              <a:t>b) Copy of the scheme shall also be filed, along with Form No. CAA. 11 with the Registrar of Companies in Form No. GNL-1 along with fees provided by the Companies (Registration Offices and Fees) Rules, 2014; and</a:t>
            </a:r>
          </a:p>
          <a:p>
            <a:pPr>
              <a:buNone/>
            </a:pPr>
            <a:r>
              <a:rPr lang="en-IN" sz="2200" dirty="0" smtClean="0"/>
              <a:t/>
            </a:r>
            <a:br>
              <a:rPr lang="en-IN" sz="2200" dirty="0" smtClean="0"/>
            </a:br>
            <a:r>
              <a:rPr lang="en-IN" sz="2200" dirty="0" smtClean="0"/>
              <a:t>c)the Official Liquidator by hand delivery or by registered post or speed post.</a:t>
            </a:r>
            <a:br>
              <a:rPr lang="en-IN" sz="2200" dirty="0" smtClean="0"/>
            </a:br>
            <a:endParaRPr lang="en-IN" sz="2200" dirty="0" smtClean="0"/>
          </a:p>
          <a:p>
            <a:pPr>
              <a:buNone/>
            </a:pPr>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001000" cy="822960"/>
          </a:xfrm>
        </p:spPr>
        <p:txBody>
          <a:bodyPr>
            <a:normAutofit fontScale="90000"/>
          </a:bodyPr>
          <a:lstStyle/>
          <a:p>
            <a:r>
              <a:rPr lang="en-IN" sz="4000" b="1" dirty="0" smtClean="0">
                <a:solidFill>
                  <a:srgbClr val="04617B"/>
                </a:solidFill>
              </a:rPr>
              <a:t>CHECKLIST FOR FAST TRACK MERGER</a:t>
            </a:r>
            <a:endParaRPr lang="en-IN" dirty="0"/>
          </a:p>
        </p:txBody>
      </p:sp>
      <p:sp>
        <p:nvSpPr>
          <p:cNvPr id="3" name="Content Placeholder 2"/>
          <p:cNvSpPr>
            <a:spLocks noGrp="1"/>
          </p:cNvSpPr>
          <p:nvPr>
            <p:ph idx="1"/>
          </p:nvPr>
        </p:nvSpPr>
        <p:spPr/>
        <p:txBody>
          <a:bodyPr>
            <a:normAutofit lnSpcReduction="10000"/>
          </a:bodyPr>
          <a:lstStyle/>
          <a:p>
            <a:pPr>
              <a:buNone/>
            </a:pPr>
            <a:r>
              <a:rPr lang="en-IN" sz="2000" dirty="0" smtClean="0"/>
              <a:t>12.</a:t>
            </a:r>
            <a:r>
              <a:rPr lang="en-IN" dirty="0" smtClean="0"/>
              <a:t> </a:t>
            </a:r>
            <a:r>
              <a:rPr lang="en-IN" sz="2000" dirty="0" smtClean="0"/>
              <a:t>The objections or suggestions shall be given by ROC and OL to the RD within 30 days of the filing the Form CAA-11</a:t>
            </a:r>
          </a:p>
          <a:p>
            <a:pPr>
              <a:buNone/>
            </a:pPr>
            <a:endParaRPr lang="en-IN" sz="2000" dirty="0" smtClean="0"/>
          </a:p>
          <a:p>
            <a:pPr algn="just">
              <a:buNone/>
            </a:pPr>
            <a:r>
              <a:rPr lang="en-IN" sz="2000" dirty="0" smtClean="0"/>
              <a:t>13. Where no objection or suggestion is received to the scheme from the Registrar of Companies and Official Liquidator or where the objection or suggestion of Registrar and Official Liquidator is deemed to be not sustainable and the Regional Directors is of the opinion that the scheme is in the public interest or in the interest of creditors, the Regional Directors shall issue a confirmation order of such scheme of merger or amalgamation in Form No. CAA.12</a:t>
            </a:r>
          </a:p>
          <a:p>
            <a:pPr algn="just">
              <a:buNone/>
            </a:pPr>
            <a:r>
              <a:rPr lang="en-IN" sz="2000" dirty="0" smtClean="0"/>
              <a:t> 		</a:t>
            </a:r>
          </a:p>
          <a:p>
            <a:pPr algn="just">
              <a:buNone/>
            </a:pPr>
            <a:r>
              <a:rPr lang="en-IN" sz="2000" dirty="0" smtClean="0"/>
              <a:t>	 If no such communication is made by ROC and OL, it shall be presumed that they have no objection to the scheme.</a:t>
            </a:r>
          </a:p>
          <a:p>
            <a:pPr>
              <a:buNone/>
            </a:pPr>
            <a:endParaRPr lang="en-IN" sz="2000"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077200" cy="975360"/>
          </a:xfrm>
        </p:spPr>
        <p:txBody>
          <a:bodyPr>
            <a:normAutofit fontScale="90000"/>
          </a:bodyPr>
          <a:lstStyle/>
          <a:p>
            <a:r>
              <a:rPr lang="en-IN" sz="4000" b="1" dirty="0" smtClean="0">
                <a:solidFill>
                  <a:srgbClr val="04617B"/>
                </a:solidFill>
              </a:rPr>
              <a:t>CHECKLIST FOR FAST TRACK MERGER</a:t>
            </a:r>
            <a:endParaRPr lang="en-IN" dirty="0"/>
          </a:p>
        </p:txBody>
      </p:sp>
      <p:sp>
        <p:nvSpPr>
          <p:cNvPr id="3" name="Content Placeholder 2"/>
          <p:cNvSpPr>
            <a:spLocks noGrp="1"/>
          </p:cNvSpPr>
          <p:nvPr>
            <p:ph idx="1"/>
          </p:nvPr>
        </p:nvSpPr>
        <p:spPr/>
        <p:txBody>
          <a:bodyPr>
            <a:normAutofit lnSpcReduction="10000"/>
          </a:bodyPr>
          <a:lstStyle/>
          <a:p>
            <a:pPr algn="just">
              <a:buNone/>
            </a:pPr>
            <a:r>
              <a:rPr lang="en-IN" sz="2000" dirty="0" smtClean="0"/>
              <a:t>14. Where objections or suggestions are received from the ROC and OL and the Regional Directors is of the opinion, whether on the basis of such objections or suggestions or otherwise, that such a scheme is not in public interest or in the interest of the creditors, it may file an application before the Tribunal in form CAA- 13 within a period of 60 days of the receipt of the scheme stating its objections or opinion and requesting that the Tribunal may consider the scheme under section 232 of the Companies Act, 2013</a:t>
            </a:r>
          </a:p>
          <a:p>
            <a:pPr algn="just">
              <a:buNone/>
            </a:pPr>
            <a:r>
              <a:rPr lang="en-IN" sz="2000" dirty="0" smtClean="0"/>
              <a:t>15.On receipt of an application from the Regional Directors or from any person, if the Tribunal, for reasons to be recorded in writing, is of the opinion that the scheme should be considered as per the procedure laid down in section 232, the Tribunal may direct accordingly or it may confirm the scheme by passing such order as it deems fit. 	</a:t>
            </a:r>
            <a:endParaRPr lang="en-IN" sz="2000"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66</a:t>
            </a:fld>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001000" cy="975360"/>
          </a:xfrm>
        </p:spPr>
        <p:txBody>
          <a:bodyPr>
            <a:normAutofit fontScale="90000"/>
          </a:bodyPr>
          <a:lstStyle/>
          <a:p>
            <a:r>
              <a:rPr lang="en-IN" sz="4000" b="1" dirty="0" smtClean="0">
                <a:solidFill>
                  <a:srgbClr val="04617B"/>
                </a:solidFill>
              </a:rPr>
              <a:t>CHECKLIST FOR FAST TRACK MERGER</a:t>
            </a:r>
            <a:endParaRPr lang="en-IN" dirty="0"/>
          </a:p>
        </p:txBody>
      </p:sp>
      <p:sp>
        <p:nvSpPr>
          <p:cNvPr id="3" name="Content Placeholder 2"/>
          <p:cNvSpPr>
            <a:spLocks noGrp="1"/>
          </p:cNvSpPr>
          <p:nvPr>
            <p:ph idx="1"/>
          </p:nvPr>
        </p:nvSpPr>
        <p:spPr/>
        <p:txBody>
          <a:bodyPr>
            <a:normAutofit/>
          </a:bodyPr>
          <a:lstStyle/>
          <a:p>
            <a:pPr algn="just">
              <a:buNone/>
            </a:pPr>
            <a:r>
              <a:rPr lang="en-IN" sz="2000" dirty="0" smtClean="0"/>
              <a:t>16. The confirmation order of the scheme issued by the Regional Directors or Tribunal shall be filed, within 30 days of the receipt of the order of confirmation, in Form INC-28 along with the fees as provided under Companies (Registration Offices and Fees) Rules, 2014 with the Registrar of Companies having jurisdiction over the transferee and transferor companies respectively</a:t>
            </a:r>
          </a:p>
          <a:p>
            <a:pPr algn="just">
              <a:buNone/>
            </a:pPr>
            <a:endParaRPr lang="en-IN" sz="2000" dirty="0" smtClean="0"/>
          </a:p>
          <a:p>
            <a:pPr algn="just">
              <a:buNone/>
            </a:pPr>
            <a:r>
              <a:rPr lang="en-IN" sz="2000" dirty="0" smtClean="0"/>
              <a:t>17. With respect to schemes of Merger or Amalgamation falling within the purview of section 233 of the Act, the concerned companies may, at their discretion, opt to undertake such schemes under section 232 of the Companies Act, 2013.</a:t>
            </a:r>
            <a:endParaRPr lang="en-IN" sz="2000"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endParaRPr lang="en-IN" dirty="0" smtClean="0"/>
          </a:p>
          <a:p>
            <a:pPr>
              <a:buNone/>
            </a:pPr>
            <a:endParaRPr lang="en-IN" dirty="0" smtClean="0"/>
          </a:p>
          <a:p>
            <a:pPr algn="ctr">
              <a:buNone/>
            </a:pPr>
            <a:r>
              <a:rPr lang="en-IN" sz="6000" dirty="0" smtClean="0"/>
              <a:t>THANK  YOU</a:t>
            </a:r>
            <a:endParaRPr lang="en-IN" sz="6000"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68</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432560"/>
          </a:xfrm>
        </p:spPr>
        <p:txBody>
          <a:bodyPr>
            <a:normAutofit fontScale="90000"/>
          </a:bodyPr>
          <a:lstStyle/>
          <a:p>
            <a:r>
              <a:rPr lang="en-US" i="1" dirty="0" smtClean="0"/>
              <a:t>Steps to be followed in execution of Compromise &amp; Arrangement</a:t>
            </a:r>
            <a:endParaRPr lang="en-IN" dirty="0"/>
          </a:p>
        </p:txBody>
      </p:sp>
      <p:sp>
        <p:nvSpPr>
          <p:cNvPr id="3" name="Content Placeholder 2"/>
          <p:cNvSpPr>
            <a:spLocks noGrp="1"/>
          </p:cNvSpPr>
          <p:nvPr>
            <p:ph idx="1"/>
          </p:nvPr>
        </p:nvSpPr>
        <p:spPr>
          <a:xfrm>
            <a:off x="457200" y="1981200"/>
            <a:ext cx="7239000" cy="4474536"/>
          </a:xfrm>
        </p:spPr>
        <p:txBody>
          <a:bodyPr>
            <a:normAutofit/>
          </a:bodyPr>
          <a:lstStyle/>
          <a:p>
            <a:pPr algn="just"/>
            <a:r>
              <a:rPr lang="en-US" dirty="0" smtClean="0"/>
              <a:t>Notice of meeting called in pursuance of order of Tribunal shall be sent to All Creditors, All Members &amp; Debenture-holders</a:t>
            </a:r>
          </a:p>
          <a:p>
            <a:pPr algn="just">
              <a:buNone/>
            </a:pPr>
            <a:endParaRPr lang="en-US" dirty="0" smtClean="0"/>
          </a:p>
          <a:p>
            <a:pPr algn="just"/>
            <a:r>
              <a:rPr lang="en-US" dirty="0" smtClean="0"/>
              <a:t> Annexure  with the notice to be attached specifying details of Compromise/ Arrangement, Copy of valuation report etc. </a:t>
            </a:r>
          </a:p>
          <a:p>
            <a:pPr algn="just"/>
            <a:endParaRPr lang="en-IN"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5" name="Footer Placeholder 4"/>
          <p:cNvSpPr>
            <a:spLocks noGrp="1"/>
          </p:cNvSpPr>
          <p:nvPr>
            <p:ph type="ftr" sz="quarter" idx="11"/>
          </p:nvPr>
        </p:nvSpPr>
        <p:spPr/>
        <p:txBody>
          <a:bodyPr/>
          <a:lstStyle/>
          <a:p>
            <a:r>
              <a:rPr lang="en-IN" smtClean="0"/>
              <a:t>APARNA BISWAS, COMPANY SECRETARY, WBSEDCL</a:t>
            </a:r>
            <a:endParaRPr lang="en-US"/>
          </a:p>
        </p:txBody>
      </p:sp>
      <p:sp>
        <p:nvSpPr>
          <p:cNvPr id="6" name="Slide Number Placeholder 5"/>
          <p:cNvSpPr>
            <a:spLocks noGrp="1"/>
          </p:cNvSpPr>
          <p:nvPr>
            <p:ph type="sldNum" sz="quarter" idx="12"/>
          </p:nvPr>
        </p:nvSpPr>
        <p:spPr/>
        <p:txBody>
          <a:bodyPr>
            <a:normAutofit/>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432560"/>
          </a:xfrm>
        </p:spPr>
        <p:txBody>
          <a:bodyPr>
            <a:normAutofit fontScale="90000"/>
          </a:bodyPr>
          <a:lstStyle/>
          <a:p>
            <a:r>
              <a:rPr lang="en-US" i="1" dirty="0" smtClean="0"/>
              <a:t>Steps to be followed in execution of Compromise &amp; Arrangement</a:t>
            </a:r>
            <a:endParaRPr lang="en-US" dirty="0"/>
          </a:p>
        </p:txBody>
      </p:sp>
      <p:sp>
        <p:nvSpPr>
          <p:cNvPr id="3" name="Content Placeholder 2"/>
          <p:cNvSpPr>
            <a:spLocks noGrp="1"/>
          </p:cNvSpPr>
          <p:nvPr>
            <p:ph idx="1"/>
          </p:nvPr>
        </p:nvSpPr>
        <p:spPr>
          <a:xfrm>
            <a:off x="457200" y="1828800"/>
            <a:ext cx="7239000" cy="4626936"/>
          </a:xfrm>
        </p:spPr>
        <p:txBody>
          <a:bodyPr>
            <a:normAutofit/>
          </a:bodyPr>
          <a:lstStyle/>
          <a:p>
            <a:pPr algn="just"/>
            <a:r>
              <a:rPr lang="en-US" dirty="0" smtClean="0"/>
              <a:t> Advertisement of Notice shall be done  on the website of company, shall be published in newspapers and if listed company then it shall also be placed in the website of SEBI and Stock-Exchange.</a:t>
            </a:r>
          </a:p>
          <a:p>
            <a:pPr algn="just">
              <a:buNone/>
            </a:pPr>
            <a:endParaRPr lang="en-US" dirty="0" smtClean="0"/>
          </a:p>
          <a:p>
            <a:pPr algn="just"/>
            <a:r>
              <a:rPr lang="en-US" dirty="0" smtClean="0"/>
              <a:t> Notice shall also specify that they may vote in the meeting either themselves or through proxies or by postal ballot within 1 month of the date of receipt of Notice.</a:t>
            </a:r>
          </a:p>
          <a:p>
            <a:pPr algn="just">
              <a:buNone/>
            </a:pPr>
            <a:endParaRPr lang="en-US" dirty="0"/>
          </a:p>
        </p:txBody>
      </p:sp>
      <p:sp>
        <p:nvSpPr>
          <p:cNvPr id="4" name="Date Placeholder 3"/>
          <p:cNvSpPr>
            <a:spLocks noGrp="1"/>
          </p:cNvSpPr>
          <p:nvPr>
            <p:ph type="dt" sz="half" idx="10"/>
          </p:nvPr>
        </p:nvSpPr>
        <p:spPr/>
        <p:txBody>
          <a:bodyPr/>
          <a:lstStyle/>
          <a:p>
            <a:r>
              <a:rPr lang="en-US" smtClean="0"/>
              <a:t>8/3/2019</a:t>
            </a:r>
            <a:endParaRPr lang="en-US"/>
          </a:p>
        </p:txBody>
      </p:sp>
      <p:sp>
        <p:nvSpPr>
          <p:cNvPr id="6" name="Footer Placeholder 5"/>
          <p:cNvSpPr>
            <a:spLocks noGrp="1"/>
          </p:cNvSpPr>
          <p:nvPr>
            <p:ph type="ftr" sz="quarter" idx="11"/>
          </p:nvPr>
        </p:nvSpPr>
        <p:spPr/>
        <p:txBody>
          <a:bodyPr/>
          <a:lstStyle/>
          <a:p>
            <a:r>
              <a:rPr lang="en-IN" smtClean="0"/>
              <a:t>APARNA BISWAS, COMPANY SECRETARY, WBSEDCL</a:t>
            </a:r>
            <a:endParaRPr lang="en-US" dirty="0"/>
          </a:p>
        </p:txBody>
      </p:sp>
      <p:sp>
        <p:nvSpPr>
          <p:cNvPr id="5" name="Slide Number Placeholder 4"/>
          <p:cNvSpPr>
            <a:spLocks noGrp="1"/>
          </p:cNvSpPr>
          <p:nvPr>
            <p:ph type="sldNum" sz="quarter" idx="12"/>
          </p:nvPr>
        </p:nvSpPr>
        <p:spPr/>
        <p:txBody>
          <a:bodyPr>
            <a:normAutofit/>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239000" cy="1219200"/>
          </a:xfrm>
        </p:spPr>
        <p:txBody>
          <a:bodyPr>
            <a:normAutofit fontScale="90000"/>
          </a:bodyPr>
          <a:lstStyle/>
          <a:p>
            <a:r>
              <a:rPr lang="en-US" i="1" dirty="0" smtClean="0"/>
              <a:t>Steps to be followed in execution of Compromise &amp; Arrangement</a:t>
            </a:r>
            <a:endParaRPr lang="en-US" dirty="0"/>
          </a:p>
        </p:txBody>
      </p:sp>
      <p:sp>
        <p:nvSpPr>
          <p:cNvPr id="3" name="Content Placeholder 2"/>
          <p:cNvSpPr>
            <a:spLocks noGrp="1"/>
          </p:cNvSpPr>
          <p:nvPr>
            <p:ph idx="1"/>
          </p:nvPr>
        </p:nvSpPr>
        <p:spPr>
          <a:xfrm>
            <a:off x="457200" y="1752600"/>
            <a:ext cx="7239000" cy="4703136"/>
          </a:xfrm>
        </p:spPr>
        <p:txBody>
          <a:bodyPr>
            <a:normAutofit/>
          </a:bodyPr>
          <a:lstStyle/>
          <a:p>
            <a:pPr algn="just"/>
            <a:r>
              <a:rPr lang="en-US" dirty="0" smtClean="0"/>
              <a:t>Notice shall also be sent to Central Government, Income Tax Authorities, RBI, SEBI, ROC, Respective Stock Exchange,  </a:t>
            </a:r>
            <a:r>
              <a:rPr lang="en-US" dirty="0" err="1" smtClean="0"/>
              <a:t>sectoral</a:t>
            </a:r>
            <a:r>
              <a:rPr lang="en-US" dirty="0" smtClean="0"/>
              <a:t> regulators or  authorities  etc.</a:t>
            </a:r>
          </a:p>
          <a:p>
            <a:pPr algn="just"/>
            <a:r>
              <a:rPr lang="en-US" dirty="0" smtClean="0"/>
              <a:t>Any representations by above authorities should be made within 30 days of receipt of Notice. In case of no response within the stipulated time, it shall be presumed that they have no representations to make on the proposals.  </a:t>
            </a:r>
          </a:p>
        </p:txBody>
      </p:sp>
      <p:sp>
        <p:nvSpPr>
          <p:cNvPr id="4" name="Date Placeholder 3"/>
          <p:cNvSpPr>
            <a:spLocks noGrp="1"/>
          </p:cNvSpPr>
          <p:nvPr>
            <p:ph type="dt" sz="half" idx="10"/>
          </p:nvPr>
        </p:nvSpPr>
        <p:spPr/>
        <p:txBody>
          <a:bodyPr/>
          <a:lstStyle/>
          <a:p>
            <a:r>
              <a:rPr lang="en-US" smtClean="0"/>
              <a:t>8/3/2019</a:t>
            </a:r>
            <a:endParaRPr lang="en-US"/>
          </a:p>
        </p:txBody>
      </p:sp>
      <p:sp>
        <p:nvSpPr>
          <p:cNvPr id="6" name="Footer Placeholder 5"/>
          <p:cNvSpPr>
            <a:spLocks noGrp="1"/>
          </p:cNvSpPr>
          <p:nvPr>
            <p:ph type="ftr" sz="quarter" idx="11"/>
          </p:nvPr>
        </p:nvSpPr>
        <p:spPr/>
        <p:txBody>
          <a:bodyPr/>
          <a:lstStyle/>
          <a:p>
            <a:r>
              <a:rPr lang="en-IN" smtClean="0"/>
              <a:t>APARNA BISWAS, COMPANY SECRETARY, WBSEDCL</a:t>
            </a:r>
            <a:endParaRPr lang="en-US"/>
          </a:p>
        </p:txBody>
      </p:sp>
      <p:sp>
        <p:nvSpPr>
          <p:cNvPr id="5" name="Slide Number Placeholder 4"/>
          <p:cNvSpPr>
            <a:spLocks noGrp="1"/>
          </p:cNvSpPr>
          <p:nvPr>
            <p:ph type="sldNum" sz="quarter" idx="12"/>
          </p:nvPr>
        </p:nvSpPr>
        <p:spPr/>
        <p:txBody>
          <a:bodyPr>
            <a:normAutofit/>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1794</TotalTime>
  <Words>5114</Words>
  <Application>Microsoft Office PowerPoint</Application>
  <PresentationFormat>On-screen Show (4:3)</PresentationFormat>
  <Paragraphs>558</Paragraphs>
  <Slides>68</Slides>
  <Notes>1</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Opulent</vt:lpstr>
      <vt:lpstr>COMPROMISES, ARRANGEMENTS AND AMALGAMATIONS  CHAPTER XV OF COMPANIES ACT, 2013 </vt:lpstr>
      <vt:lpstr>Applicable Provisions of the Act</vt:lpstr>
      <vt:lpstr>Chapter XV of the Companies Act,2013</vt:lpstr>
      <vt:lpstr>Compromise, Arrangement Vs       Amalgamations/Mergers</vt:lpstr>
      <vt:lpstr> Steps to be followed in execution of Compromise &amp; Arrangement Section 230</vt:lpstr>
      <vt:lpstr>Steps to be followed in execution of Compromise &amp; Arrangement</vt:lpstr>
      <vt:lpstr>Steps to be followed in execution of Compromise &amp; Arrangement</vt:lpstr>
      <vt:lpstr>Steps to be followed in execution of Compromise &amp; Arrangement</vt:lpstr>
      <vt:lpstr>Steps to be followed in execution of Compromise &amp; Arrangement</vt:lpstr>
      <vt:lpstr>Steps to be followed in execution of Compromise &amp; Arrangement</vt:lpstr>
      <vt:lpstr>Steps to be followed in execution of Compromise &amp; Arrangement</vt:lpstr>
      <vt:lpstr>Steps to be followed in execution of Amalgamation/ Merger- Section 232</vt:lpstr>
      <vt:lpstr>Steps to be followed in execution of Amalgamation/ Merger </vt:lpstr>
      <vt:lpstr>Steps to be followed in execution of Amalgamation/ Merger</vt:lpstr>
      <vt:lpstr>                                                              Section 230</vt:lpstr>
      <vt:lpstr>                 Section 230</vt:lpstr>
      <vt:lpstr>                  Section 230</vt:lpstr>
      <vt:lpstr>                 Section 230</vt:lpstr>
      <vt:lpstr>                 Section 230</vt:lpstr>
      <vt:lpstr>                   Section 230</vt:lpstr>
      <vt:lpstr>                  Section 230</vt:lpstr>
      <vt:lpstr>                  Section 230</vt:lpstr>
      <vt:lpstr>                Section 230</vt:lpstr>
      <vt:lpstr>               Section 230</vt:lpstr>
      <vt:lpstr>               Section 230</vt:lpstr>
      <vt:lpstr>               Section 231</vt:lpstr>
      <vt:lpstr>               Section 231</vt:lpstr>
      <vt:lpstr>               Section 232</vt:lpstr>
      <vt:lpstr>               Section 232</vt:lpstr>
      <vt:lpstr>                Section 232</vt:lpstr>
      <vt:lpstr>                Section 233</vt:lpstr>
      <vt:lpstr>Section 233</vt:lpstr>
      <vt:lpstr>Section 233</vt:lpstr>
      <vt:lpstr>Section 233</vt:lpstr>
      <vt:lpstr>Section 233</vt:lpstr>
      <vt:lpstr>Section 233</vt:lpstr>
      <vt:lpstr>Section 233</vt:lpstr>
      <vt:lpstr>Section 234</vt:lpstr>
      <vt:lpstr>Section 234</vt:lpstr>
      <vt:lpstr>Section 235</vt:lpstr>
      <vt:lpstr>Section 235</vt:lpstr>
      <vt:lpstr>Section 235</vt:lpstr>
      <vt:lpstr>Section 235</vt:lpstr>
      <vt:lpstr>Section 236</vt:lpstr>
      <vt:lpstr>Section 236</vt:lpstr>
      <vt:lpstr>Section 236</vt:lpstr>
      <vt:lpstr>Section 237</vt:lpstr>
      <vt:lpstr>Section 237</vt:lpstr>
      <vt:lpstr>Section 237</vt:lpstr>
      <vt:lpstr>Section 238</vt:lpstr>
      <vt:lpstr>Section 238</vt:lpstr>
      <vt:lpstr>Section 239</vt:lpstr>
      <vt:lpstr>Section 240</vt:lpstr>
      <vt:lpstr>Scheme of Arrangement for listed entity - SEBI (Listing Obligations and Disclosure Requirements), 2015</vt:lpstr>
      <vt:lpstr>Scheme of Arrangement for listed entity -SEBI (Listing Obligations and Disclosure Requirements), 2015</vt:lpstr>
      <vt:lpstr>Scheme of Arrangement for listed entity - SEBI (Listing Obligations and Disclosure Requirements), 2015</vt:lpstr>
      <vt:lpstr>Scheme of Arrangement for listed entity - SEBI (Listing Obligations and Disclosure Requirements), 2015</vt:lpstr>
      <vt:lpstr>CHECKLIST FOR FAST TRACK MERGER </vt:lpstr>
      <vt:lpstr>CHECKLIST FOR FAST TRACK MERGER</vt:lpstr>
      <vt:lpstr>CHECKLIST FOR FAST TRACK MERGER</vt:lpstr>
      <vt:lpstr>CHECKLIST FOR FAST TRACK MERGER</vt:lpstr>
      <vt:lpstr>CHECKLIST FOR FAST TRACK MERGER</vt:lpstr>
      <vt:lpstr>CHECKLIST FOR FAST TRACK MERGER</vt:lpstr>
      <vt:lpstr>CHECKLIST FOR FAST TRACK MERGER</vt:lpstr>
      <vt:lpstr>CHECKLIST FOR FAST TRACK MERGER</vt:lpstr>
      <vt:lpstr>CHECKLIST FOR FAST TRACK MERGER</vt:lpstr>
      <vt:lpstr>CHECKLIST FOR FAST TRACK MERGER</vt:lpstr>
      <vt:lpstr>Slide 68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COMPROMISES, ARRANGEMENTS AND AMALGAMATIONS</dc:title>
  <dc:creator>aparna biswas</dc:creator>
  <cp:lastModifiedBy>Admin</cp:lastModifiedBy>
  <cp:revision>312</cp:revision>
  <dcterms:created xsi:type="dcterms:W3CDTF">2006-08-16T00:00:00Z</dcterms:created>
  <dcterms:modified xsi:type="dcterms:W3CDTF">2019-03-07T17:57:14Z</dcterms:modified>
</cp:coreProperties>
</file>