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0058400" cy="7772400"/>
  <p:notesSz cx="100584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BF000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3F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BF000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333F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024884" y="3156203"/>
            <a:ext cx="2011680" cy="1739264"/>
          </a:xfrm>
          <a:custGeom>
            <a:avLst/>
            <a:gdLst/>
            <a:ahLst/>
            <a:cxnLst/>
            <a:rect l="l" t="t" r="r" b="b"/>
            <a:pathLst>
              <a:path w="2011679" h="1739264">
                <a:moveTo>
                  <a:pt x="1514855" y="1738883"/>
                </a:moveTo>
                <a:lnTo>
                  <a:pt x="496824" y="1738883"/>
                </a:lnTo>
                <a:lnTo>
                  <a:pt x="0" y="868680"/>
                </a:lnTo>
                <a:lnTo>
                  <a:pt x="496824" y="0"/>
                </a:lnTo>
                <a:lnTo>
                  <a:pt x="1514855" y="0"/>
                </a:lnTo>
                <a:lnTo>
                  <a:pt x="2011680" y="868680"/>
                </a:lnTo>
                <a:lnTo>
                  <a:pt x="1514855" y="17388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BF000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BF000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0122" y="1288795"/>
            <a:ext cx="9538154" cy="327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BF000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2602" y="1670025"/>
            <a:ext cx="9332595" cy="2945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3F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hyperlink" Target="https://www.linkedin.com/in/dr-paritosh-basu-87a67a15/" TargetMode="External"/><Relationship Id="rId6" Type="http://schemas.openxmlformats.org/officeDocument/2006/relationships/hyperlink" Target="http://www.youtube.com/results?search_query=dr%2Bparitosh%2Bbasu" TargetMode="Externa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hyperlink" Target="https://link.springer.com/article/10.1007/s10980-019-00848-1" TargetMode="Externa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dpi.com/2071-1050/18/1/58" TargetMode="External"/><Relationship Id="rId3" Type="http://schemas.openxmlformats.org/officeDocument/2006/relationships/image" Target="../media/image22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hyperlink" Target="https://practicalaction.org/learning/waste/the-6-" TargetMode="Externa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hyperlink" Target="https://www.scalefocus.com/blog/5-best-practices-for-sustainability-reporting" TargetMode="Externa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oecd.org/en/publications/2025/10/global-" TargetMode="External"/><Relationship Id="rId3" Type="http://schemas.openxmlformats.org/officeDocument/2006/relationships/image" Target="../media/image28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hyperlink" Target="https://www.youtube.com/channel/UCXvrvkrRuhM_6TDqM9pX3EQ/vide" TargetMode="External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hyperlink" Target="https://www.linkedin.com/in/dr-paritosh-basu-8" TargetMode="External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jpg"/><Relationship Id="rId11" Type="http://schemas.openxmlformats.org/officeDocument/2006/relationships/image" Target="../media/image11.jpg"/><Relationship Id="rId12" Type="http://schemas.openxmlformats.org/officeDocument/2006/relationships/image" Target="../media/image12.jpg"/><Relationship Id="rId13" Type="http://schemas.openxmlformats.org/officeDocument/2006/relationships/image" Target="../media/image13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19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hyperlink" Target="https://wenaturalists.com/explore-detail/blog/sdg" TargetMode="Externa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hyperlink" Target="https://www.sap.com/documents/2022/12/5e317cf9-537e-0010-bca6-c68f7e60039b.html" TargetMode="Externa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hyperlink" Target="https://www.linkedin.com/posts/antgrasso_automation-" TargetMode="Externa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Relationship Id="rId3" Type="http://schemas.openxmlformats.org/officeDocument/2006/relationships/hyperlink" Target="https://www.grandviewresearch.com/industry-analysis/sustainability-management-software-market-re" TargetMode="Externa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9180"/>
            <a:ext cx="10058400" cy="5657087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788993" y="3411809"/>
            <a:ext cx="8621395" cy="83058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ts val="3175"/>
              </a:lnSpc>
              <a:spcBef>
                <a:spcPts val="90"/>
              </a:spcBef>
            </a:pPr>
            <a:r>
              <a:rPr dirty="0" sz="2650" spc="160" b="1">
                <a:solidFill>
                  <a:srgbClr val="FFFFFF"/>
                </a:solidFill>
                <a:latin typeface="Trebuchet MS"/>
                <a:cs typeface="Trebuchet MS"/>
              </a:rPr>
              <a:t>SUSTAINABILITY</a:t>
            </a:r>
            <a:r>
              <a:rPr dirty="0" sz="2650" spc="-1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195" b="1">
                <a:solidFill>
                  <a:srgbClr val="FFFFFF"/>
                </a:solidFill>
                <a:latin typeface="Trebuchet MS"/>
                <a:cs typeface="Trebuchet MS"/>
              </a:rPr>
              <a:t>MANAGEMENT</a:t>
            </a:r>
            <a:endParaRPr sz="2650">
              <a:latin typeface="Trebuchet MS"/>
              <a:cs typeface="Trebuchet MS"/>
            </a:endParaRPr>
          </a:p>
          <a:p>
            <a:pPr algn="ctr">
              <a:lnSpc>
                <a:spcPts val="3175"/>
              </a:lnSpc>
            </a:pPr>
            <a:r>
              <a:rPr dirty="0" sz="2650" spc="105" b="1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2650" spc="-1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114" b="1">
                <a:solidFill>
                  <a:srgbClr val="FFFFFF"/>
                </a:solidFill>
                <a:latin typeface="Trebuchet MS"/>
                <a:cs typeface="Trebuchet MS"/>
              </a:rPr>
              <a:t>6P</a:t>
            </a:r>
            <a:r>
              <a:rPr dirty="0" sz="2650" spc="-1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145" b="1">
                <a:solidFill>
                  <a:srgbClr val="FFFFFF"/>
                </a:solidFill>
                <a:latin typeface="Trebuchet MS"/>
                <a:cs typeface="Trebuchet MS"/>
              </a:rPr>
              <a:t>BOTTOM</a:t>
            </a:r>
            <a:r>
              <a:rPr dirty="0" sz="2650" spc="-1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180" b="1">
                <a:solidFill>
                  <a:srgbClr val="FFFFFF"/>
                </a:solidFill>
                <a:latin typeface="Trebuchet MS"/>
                <a:cs typeface="Trebuchet MS"/>
              </a:rPr>
              <a:t>LINE</a:t>
            </a:r>
            <a:r>
              <a:rPr dirty="0" sz="2650" spc="-1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-100" b="1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dirty="0" sz="2650" spc="-1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155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2650" spc="-1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180" b="1">
                <a:solidFill>
                  <a:srgbClr val="FFFFFF"/>
                </a:solidFill>
                <a:latin typeface="Trebuchet MS"/>
                <a:cs typeface="Trebuchet MS"/>
              </a:rPr>
              <a:t>CMAs’</a:t>
            </a:r>
            <a:r>
              <a:rPr dirty="0" sz="2650" spc="-1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220" b="1">
                <a:solidFill>
                  <a:srgbClr val="FFFFFF"/>
                </a:solidFill>
                <a:latin typeface="Trebuchet MS"/>
                <a:cs typeface="Trebuchet MS"/>
              </a:rPr>
              <a:t>PERSPECTIVES</a:t>
            </a:r>
            <a:endParaRPr sz="26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531" y="5604740"/>
            <a:ext cx="4397375" cy="1007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650" b="1">
                <a:solidFill>
                  <a:srgbClr val="FFFFFF"/>
                </a:solidFill>
                <a:latin typeface="Trebuchet MS"/>
                <a:cs typeface="Trebuchet MS"/>
              </a:rPr>
              <a:t>Sustainability</a:t>
            </a:r>
            <a:r>
              <a:rPr dirty="0" sz="1650" spc="1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rebuchet MS"/>
                <a:cs typeface="Trebuchet MS"/>
              </a:rPr>
              <a:t>Observation</a:t>
            </a:r>
            <a:r>
              <a:rPr dirty="0" sz="1650" spc="1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rebuchet MS"/>
                <a:cs typeface="Trebuchet MS"/>
              </a:rPr>
              <a:t>Month</a:t>
            </a:r>
            <a:r>
              <a:rPr dirty="0" sz="1650" spc="1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spc="-55" b="1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dirty="0" sz="1650" spc="18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spc="-10" b="1">
                <a:solidFill>
                  <a:srgbClr val="FFFFFF"/>
                </a:solidFill>
                <a:latin typeface="Trebuchet MS"/>
                <a:cs typeface="Trebuchet MS"/>
              </a:rPr>
              <a:t>Webinar </a:t>
            </a:r>
            <a:r>
              <a:rPr dirty="0" sz="1650" spc="60" b="1">
                <a:solidFill>
                  <a:srgbClr val="FFFFFF"/>
                </a:solidFill>
                <a:latin typeface="Trebuchet MS"/>
                <a:cs typeface="Trebuchet MS"/>
              </a:rPr>
              <a:t>Eastern</a:t>
            </a:r>
            <a:r>
              <a:rPr dirty="0" sz="165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rebuchet MS"/>
                <a:cs typeface="Trebuchet MS"/>
              </a:rPr>
              <a:t>India</a:t>
            </a:r>
            <a:r>
              <a:rPr dirty="0" sz="165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spc="55" b="1">
                <a:solidFill>
                  <a:srgbClr val="FFFFFF"/>
                </a:solidFill>
                <a:latin typeface="Trebuchet MS"/>
                <a:cs typeface="Trebuchet MS"/>
              </a:rPr>
              <a:t>Regional</a:t>
            </a:r>
            <a:r>
              <a:rPr dirty="0" sz="1650" spc="-5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spc="40" b="1">
                <a:solidFill>
                  <a:srgbClr val="FFFFFF"/>
                </a:solidFill>
                <a:latin typeface="Trebuchet MS"/>
                <a:cs typeface="Trebuchet MS"/>
              </a:rPr>
              <a:t>Council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50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650" spc="-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rebuchet MS"/>
                <a:cs typeface="Trebuchet MS"/>
              </a:rPr>
              <a:t>Institute</a:t>
            </a:r>
            <a:r>
              <a:rPr dirty="0" sz="1650" spc="-1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650" spc="1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spc="95" b="1">
                <a:solidFill>
                  <a:srgbClr val="FFFFFF"/>
                </a:solidFill>
                <a:latin typeface="Trebuchet MS"/>
                <a:cs typeface="Trebuchet MS"/>
              </a:rPr>
              <a:t>Cost</a:t>
            </a:r>
            <a:r>
              <a:rPr dirty="0" sz="1650" spc="-10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spc="55" b="1">
                <a:solidFill>
                  <a:srgbClr val="FFFFFF"/>
                </a:solidFill>
                <a:latin typeface="Trebuchet MS"/>
                <a:cs typeface="Trebuchet MS"/>
              </a:rPr>
              <a:t>Accountants</a:t>
            </a:r>
            <a:r>
              <a:rPr dirty="0" sz="1650" spc="-8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650" spc="1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50" spc="-10" b="1">
                <a:solidFill>
                  <a:srgbClr val="FFFFFF"/>
                </a:solidFill>
                <a:latin typeface="Trebuchet MS"/>
                <a:cs typeface="Trebuchet MS"/>
              </a:rPr>
              <a:t>India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450" spc="60" b="1">
                <a:solidFill>
                  <a:srgbClr val="FFFFFF"/>
                </a:solidFill>
                <a:latin typeface="Trebuchet MS"/>
                <a:cs typeface="Trebuchet MS"/>
              </a:rPr>
              <a:t>January</a:t>
            </a:r>
            <a:r>
              <a:rPr dirty="0" sz="1450" spc="-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FFFFFF"/>
                </a:solidFill>
                <a:latin typeface="Trebuchet MS"/>
                <a:cs typeface="Trebuchet MS"/>
              </a:rPr>
              <a:t>30,</a:t>
            </a:r>
            <a:r>
              <a:rPr dirty="0" sz="1450" spc="-8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50" spc="-20" b="1">
                <a:solidFill>
                  <a:srgbClr val="FFFFFF"/>
                </a:solidFill>
                <a:latin typeface="Trebuchet MS"/>
                <a:cs typeface="Trebuchet MS"/>
              </a:rPr>
              <a:t>2026</a:t>
            </a:r>
            <a:endParaRPr sz="145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66815" y="6070092"/>
            <a:ext cx="340360" cy="462280"/>
            <a:chOff x="5766815" y="6070092"/>
            <a:chExt cx="340360" cy="4622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6815" y="6070092"/>
              <a:ext cx="269748" cy="2529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86628" y="6345936"/>
              <a:ext cx="320039" cy="18592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775451" y="5572807"/>
            <a:ext cx="4098925" cy="9747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90"/>
              </a:spcBef>
            </a:pPr>
            <a:r>
              <a:rPr dirty="0" sz="1450" spc="-25" b="1">
                <a:solidFill>
                  <a:srgbClr val="FFFFFF"/>
                </a:solidFill>
                <a:latin typeface="Trebuchet MS"/>
                <a:cs typeface="Trebuchet MS"/>
              </a:rPr>
              <a:t>Dr. </a:t>
            </a:r>
            <a:r>
              <a:rPr dirty="0" sz="1450" spc="50" b="1">
                <a:solidFill>
                  <a:srgbClr val="FFFFFF"/>
                </a:solidFill>
                <a:latin typeface="Trebuchet MS"/>
                <a:cs typeface="Trebuchet MS"/>
              </a:rPr>
              <a:t>Paritosh</a:t>
            </a:r>
            <a:r>
              <a:rPr dirty="0" sz="145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50" spc="95" b="1">
                <a:solidFill>
                  <a:srgbClr val="FFFFFF"/>
                </a:solidFill>
                <a:latin typeface="Trebuchet MS"/>
                <a:cs typeface="Trebuchet MS"/>
              </a:rPr>
              <a:t>Basu,</a:t>
            </a:r>
            <a:r>
              <a:rPr dirty="0" sz="145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50" spc="65" b="1">
                <a:solidFill>
                  <a:srgbClr val="FFFFFF"/>
                </a:solidFill>
                <a:latin typeface="Trebuchet MS"/>
                <a:cs typeface="Trebuchet MS"/>
              </a:rPr>
              <a:t>Senior</a:t>
            </a:r>
            <a:r>
              <a:rPr dirty="0" sz="145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FFFFFF"/>
                </a:solidFill>
                <a:latin typeface="Trebuchet MS"/>
                <a:cs typeface="Trebuchet MS"/>
              </a:rPr>
              <a:t>Director</a:t>
            </a:r>
            <a:r>
              <a:rPr dirty="0" sz="145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50" spc="50" b="1">
                <a:solidFill>
                  <a:srgbClr val="FFFFFF"/>
                </a:solidFill>
                <a:latin typeface="Trebuchet MS"/>
                <a:cs typeface="Trebuchet MS"/>
              </a:rPr>
              <a:t>(Services) </a:t>
            </a:r>
            <a:r>
              <a:rPr dirty="0" sz="1450" spc="10" b="1">
                <a:solidFill>
                  <a:srgbClr val="FFFFFF"/>
                </a:solidFill>
                <a:latin typeface="Trebuchet MS"/>
                <a:cs typeface="Trebuchet MS"/>
              </a:rPr>
              <a:t>Stragility</a:t>
            </a:r>
            <a:r>
              <a:rPr dirty="0" sz="145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50" spc="65" b="1">
                <a:solidFill>
                  <a:srgbClr val="FFFFFF"/>
                </a:solidFill>
                <a:latin typeface="Trebuchet MS"/>
                <a:cs typeface="Trebuchet MS"/>
              </a:rPr>
              <a:t>Consulting</a:t>
            </a:r>
            <a:r>
              <a:rPr dirty="0" sz="145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50" spc="10" b="1">
                <a:solidFill>
                  <a:srgbClr val="FFFFFF"/>
                </a:solidFill>
                <a:latin typeface="Trebuchet MS"/>
                <a:cs typeface="Trebuchet MS"/>
              </a:rPr>
              <a:t>Pvt.</a:t>
            </a:r>
            <a:r>
              <a:rPr dirty="0" sz="145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50" spc="-20" b="1">
                <a:solidFill>
                  <a:srgbClr val="FFFFFF"/>
                </a:solidFill>
                <a:latin typeface="Trebuchet MS"/>
                <a:cs typeface="Trebuchet MS"/>
              </a:rPr>
              <a:t>Ltd.</a:t>
            </a:r>
            <a:endParaRPr sz="1450">
              <a:latin typeface="Trebuchet MS"/>
              <a:cs typeface="Trebuchet MS"/>
            </a:endParaRPr>
          </a:p>
          <a:p>
            <a:pPr marL="350520" marR="99060" indent="-73660">
              <a:lnSpc>
                <a:spcPct val="144000"/>
              </a:lnSpc>
              <a:spcBef>
                <a:spcPts val="445"/>
              </a:spcBef>
            </a:pPr>
            <a:r>
              <a:rPr dirty="0" sz="1000" spc="-30">
                <a:solidFill>
                  <a:srgbClr val="FFFFFF"/>
                </a:solidFill>
                <a:latin typeface="Trebuchet MS"/>
                <a:cs typeface="Trebuchet MS"/>
                <a:hlinkClick r:id="rId5"/>
              </a:rPr>
              <a:t>https://www.linkedin.com/in/dr-</a:t>
            </a:r>
            <a:r>
              <a:rPr dirty="0" sz="1000">
                <a:solidFill>
                  <a:srgbClr val="FFFFFF"/>
                </a:solidFill>
                <a:latin typeface="Trebuchet MS"/>
                <a:cs typeface="Trebuchet MS"/>
                <a:hlinkClick r:id="rId5"/>
              </a:rPr>
              <a:t>paritosh-</a:t>
            </a:r>
            <a:r>
              <a:rPr dirty="0" sz="1000" spc="50">
                <a:solidFill>
                  <a:srgbClr val="FFFFFF"/>
                </a:solidFill>
                <a:latin typeface="Trebuchet MS"/>
                <a:cs typeface="Trebuchet MS"/>
                <a:hlinkClick r:id="rId5"/>
              </a:rPr>
              <a:t>basu-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  <a:hlinkClick r:id="rId5"/>
              </a:rPr>
              <a:t>87a67a15/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  <a:hlinkClick r:id="rId6"/>
              </a:rPr>
              <a:t>www.youtube.com/results?search_query=dr+paritosh+basu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9027" y="1199387"/>
            <a:ext cx="7780298" cy="545370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4570" y="6418534"/>
            <a:ext cx="356997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50" b="1">
                <a:latin typeface="Calibri"/>
                <a:cs typeface="Calibri"/>
              </a:rPr>
              <a:t>Source:</a:t>
            </a:r>
            <a:r>
              <a:rPr dirty="0" sz="900" spc="305" b="1">
                <a:latin typeface="Calibri"/>
                <a:cs typeface="Calibri"/>
              </a:rPr>
              <a:t>   </a:t>
            </a:r>
            <a:r>
              <a:rPr dirty="0" u="sng" sz="90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3"/>
              </a:rPr>
              <a:t>https://link.springer.com/article/10.1007/s10980-019-00848-</a:t>
            </a:r>
            <a:r>
              <a:rPr dirty="0" u="sng" sz="900" spc="-5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3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556" y="3260806"/>
            <a:ext cx="1793875" cy="15347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dirty="0" sz="1950" spc="70">
                <a:solidFill>
                  <a:srgbClr val="BC0000"/>
                </a:solidFill>
                <a:latin typeface="Trebuchet MS"/>
                <a:cs typeface="Trebuchet MS"/>
              </a:rPr>
              <a:t>Sustainability </a:t>
            </a:r>
            <a:r>
              <a:rPr dirty="0" sz="1950" spc="165">
                <a:solidFill>
                  <a:srgbClr val="BC0000"/>
                </a:solidFill>
                <a:latin typeface="Trebuchet MS"/>
                <a:cs typeface="Trebuchet MS"/>
              </a:rPr>
              <a:t>Assessment </a:t>
            </a:r>
            <a:r>
              <a:rPr dirty="0" sz="1950" spc="140">
                <a:solidFill>
                  <a:srgbClr val="BC0000"/>
                </a:solidFill>
                <a:latin typeface="Trebuchet MS"/>
                <a:cs typeface="Trebuchet MS"/>
              </a:rPr>
              <a:t>Approach</a:t>
            </a:r>
            <a:r>
              <a:rPr dirty="0" sz="1950" spc="-100">
                <a:solidFill>
                  <a:srgbClr val="BC0000"/>
                </a:solidFill>
                <a:latin typeface="Trebuchet MS"/>
                <a:cs typeface="Trebuchet MS"/>
              </a:rPr>
              <a:t> </a:t>
            </a:r>
            <a:r>
              <a:rPr dirty="0" sz="1950" spc="-60">
                <a:solidFill>
                  <a:srgbClr val="BC0000"/>
                </a:solidFill>
                <a:latin typeface="Trebuchet MS"/>
                <a:cs typeface="Trebuchet MS"/>
              </a:rPr>
              <a:t>-</a:t>
            </a:r>
            <a:r>
              <a:rPr dirty="0" sz="1950" spc="-95">
                <a:solidFill>
                  <a:srgbClr val="BC0000"/>
                </a:solidFill>
                <a:latin typeface="Trebuchet MS"/>
                <a:cs typeface="Trebuchet MS"/>
              </a:rPr>
              <a:t> </a:t>
            </a:r>
            <a:r>
              <a:rPr dirty="0" sz="1950" spc="110">
                <a:solidFill>
                  <a:srgbClr val="BC0000"/>
                </a:solidFill>
                <a:latin typeface="Trebuchet MS"/>
                <a:cs typeface="Trebuchet MS"/>
              </a:rPr>
              <a:t>Six actions</a:t>
            </a:r>
            <a:r>
              <a:rPr dirty="0" sz="1950" spc="-80">
                <a:solidFill>
                  <a:srgbClr val="BC0000"/>
                </a:solidFill>
                <a:latin typeface="Trebuchet MS"/>
                <a:cs typeface="Trebuchet MS"/>
              </a:rPr>
              <a:t> </a:t>
            </a:r>
            <a:r>
              <a:rPr dirty="0" sz="1950" spc="110">
                <a:solidFill>
                  <a:srgbClr val="BC0000"/>
                </a:solidFill>
                <a:latin typeface="Trebuchet MS"/>
                <a:cs typeface="Trebuchet MS"/>
              </a:rPr>
              <a:t>and </a:t>
            </a:r>
            <a:r>
              <a:rPr dirty="0" sz="1950" spc="114">
                <a:solidFill>
                  <a:srgbClr val="BC0000"/>
                </a:solidFill>
                <a:latin typeface="Trebuchet MS"/>
                <a:cs typeface="Trebuchet MS"/>
              </a:rPr>
              <a:t>decision</a:t>
            </a:r>
            <a:r>
              <a:rPr dirty="0" sz="1950" spc="-70">
                <a:solidFill>
                  <a:srgbClr val="BC0000"/>
                </a:solidFill>
                <a:latin typeface="Trebuchet MS"/>
                <a:cs typeface="Trebuchet MS"/>
              </a:rPr>
              <a:t> </a:t>
            </a:r>
            <a:r>
              <a:rPr dirty="0" sz="1950" spc="125">
                <a:solidFill>
                  <a:srgbClr val="BC0000"/>
                </a:solidFill>
                <a:latin typeface="Trebuchet MS"/>
                <a:cs typeface="Trebuchet MS"/>
              </a:rPr>
              <a:t>steps</a:t>
            </a:r>
            <a:endParaRPr sz="19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2275" y="6412451"/>
            <a:ext cx="300990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70">
                <a:latin typeface="Trebuchet MS"/>
                <a:cs typeface="Trebuchet MS"/>
              </a:rPr>
              <a:t>Source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u="sng" sz="10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Trebuchet MS"/>
                <a:cs typeface="Trebuchet MS"/>
                <a:hlinkClick r:id="rId2"/>
              </a:rPr>
              <a:t>https://www.mdpi.com/2071-1050/18/1/58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24765">
              <a:lnSpc>
                <a:spcPct val="100000"/>
              </a:lnSpc>
              <a:spcBef>
                <a:spcPts val="130"/>
              </a:spcBef>
            </a:pPr>
            <a:r>
              <a:rPr dirty="0" spc="140"/>
              <a:t>4</a:t>
            </a:r>
            <a:r>
              <a:rPr dirty="0" spc="-65"/>
              <a:t> </a:t>
            </a:r>
            <a:r>
              <a:rPr dirty="0" spc="140"/>
              <a:t>Dimensions</a:t>
            </a:r>
            <a:r>
              <a:rPr dirty="0" spc="-55"/>
              <a:t> </a:t>
            </a:r>
            <a:r>
              <a:rPr dirty="0"/>
              <a:t>of</a:t>
            </a:r>
            <a:r>
              <a:rPr dirty="0" spc="175"/>
              <a:t> </a:t>
            </a:r>
            <a:r>
              <a:rPr dirty="0"/>
              <a:t>Total</a:t>
            </a:r>
            <a:r>
              <a:rPr dirty="0" spc="-30"/>
              <a:t> </a:t>
            </a:r>
            <a:r>
              <a:rPr dirty="0" spc="80"/>
              <a:t>Sustainability</a:t>
            </a:r>
            <a:r>
              <a:rPr dirty="0" spc="-80"/>
              <a:t> </a:t>
            </a:r>
            <a:r>
              <a:rPr dirty="0" spc="110"/>
              <a:t>Management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1272" y="1639824"/>
            <a:ext cx="9572243" cy="20614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6278" y="3682729"/>
            <a:ext cx="2237105" cy="2440940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630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85">
                <a:solidFill>
                  <a:srgbClr val="0A75A0"/>
                </a:solidFill>
                <a:latin typeface="Trebuchet MS"/>
                <a:cs typeface="Trebuchet MS"/>
              </a:rPr>
              <a:t>Stakeholders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540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125">
                <a:solidFill>
                  <a:srgbClr val="0A75A0"/>
                </a:solidFill>
                <a:latin typeface="Trebuchet MS"/>
                <a:cs typeface="Trebuchet MS"/>
              </a:rPr>
              <a:t>Cost</a:t>
            </a:r>
            <a:r>
              <a:rPr dirty="0" sz="1450" spc="-70">
                <a:solidFill>
                  <a:srgbClr val="0A75A0"/>
                </a:solidFill>
                <a:latin typeface="Trebuchet MS"/>
                <a:cs typeface="Trebuchet MS"/>
              </a:rPr>
              <a:t> </a:t>
            </a:r>
            <a:r>
              <a:rPr dirty="0" sz="1450" spc="55">
                <a:solidFill>
                  <a:srgbClr val="0A75A0"/>
                </a:solidFill>
                <a:latin typeface="Trebuchet MS"/>
                <a:cs typeface="Trebuchet MS"/>
              </a:rPr>
              <a:t>Sustainability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540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55">
                <a:solidFill>
                  <a:srgbClr val="0A75A0"/>
                </a:solidFill>
                <a:latin typeface="Trebuchet MS"/>
                <a:cs typeface="Trebuchet MS"/>
              </a:rPr>
              <a:t>Reputation</a:t>
            </a:r>
            <a:endParaRPr sz="1450">
              <a:latin typeface="Trebuchet MS"/>
              <a:cs typeface="Trebuchet MS"/>
            </a:endParaRPr>
          </a:p>
          <a:p>
            <a:pPr marL="248920" marR="5080" indent="-236220">
              <a:lnSpc>
                <a:spcPct val="102099"/>
              </a:lnSpc>
              <a:spcBef>
                <a:spcPts val="505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spc="95">
                <a:solidFill>
                  <a:srgbClr val="0A75A0"/>
                </a:solidFill>
                <a:latin typeface="Trebuchet MS"/>
                <a:cs typeface="Trebuchet MS"/>
              </a:rPr>
              <a:t>Technology</a:t>
            </a:r>
            <a:r>
              <a:rPr dirty="0" sz="1450" spc="-60">
                <a:solidFill>
                  <a:srgbClr val="0A75A0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0A75A0"/>
                </a:solidFill>
                <a:latin typeface="Trebuchet MS"/>
                <a:cs typeface="Trebuchet MS"/>
              </a:rPr>
              <a:t>for</a:t>
            </a:r>
            <a:r>
              <a:rPr dirty="0" sz="1450" spc="20">
                <a:solidFill>
                  <a:srgbClr val="0A75A0"/>
                </a:solidFill>
                <a:latin typeface="Trebuchet MS"/>
                <a:cs typeface="Trebuchet MS"/>
              </a:rPr>
              <a:t> </a:t>
            </a:r>
            <a:r>
              <a:rPr dirty="0" sz="1450" spc="95">
                <a:solidFill>
                  <a:srgbClr val="0A75A0"/>
                </a:solidFill>
                <a:latin typeface="Trebuchet MS"/>
                <a:cs typeface="Trebuchet MS"/>
              </a:rPr>
              <a:t>Social </a:t>
            </a:r>
            <a:r>
              <a:rPr dirty="0" sz="1450" spc="110">
                <a:solidFill>
                  <a:srgbClr val="0A75A0"/>
                </a:solidFill>
                <a:latin typeface="Trebuchet MS"/>
                <a:cs typeface="Trebuchet MS"/>
              </a:rPr>
              <a:t>Good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540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35">
                <a:solidFill>
                  <a:srgbClr val="0A75A0"/>
                </a:solidFill>
                <a:latin typeface="Trebuchet MS"/>
                <a:cs typeface="Trebuchet MS"/>
              </a:rPr>
              <a:t>Materiality</a:t>
            </a:r>
            <a:endParaRPr sz="1450">
              <a:latin typeface="Trebuchet MS"/>
              <a:cs typeface="Trebuchet MS"/>
            </a:endParaRPr>
          </a:p>
          <a:p>
            <a:pPr marL="248920" marR="73660" indent="-236220">
              <a:lnSpc>
                <a:spcPct val="102400"/>
              </a:lnSpc>
              <a:spcBef>
                <a:spcPts val="495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spc="95">
                <a:solidFill>
                  <a:srgbClr val="0A75A0"/>
                </a:solidFill>
                <a:latin typeface="Trebuchet MS"/>
                <a:cs typeface="Trebuchet MS"/>
              </a:rPr>
              <a:t>Risk-</a:t>
            </a:r>
            <a:r>
              <a:rPr dirty="0" sz="1450" spc="70">
                <a:solidFill>
                  <a:srgbClr val="0A75A0"/>
                </a:solidFill>
                <a:latin typeface="Trebuchet MS"/>
                <a:cs typeface="Trebuchet MS"/>
              </a:rPr>
              <a:t>enabled </a:t>
            </a:r>
            <a:r>
              <a:rPr dirty="0" sz="1450" spc="80">
                <a:solidFill>
                  <a:srgbClr val="0A75A0"/>
                </a:solidFill>
                <a:latin typeface="Trebuchet MS"/>
                <a:cs typeface="Trebuchet MS"/>
              </a:rPr>
              <a:t>Performance </a:t>
            </a:r>
            <a:r>
              <a:rPr dirty="0" sz="1450" spc="100">
                <a:solidFill>
                  <a:srgbClr val="0A75A0"/>
                </a:solidFill>
                <a:latin typeface="Trebuchet MS"/>
                <a:cs typeface="Trebuchet MS"/>
              </a:rPr>
              <a:t>Management</a:t>
            </a:r>
            <a:r>
              <a:rPr dirty="0" sz="1450" spc="-60">
                <a:solidFill>
                  <a:srgbClr val="0A75A0"/>
                </a:solidFill>
                <a:latin typeface="Trebuchet MS"/>
                <a:cs typeface="Trebuchet MS"/>
              </a:rPr>
              <a:t> </a:t>
            </a:r>
            <a:r>
              <a:rPr dirty="0" sz="1450" spc="120">
                <a:solidFill>
                  <a:srgbClr val="0A75A0"/>
                </a:solidFill>
                <a:latin typeface="Trebuchet MS"/>
                <a:cs typeface="Trebuchet MS"/>
              </a:rPr>
              <a:t>(REPM</a:t>
            </a:r>
            <a:r>
              <a:rPr dirty="0" sz="1450" spc="120">
                <a:latin typeface="Trebuchet MS"/>
                <a:cs typeface="Trebuchet MS"/>
              </a:rPr>
              <a:t>)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9026" y="3697955"/>
            <a:ext cx="1966595" cy="2151380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630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145">
                <a:solidFill>
                  <a:srgbClr val="501649"/>
                </a:solidFill>
                <a:latin typeface="Trebuchet MS"/>
                <a:cs typeface="Trebuchet MS"/>
              </a:rPr>
              <a:t>6P</a:t>
            </a:r>
            <a:r>
              <a:rPr dirty="0" sz="1450" spc="-75">
                <a:solidFill>
                  <a:srgbClr val="501649"/>
                </a:solidFill>
                <a:latin typeface="Trebuchet MS"/>
                <a:cs typeface="Trebuchet MS"/>
              </a:rPr>
              <a:t> </a:t>
            </a:r>
            <a:r>
              <a:rPr dirty="0" sz="1450" spc="50">
                <a:solidFill>
                  <a:srgbClr val="501649"/>
                </a:solidFill>
                <a:latin typeface="Trebuchet MS"/>
                <a:cs typeface="Trebuchet MS"/>
              </a:rPr>
              <a:t>Bottomline</a:t>
            </a:r>
            <a:endParaRPr sz="1450">
              <a:latin typeface="Trebuchet MS"/>
              <a:cs typeface="Trebuchet MS"/>
            </a:endParaRPr>
          </a:p>
          <a:p>
            <a:pPr marL="248920" marR="487680" indent="-236220">
              <a:lnSpc>
                <a:spcPct val="102800"/>
              </a:lnSpc>
              <a:spcBef>
                <a:spcPts val="490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spc="105">
                <a:solidFill>
                  <a:srgbClr val="501649"/>
                </a:solidFill>
                <a:latin typeface="Trebuchet MS"/>
                <a:cs typeface="Trebuchet MS"/>
              </a:rPr>
              <a:t>Products</a:t>
            </a:r>
            <a:r>
              <a:rPr dirty="0" sz="1450" spc="-50">
                <a:solidFill>
                  <a:srgbClr val="501649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501649"/>
                </a:solidFill>
                <a:latin typeface="Trebuchet MS"/>
                <a:cs typeface="Trebuchet MS"/>
              </a:rPr>
              <a:t>and </a:t>
            </a:r>
            <a:r>
              <a:rPr dirty="0" sz="1450" spc="135">
                <a:solidFill>
                  <a:srgbClr val="501649"/>
                </a:solidFill>
                <a:latin typeface="Trebuchet MS"/>
                <a:cs typeface="Trebuchet MS"/>
              </a:rPr>
              <a:t>Processes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530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65">
                <a:solidFill>
                  <a:srgbClr val="501649"/>
                </a:solidFill>
                <a:latin typeface="Trebuchet MS"/>
                <a:cs typeface="Trebuchet MS"/>
              </a:rPr>
              <a:t>True</a:t>
            </a:r>
            <a:r>
              <a:rPr dirty="0" sz="1450" spc="-65">
                <a:solidFill>
                  <a:srgbClr val="501649"/>
                </a:solidFill>
                <a:latin typeface="Trebuchet MS"/>
                <a:cs typeface="Trebuchet MS"/>
              </a:rPr>
              <a:t> </a:t>
            </a:r>
            <a:r>
              <a:rPr dirty="0" sz="1450" spc="55">
                <a:solidFill>
                  <a:srgbClr val="501649"/>
                </a:solidFill>
                <a:latin typeface="Trebuchet MS"/>
                <a:cs typeface="Trebuchet MS"/>
              </a:rPr>
              <a:t>Sustainability</a:t>
            </a:r>
            <a:endParaRPr sz="1450">
              <a:latin typeface="Trebuchet MS"/>
              <a:cs typeface="Trebuchet MS"/>
            </a:endParaRPr>
          </a:p>
          <a:p>
            <a:pPr marL="248920" marR="563880" indent="-236220">
              <a:lnSpc>
                <a:spcPct val="102699"/>
              </a:lnSpc>
              <a:spcBef>
                <a:spcPts val="495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spc="80">
                <a:solidFill>
                  <a:srgbClr val="501649"/>
                </a:solidFill>
                <a:latin typeface="Trebuchet MS"/>
                <a:cs typeface="Trebuchet MS"/>
              </a:rPr>
              <a:t>Facts-</a:t>
            </a:r>
            <a:r>
              <a:rPr dirty="0" sz="1450" spc="65">
                <a:solidFill>
                  <a:srgbClr val="501649"/>
                </a:solidFill>
                <a:latin typeface="Trebuchet MS"/>
                <a:cs typeface="Trebuchet MS"/>
              </a:rPr>
              <a:t>driven </a:t>
            </a:r>
            <a:r>
              <a:rPr dirty="0" sz="1450" spc="110">
                <a:solidFill>
                  <a:srgbClr val="501649"/>
                </a:solidFill>
                <a:latin typeface="Trebuchet MS"/>
                <a:cs typeface="Trebuchet MS"/>
              </a:rPr>
              <a:t>Decisions</a:t>
            </a:r>
            <a:endParaRPr sz="1450">
              <a:latin typeface="Trebuchet MS"/>
              <a:cs typeface="Trebuchet MS"/>
            </a:endParaRPr>
          </a:p>
          <a:p>
            <a:pPr marL="248920" marR="366395" indent="-236220">
              <a:lnSpc>
                <a:spcPct val="102800"/>
              </a:lnSpc>
              <a:spcBef>
                <a:spcPts val="480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spc="70">
                <a:solidFill>
                  <a:srgbClr val="501649"/>
                </a:solidFill>
                <a:latin typeface="Trebuchet MS"/>
                <a:cs typeface="Trebuchet MS"/>
              </a:rPr>
              <a:t>Incremental</a:t>
            </a:r>
            <a:r>
              <a:rPr dirty="0" sz="1450" spc="-55">
                <a:solidFill>
                  <a:srgbClr val="501649"/>
                </a:solidFill>
                <a:latin typeface="Trebuchet MS"/>
                <a:cs typeface="Trebuchet MS"/>
              </a:rPr>
              <a:t> </a:t>
            </a:r>
            <a:r>
              <a:rPr dirty="0" sz="1450" spc="75">
                <a:solidFill>
                  <a:srgbClr val="501649"/>
                </a:solidFill>
                <a:latin typeface="Trebuchet MS"/>
                <a:cs typeface="Trebuchet MS"/>
              </a:rPr>
              <a:t>or </a:t>
            </a:r>
            <a:r>
              <a:rPr dirty="0" sz="1450" spc="85">
                <a:solidFill>
                  <a:srgbClr val="501649"/>
                </a:solidFill>
                <a:latin typeface="Trebuchet MS"/>
                <a:cs typeface="Trebuchet MS"/>
              </a:rPr>
              <a:t>Radical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53122" y="3745512"/>
            <a:ext cx="2158365" cy="20891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48920" marR="5080" indent="-236220">
              <a:lnSpc>
                <a:spcPct val="102800"/>
              </a:lnSpc>
              <a:spcBef>
                <a:spcPts val="90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spc="70">
                <a:solidFill>
                  <a:srgbClr val="771F6E"/>
                </a:solidFill>
                <a:latin typeface="Trebuchet MS"/>
                <a:cs typeface="Trebuchet MS"/>
              </a:rPr>
              <a:t>Training</a:t>
            </a:r>
            <a:r>
              <a:rPr dirty="0" sz="1450" spc="-80">
                <a:solidFill>
                  <a:srgbClr val="771F6E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771F6E"/>
                </a:solidFill>
                <a:latin typeface="Trebuchet MS"/>
                <a:cs typeface="Trebuchet MS"/>
              </a:rPr>
              <a:t>and</a:t>
            </a:r>
            <a:r>
              <a:rPr dirty="0" sz="1450" spc="-65">
                <a:solidFill>
                  <a:srgbClr val="771F6E"/>
                </a:solidFill>
                <a:latin typeface="Trebuchet MS"/>
                <a:cs typeface="Trebuchet MS"/>
              </a:rPr>
              <a:t> </a:t>
            </a:r>
            <a:r>
              <a:rPr dirty="0" sz="1450" spc="125">
                <a:solidFill>
                  <a:srgbClr val="771F6E"/>
                </a:solidFill>
                <a:latin typeface="Trebuchet MS"/>
                <a:cs typeface="Trebuchet MS"/>
              </a:rPr>
              <a:t>Change </a:t>
            </a:r>
            <a:r>
              <a:rPr dirty="0" sz="1450" spc="90">
                <a:solidFill>
                  <a:srgbClr val="771F6E"/>
                </a:solidFill>
                <a:latin typeface="Trebuchet MS"/>
                <a:cs typeface="Trebuchet MS"/>
              </a:rPr>
              <a:t>Management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430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95">
                <a:solidFill>
                  <a:srgbClr val="771F6E"/>
                </a:solidFill>
                <a:latin typeface="Trebuchet MS"/>
                <a:cs typeface="Trebuchet MS"/>
              </a:rPr>
              <a:t>Benchmarking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445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80">
                <a:solidFill>
                  <a:srgbClr val="771F6E"/>
                </a:solidFill>
                <a:latin typeface="Trebuchet MS"/>
                <a:cs typeface="Trebuchet MS"/>
              </a:rPr>
              <a:t>Policies</a:t>
            </a:r>
            <a:r>
              <a:rPr dirty="0" sz="1450" spc="-85">
                <a:solidFill>
                  <a:srgbClr val="771F6E"/>
                </a:solidFill>
                <a:latin typeface="Trebuchet MS"/>
                <a:cs typeface="Trebuchet MS"/>
              </a:rPr>
              <a:t> </a:t>
            </a:r>
            <a:r>
              <a:rPr dirty="0" sz="1450" spc="114">
                <a:solidFill>
                  <a:srgbClr val="771F6E"/>
                </a:solidFill>
                <a:latin typeface="Trebuchet MS"/>
                <a:cs typeface="Trebuchet MS"/>
              </a:rPr>
              <a:t>and</a:t>
            </a:r>
            <a:r>
              <a:rPr dirty="0" sz="1450" spc="-55">
                <a:solidFill>
                  <a:srgbClr val="771F6E"/>
                </a:solidFill>
                <a:latin typeface="Trebuchet MS"/>
                <a:cs typeface="Trebuchet MS"/>
              </a:rPr>
              <a:t> </a:t>
            </a:r>
            <a:r>
              <a:rPr dirty="0" sz="1450" spc="195">
                <a:solidFill>
                  <a:srgbClr val="771F6E"/>
                </a:solidFill>
                <a:latin typeface="Trebuchet MS"/>
                <a:cs typeface="Trebuchet MS"/>
              </a:rPr>
              <a:t>SOPs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430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165">
                <a:solidFill>
                  <a:srgbClr val="771F6E"/>
                </a:solidFill>
                <a:latin typeface="Trebuchet MS"/>
                <a:cs typeface="Trebuchet MS"/>
              </a:rPr>
              <a:t>6R</a:t>
            </a:r>
            <a:r>
              <a:rPr dirty="0" sz="1450" spc="-80">
                <a:solidFill>
                  <a:srgbClr val="771F6E"/>
                </a:solidFill>
                <a:latin typeface="Trebuchet MS"/>
                <a:cs typeface="Trebuchet MS"/>
              </a:rPr>
              <a:t> </a:t>
            </a:r>
            <a:r>
              <a:rPr dirty="0" sz="1450" spc="90">
                <a:solidFill>
                  <a:srgbClr val="771F6E"/>
                </a:solidFill>
                <a:latin typeface="Trebuchet MS"/>
                <a:cs typeface="Trebuchet MS"/>
              </a:rPr>
              <a:t>Action</a:t>
            </a:r>
            <a:r>
              <a:rPr dirty="0" sz="1450" spc="-75">
                <a:solidFill>
                  <a:srgbClr val="771F6E"/>
                </a:solidFill>
                <a:latin typeface="Trebuchet MS"/>
                <a:cs typeface="Trebuchet MS"/>
              </a:rPr>
              <a:t> </a:t>
            </a:r>
            <a:r>
              <a:rPr dirty="0" sz="1450" spc="-10">
                <a:solidFill>
                  <a:srgbClr val="771F6E"/>
                </a:solidFill>
                <a:latin typeface="Trebuchet MS"/>
                <a:cs typeface="Trebuchet MS"/>
              </a:rPr>
              <a:t>Initiatives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445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105">
                <a:solidFill>
                  <a:srgbClr val="771F6E"/>
                </a:solidFill>
                <a:latin typeface="Trebuchet MS"/>
                <a:cs typeface="Trebuchet MS"/>
              </a:rPr>
              <a:t>Clean</a:t>
            </a:r>
            <a:r>
              <a:rPr dirty="0" sz="1450" spc="-75">
                <a:solidFill>
                  <a:srgbClr val="771F6E"/>
                </a:solidFill>
                <a:latin typeface="Trebuchet MS"/>
                <a:cs typeface="Trebuchet MS"/>
              </a:rPr>
              <a:t> </a:t>
            </a:r>
            <a:r>
              <a:rPr dirty="0" sz="1450" spc="95">
                <a:solidFill>
                  <a:srgbClr val="771F6E"/>
                </a:solidFill>
                <a:latin typeface="Trebuchet MS"/>
                <a:cs typeface="Trebuchet MS"/>
              </a:rPr>
              <a:t>Products</a:t>
            </a:r>
            <a:endParaRPr sz="1450">
              <a:latin typeface="Trebuchet MS"/>
              <a:cs typeface="Trebuchet MS"/>
            </a:endParaRPr>
          </a:p>
          <a:p>
            <a:pPr marL="248920" marR="318770" indent="-236220">
              <a:lnSpc>
                <a:spcPct val="102800"/>
              </a:lnSpc>
              <a:spcBef>
                <a:spcPts val="384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>
                <a:solidFill>
                  <a:srgbClr val="771F6E"/>
                </a:solidFill>
                <a:latin typeface="Trebuchet MS"/>
                <a:cs typeface="Trebuchet MS"/>
              </a:rPr>
              <a:t>Life</a:t>
            </a:r>
            <a:r>
              <a:rPr dirty="0" sz="1450" spc="30">
                <a:solidFill>
                  <a:srgbClr val="771F6E"/>
                </a:solidFill>
                <a:latin typeface="Trebuchet MS"/>
                <a:cs typeface="Trebuchet MS"/>
              </a:rPr>
              <a:t> </a:t>
            </a:r>
            <a:r>
              <a:rPr dirty="0" sz="1450" spc="95">
                <a:solidFill>
                  <a:srgbClr val="771F6E"/>
                </a:solidFill>
                <a:latin typeface="Trebuchet MS"/>
                <a:cs typeface="Trebuchet MS"/>
              </a:rPr>
              <a:t>Cycle</a:t>
            </a:r>
            <a:r>
              <a:rPr dirty="0" sz="1450" spc="10">
                <a:solidFill>
                  <a:srgbClr val="771F6E"/>
                </a:solidFill>
                <a:latin typeface="Trebuchet MS"/>
                <a:cs typeface="Trebuchet MS"/>
              </a:rPr>
              <a:t> </a:t>
            </a:r>
            <a:r>
              <a:rPr dirty="0" sz="1450" spc="125">
                <a:solidFill>
                  <a:srgbClr val="771F6E"/>
                </a:solidFill>
                <a:latin typeface="Trebuchet MS"/>
                <a:cs typeface="Trebuchet MS"/>
              </a:rPr>
              <a:t>Design </a:t>
            </a:r>
            <a:r>
              <a:rPr dirty="0" sz="1450" spc="80">
                <a:solidFill>
                  <a:srgbClr val="771F6E"/>
                </a:solidFill>
                <a:latin typeface="Trebuchet MS"/>
                <a:cs typeface="Trebuchet MS"/>
              </a:rPr>
              <a:t>Strategy</a:t>
            </a:r>
            <a:r>
              <a:rPr dirty="0" sz="1450" spc="-65">
                <a:solidFill>
                  <a:srgbClr val="771F6E"/>
                </a:solidFill>
                <a:latin typeface="Trebuchet MS"/>
                <a:cs typeface="Trebuchet MS"/>
              </a:rPr>
              <a:t> </a:t>
            </a:r>
            <a:r>
              <a:rPr dirty="0" sz="1450" spc="90">
                <a:solidFill>
                  <a:srgbClr val="771F6E"/>
                </a:solidFill>
                <a:latin typeface="Trebuchet MS"/>
                <a:cs typeface="Trebuchet MS"/>
              </a:rPr>
              <a:t>(LiDS)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82340" y="3708566"/>
            <a:ext cx="2059305" cy="231457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535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70">
                <a:solidFill>
                  <a:srgbClr val="BF4F15"/>
                </a:solidFill>
                <a:latin typeface="Trebuchet MS"/>
                <a:cs typeface="Trebuchet MS"/>
              </a:rPr>
              <a:t>Pareto</a:t>
            </a:r>
            <a:r>
              <a:rPr dirty="0" sz="1450" spc="-60">
                <a:solidFill>
                  <a:srgbClr val="BF4F15"/>
                </a:solidFill>
                <a:latin typeface="Trebuchet MS"/>
                <a:cs typeface="Trebuchet MS"/>
              </a:rPr>
              <a:t> </a:t>
            </a:r>
            <a:r>
              <a:rPr dirty="0" sz="1450" spc="90">
                <a:solidFill>
                  <a:srgbClr val="BF4F15"/>
                </a:solidFill>
                <a:latin typeface="Trebuchet MS"/>
                <a:cs typeface="Trebuchet MS"/>
              </a:rPr>
              <a:t>Diagram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445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114">
                <a:solidFill>
                  <a:srgbClr val="BF4F15"/>
                </a:solidFill>
                <a:latin typeface="Trebuchet MS"/>
                <a:cs typeface="Trebuchet MS"/>
              </a:rPr>
              <a:t>Mapping</a:t>
            </a:r>
            <a:r>
              <a:rPr dirty="0" sz="1450" spc="-70">
                <a:solidFill>
                  <a:srgbClr val="BF4F15"/>
                </a:solidFill>
                <a:latin typeface="Trebuchet MS"/>
                <a:cs typeface="Trebuchet MS"/>
              </a:rPr>
              <a:t> </a:t>
            </a:r>
            <a:r>
              <a:rPr dirty="0" sz="1450" spc="60">
                <a:solidFill>
                  <a:srgbClr val="BF4F15"/>
                </a:solidFill>
                <a:latin typeface="Trebuchet MS"/>
                <a:cs typeface="Trebuchet MS"/>
              </a:rPr>
              <a:t>Tools</a:t>
            </a:r>
            <a:endParaRPr sz="1450">
              <a:latin typeface="Trebuchet MS"/>
              <a:cs typeface="Trebuchet MS"/>
            </a:endParaRPr>
          </a:p>
          <a:p>
            <a:pPr marL="248920" marR="291465" indent="-236220">
              <a:lnSpc>
                <a:spcPct val="102800"/>
              </a:lnSpc>
              <a:spcBef>
                <a:spcPts val="384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spc="105">
                <a:solidFill>
                  <a:srgbClr val="BF4F15"/>
                </a:solidFill>
                <a:latin typeface="Trebuchet MS"/>
                <a:cs typeface="Trebuchet MS"/>
              </a:rPr>
              <a:t>Social</a:t>
            </a:r>
            <a:r>
              <a:rPr dirty="0" sz="1450" spc="-5">
                <a:solidFill>
                  <a:srgbClr val="BF4F15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BF4F15"/>
                </a:solidFill>
                <a:latin typeface="Trebuchet MS"/>
                <a:cs typeface="Trebuchet MS"/>
              </a:rPr>
              <a:t>Life</a:t>
            </a:r>
            <a:r>
              <a:rPr dirty="0" sz="1450" spc="30">
                <a:solidFill>
                  <a:srgbClr val="BF4F15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BF4F15"/>
                </a:solidFill>
                <a:latin typeface="Trebuchet MS"/>
                <a:cs typeface="Trebuchet MS"/>
              </a:rPr>
              <a:t>Cycle </a:t>
            </a:r>
            <a:r>
              <a:rPr dirty="0" sz="1450" spc="130">
                <a:solidFill>
                  <a:srgbClr val="BF4F15"/>
                </a:solidFill>
                <a:latin typeface="Trebuchet MS"/>
                <a:cs typeface="Trebuchet MS"/>
              </a:rPr>
              <a:t>Assessment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430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450" spc="105">
                <a:solidFill>
                  <a:srgbClr val="BF4F15"/>
                </a:solidFill>
                <a:latin typeface="Trebuchet MS"/>
                <a:cs typeface="Trebuchet MS"/>
              </a:rPr>
              <a:t>Standards</a:t>
            </a:r>
            <a:endParaRPr sz="1450">
              <a:latin typeface="Trebuchet MS"/>
              <a:cs typeface="Trebuchet MS"/>
            </a:endParaRPr>
          </a:p>
          <a:p>
            <a:pPr marL="248920" marR="5080" indent="-236220">
              <a:lnSpc>
                <a:spcPct val="102299"/>
              </a:lnSpc>
              <a:spcBef>
                <a:spcPts val="405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spc="105">
                <a:solidFill>
                  <a:srgbClr val="BF4F15"/>
                </a:solidFill>
                <a:latin typeface="Trebuchet MS"/>
                <a:cs typeface="Trebuchet MS"/>
              </a:rPr>
              <a:t>Green</a:t>
            </a:r>
            <a:r>
              <a:rPr dirty="0" sz="1450" spc="-70">
                <a:solidFill>
                  <a:srgbClr val="BF4F15"/>
                </a:solidFill>
                <a:latin typeface="Trebuchet MS"/>
                <a:cs typeface="Trebuchet MS"/>
              </a:rPr>
              <a:t> </a:t>
            </a:r>
            <a:r>
              <a:rPr dirty="0" sz="1450" spc="60">
                <a:solidFill>
                  <a:srgbClr val="BF4F15"/>
                </a:solidFill>
                <a:latin typeface="Trebuchet MS"/>
                <a:cs typeface="Trebuchet MS"/>
              </a:rPr>
              <a:t>Quality</a:t>
            </a:r>
            <a:r>
              <a:rPr dirty="0" sz="1450" spc="-90">
                <a:solidFill>
                  <a:srgbClr val="BF4F15"/>
                </a:solidFill>
                <a:latin typeface="Trebuchet MS"/>
                <a:cs typeface="Trebuchet MS"/>
              </a:rPr>
              <a:t> </a:t>
            </a:r>
            <a:r>
              <a:rPr dirty="0" sz="1450" spc="70">
                <a:solidFill>
                  <a:srgbClr val="BF4F15"/>
                </a:solidFill>
                <a:latin typeface="Trebuchet MS"/>
                <a:cs typeface="Trebuchet MS"/>
              </a:rPr>
              <a:t>Tools </a:t>
            </a:r>
            <a:r>
              <a:rPr dirty="0" sz="1450">
                <a:solidFill>
                  <a:srgbClr val="BF4F15"/>
                </a:solidFill>
                <a:latin typeface="Trebuchet MS"/>
                <a:cs typeface="Trebuchet MS"/>
              </a:rPr>
              <a:t>to</a:t>
            </a:r>
            <a:r>
              <a:rPr dirty="0" sz="1450" spc="-10">
                <a:solidFill>
                  <a:srgbClr val="BF4F15"/>
                </a:solidFill>
                <a:latin typeface="Trebuchet MS"/>
                <a:cs typeface="Trebuchet MS"/>
              </a:rPr>
              <a:t> </a:t>
            </a:r>
            <a:r>
              <a:rPr dirty="0" sz="1450" spc="114">
                <a:solidFill>
                  <a:srgbClr val="BF4F15"/>
                </a:solidFill>
                <a:latin typeface="Trebuchet MS"/>
                <a:cs typeface="Trebuchet MS"/>
              </a:rPr>
              <a:t>Reduce </a:t>
            </a:r>
            <a:r>
              <a:rPr dirty="0" sz="1450" spc="60">
                <a:solidFill>
                  <a:srgbClr val="BF4F15"/>
                </a:solidFill>
                <a:latin typeface="Trebuchet MS"/>
                <a:cs typeface="Trebuchet MS"/>
              </a:rPr>
              <a:t>Environmental </a:t>
            </a:r>
            <a:r>
              <a:rPr dirty="0" sz="1450" spc="95">
                <a:solidFill>
                  <a:srgbClr val="BF4F15"/>
                </a:solidFill>
                <a:latin typeface="Trebuchet MS"/>
                <a:cs typeface="Trebuchet MS"/>
              </a:rPr>
              <a:t>Impacts</a:t>
            </a:r>
            <a:endParaRPr sz="1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pc="229">
                <a:solidFill>
                  <a:srgbClr val="BC0000"/>
                </a:solidFill>
              </a:rPr>
              <a:t>6Rs</a:t>
            </a:r>
            <a:r>
              <a:rPr dirty="0" spc="-70">
                <a:solidFill>
                  <a:srgbClr val="BC0000"/>
                </a:solidFill>
              </a:rPr>
              <a:t> </a:t>
            </a:r>
            <a:r>
              <a:rPr dirty="0" spc="100">
                <a:solidFill>
                  <a:srgbClr val="BC0000"/>
                </a:solidFill>
              </a:rPr>
              <a:t>Framework</a:t>
            </a:r>
            <a:r>
              <a:rPr dirty="0" spc="-65">
                <a:solidFill>
                  <a:srgbClr val="BC0000"/>
                </a:solidFill>
              </a:rPr>
              <a:t> </a:t>
            </a:r>
            <a:r>
              <a:rPr dirty="0">
                <a:solidFill>
                  <a:srgbClr val="BC0000"/>
                </a:solidFill>
              </a:rPr>
              <a:t>of</a:t>
            </a:r>
            <a:r>
              <a:rPr dirty="0" spc="165">
                <a:solidFill>
                  <a:srgbClr val="BC0000"/>
                </a:solidFill>
              </a:rPr>
              <a:t> </a:t>
            </a:r>
            <a:r>
              <a:rPr dirty="0" spc="80">
                <a:solidFill>
                  <a:srgbClr val="BC0000"/>
                </a:solidFill>
              </a:rPr>
              <a:t>Sustainability</a:t>
            </a:r>
            <a:r>
              <a:rPr dirty="0" spc="-65">
                <a:solidFill>
                  <a:srgbClr val="BC0000"/>
                </a:solidFill>
              </a:rPr>
              <a:t> </a:t>
            </a:r>
            <a:r>
              <a:rPr dirty="0" spc="110">
                <a:solidFill>
                  <a:srgbClr val="BC0000"/>
                </a:solidFill>
              </a:rPr>
              <a:t>Management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0403" y="1602139"/>
            <a:ext cx="3525692" cy="49876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7110" y="2168187"/>
            <a:ext cx="5711825" cy="30111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78435" marR="231140" indent="-166370">
              <a:lnSpc>
                <a:spcPct val="102699"/>
              </a:lnSpc>
              <a:spcBef>
                <a:spcPts val="90"/>
              </a:spcBef>
              <a:buClr>
                <a:srgbClr val="BC0000"/>
              </a:buClr>
              <a:buFont typeface="Wingdings"/>
              <a:buChar char=""/>
              <a:tabLst>
                <a:tab pos="178435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Rethink</a:t>
            </a:r>
            <a:r>
              <a:rPr dirty="0" sz="1450">
                <a:latin typeface="Trebuchet MS"/>
                <a:cs typeface="Trebuchet MS"/>
              </a:rPr>
              <a:t>: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Before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you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buy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anything,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apply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u="sng" sz="1450" spc="1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NEM</a:t>
            </a:r>
            <a:r>
              <a:rPr dirty="0" u="sng" sz="1450" spc="-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Analysis</a:t>
            </a:r>
            <a:r>
              <a:rPr dirty="0" u="none" sz="1450" spc="-85" b="1">
                <a:latin typeface="Trebuchet MS"/>
                <a:cs typeface="Trebuchet MS"/>
              </a:rPr>
              <a:t> </a:t>
            </a:r>
            <a:r>
              <a:rPr dirty="0" u="none" sz="1450" spc="85">
                <a:latin typeface="Trebuchet MS"/>
                <a:cs typeface="Trebuchet MS"/>
              </a:rPr>
              <a:t>and </a:t>
            </a:r>
            <a:r>
              <a:rPr dirty="0" u="none" sz="1450">
                <a:latin typeface="Trebuchet MS"/>
                <a:cs typeface="Trebuchet MS"/>
              </a:rPr>
              <a:t>rethink:</a:t>
            </a:r>
            <a:r>
              <a:rPr dirty="0" u="none" sz="1450" spc="40">
                <a:latin typeface="Trebuchet MS"/>
                <a:cs typeface="Trebuchet MS"/>
              </a:rPr>
              <a:t> </a:t>
            </a:r>
            <a:r>
              <a:rPr dirty="0" u="sng" sz="1450" spc="1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Is</a:t>
            </a:r>
            <a:r>
              <a:rPr dirty="0" u="sng" sz="1450" spc="3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4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it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really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needed</a:t>
            </a:r>
            <a:endParaRPr sz="1450">
              <a:latin typeface="Trebuchet MS"/>
              <a:cs typeface="Trebuchet MS"/>
            </a:endParaRPr>
          </a:p>
          <a:p>
            <a:pPr marL="178435" marR="565785" indent="-166370">
              <a:lnSpc>
                <a:spcPct val="102800"/>
              </a:lnSpc>
              <a:spcBef>
                <a:spcPts val="780"/>
              </a:spcBef>
              <a:buClr>
                <a:srgbClr val="BC0000"/>
              </a:buClr>
              <a:buFont typeface="Wingdings"/>
              <a:buChar char=""/>
              <a:tabLst>
                <a:tab pos="178435" algn="l"/>
              </a:tabLst>
            </a:pPr>
            <a:r>
              <a:rPr dirty="0" sz="1450" spc="45" b="1">
                <a:solidFill>
                  <a:srgbClr val="3333FF"/>
                </a:solidFill>
                <a:latin typeface="Trebuchet MS"/>
                <a:cs typeface="Trebuchet MS"/>
              </a:rPr>
              <a:t>Refuse:</a:t>
            </a:r>
            <a:r>
              <a:rPr dirty="0" sz="1450" spc="-9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60">
                <a:latin typeface="Trebuchet MS"/>
                <a:cs typeface="Trebuchet MS"/>
              </a:rPr>
              <a:t>Do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not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buy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35">
                <a:latin typeface="Trebuchet MS"/>
                <a:cs typeface="Trebuchet MS"/>
              </a:rPr>
              <a:t>use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anything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that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135">
                <a:latin typeface="Trebuchet MS"/>
                <a:cs typeface="Trebuchet MS"/>
              </a:rPr>
              <a:t>does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not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add </a:t>
            </a:r>
            <a:r>
              <a:rPr dirty="0" sz="1450" spc="65">
                <a:latin typeface="Trebuchet MS"/>
                <a:cs typeface="Trebuchet MS"/>
              </a:rPr>
              <a:t>tangible</a:t>
            </a:r>
            <a:r>
              <a:rPr dirty="0" sz="1450" spc="-100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value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or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intangible</a:t>
            </a:r>
            <a:r>
              <a:rPr dirty="0" sz="1450" spc="-95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benefits</a:t>
            </a:r>
            <a:endParaRPr sz="1450">
              <a:latin typeface="Trebuchet MS"/>
              <a:cs typeface="Trebuchet MS"/>
            </a:endParaRPr>
          </a:p>
          <a:p>
            <a:pPr marL="178435" indent="-165735">
              <a:lnSpc>
                <a:spcPct val="100000"/>
              </a:lnSpc>
              <a:spcBef>
                <a:spcPts val="825"/>
              </a:spcBef>
              <a:buClr>
                <a:srgbClr val="BC0000"/>
              </a:buClr>
              <a:buFont typeface="Wingdings"/>
              <a:buChar char=""/>
              <a:tabLst>
                <a:tab pos="178435" algn="l"/>
              </a:tabLst>
            </a:pPr>
            <a:r>
              <a:rPr dirty="0" sz="1450" spc="60" b="1">
                <a:solidFill>
                  <a:srgbClr val="3333FF"/>
                </a:solidFill>
                <a:latin typeface="Trebuchet MS"/>
                <a:cs typeface="Trebuchet MS"/>
              </a:rPr>
              <a:t>Reduce</a:t>
            </a:r>
            <a:r>
              <a:rPr dirty="0" sz="1450" spc="60">
                <a:latin typeface="Trebuchet MS"/>
                <a:cs typeface="Trebuchet MS"/>
              </a:rPr>
              <a:t>: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u="sng" sz="1450" spc="9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Save</a:t>
            </a:r>
            <a:r>
              <a:rPr dirty="0" u="sng" sz="1450" spc="-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or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substitute</a:t>
            </a:r>
            <a:r>
              <a:rPr dirty="0" u="none" sz="1450" spc="-50" b="1">
                <a:latin typeface="Trebuchet MS"/>
                <a:cs typeface="Trebuchet MS"/>
              </a:rPr>
              <a:t> </a:t>
            </a:r>
            <a:r>
              <a:rPr dirty="0" u="none" sz="1450" spc="10">
                <a:latin typeface="Trebuchet MS"/>
                <a:cs typeface="Trebuchet MS"/>
              </a:rPr>
              <a:t>to</a:t>
            </a:r>
            <a:r>
              <a:rPr dirty="0" u="none" sz="1450" spc="-15">
                <a:latin typeface="Trebuchet MS"/>
                <a:cs typeface="Trebuchet MS"/>
              </a:rPr>
              <a:t> </a:t>
            </a:r>
            <a:r>
              <a:rPr dirty="0" u="none" sz="1450" spc="100">
                <a:latin typeface="Trebuchet MS"/>
                <a:cs typeface="Trebuchet MS"/>
              </a:rPr>
              <a:t>reduce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 spc="45">
                <a:latin typeface="Trebuchet MS"/>
                <a:cs typeface="Trebuchet MS"/>
              </a:rPr>
              <a:t>material</a:t>
            </a:r>
            <a:r>
              <a:rPr dirty="0" u="none" sz="1450" spc="-45">
                <a:latin typeface="Trebuchet MS"/>
                <a:cs typeface="Trebuchet MS"/>
              </a:rPr>
              <a:t> </a:t>
            </a:r>
            <a:r>
              <a:rPr dirty="0" u="none" sz="1450" spc="95">
                <a:latin typeface="Trebuchet MS"/>
                <a:cs typeface="Trebuchet MS"/>
              </a:rPr>
              <a:t>consumptions</a:t>
            </a:r>
            <a:endParaRPr sz="1450">
              <a:latin typeface="Trebuchet MS"/>
              <a:cs typeface="Trebuchet MS"/>
            </a:endParaRPr>
          </a:p>
          <a:p>
            <a:pPr marL="178435" marR="31115" indent="-166370">
              <a:lnSpc>
                <a:spcPct val="102099"/>
              </a:lnSpc>
              <a:spcBef>
                <a:spcPts val="805"/>
              </a:spcBef>
              <a:buClr>
                <a:srgbClr val="BC0000"/>
              </a:buClr>
              <a:buFont typeface="Wingdings"/>
              <a:buChar char=""/>
              <a:tabLst>
                <a:tab pos="178435" algn="l"/>
              </a:tabLst>
            </a:pPr>
            <a:r>
              <a:rPr dirty="0" sz="1450" spc="65" b="1">
                <a:solidFill>
                  <a:srgbClr val="3333FF"/>
                </a:solidFill>
                <a:latin typeface="Trebuchet MS"/>
                <a:cs typeface="Trebuchet MS"/>
              </a:rPr>
              <a:t>Reuse:</a:t>
            </a:r>
            <a:r>
              <a:rPr dirty="0" sz="1450" spc="-8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Before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discarding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buying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new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replace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-20">
                <a:latin typeface="Trebuchet MS"/>
                <a:cs typeface="Trebuchet MS"/>
              </a:rPr>
              <a:t>old, </a:t>
            </a:r>
            <a:r>
              <a:rPr dirty="0" sz="1450" spc="145">
                <a:latin typeface="Trebuchet MS"/>
                <a:cs typeface="Trebuchet MS"/>
              </a:rPr>
              <a:t>ask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if</a:t>
            </a:r>
            <a:r>
              <a:rPr dirty="0" sz="1450" spc="114">
                <a:latin typeface="Trebuchet MS"/>
                <a:cs typeface="Trebuchet MS"/>
              </a:rPr>
              <a:t> </a:t>
            </a:r>
            <a:r>
              <a:rPr dirty="0" sz="1450" spc="-35">
                <a:latin typeface="Trebuchet MS"/>
                <a:cs typeface="Trebuchet MS"/>
              </a:rPr>
              <a:t>it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130">
                <a:latin typeface="Trebuchet MS"/>
                <a:cs typeface="Trebuchet MS"/>
              </a:rPr>
              <a:t>can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be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reused</a:t>
            </a:r>
            <a:r>
              <a:rPr dirty="0" u="sng" sz="1450" spc="-1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or</a:t>
            </a:r>
            <a:r>
              <a:rPr dirty="0" u="sng" sz="1450" spc="-7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repurposed</a:t>
            </a:r>
            <a:endParaRPr sz="1450">
              <a:latin typeface="Trebuchet MS"/>
              <a:cs typeface="Trebuchet MS"/>
            </a:endParaRPr>
          </a:p>
          <a:p>
            <a:pPr marL="178435" marR="10795" indent="-166370">
              <a:lnSpc>
                <a:spcPct val="102099"/>
              </a:lnSpc>
              <a:spcBef>
                <a:spcPts val="805"/>
              </a:spcBef>
              <a:buClr>
                <a:srgbClr val="BC0000"/>
              </a:buClr>
              <a:buFont typeface="Wingdings"/>
              <a:buChar char=""/>
              <a:tabLst>
                <a:tab pos="178435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Repair:</a:t>
            </a:r>
            <a:r>
              <a:rPr dirty="0" sz="1450" spc="-8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It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is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125">
                <a:latin typeface="Trebuchet MS"/>
                <a:cs typeface="Trebuchet MS"/>
              </a:rPr>
              <a:t>easy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replace,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but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before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that,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explore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u="sng" sz="1450" spc="7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whether</a:t>
            </a:r>
            <a:r>
              <a:rPr dirty="0" u="none" sz="1450" spc="70">
                <a:latin typeface="Trebuchet MS"/>
                <a:cs typeface="Trebuchet MS"/>
              </a:rPr>
              <a:t> </a:t>
            </a:r>
            <a:r>
              <a:rPr dirty="0" u="sng" sz="1450" spc="-3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it</a:t>
            </a:r>
            <a:r>
              <a:rPr dirty="0" u="sng" sz="1450" spc="-7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3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can</a:t>
            </a:r>
            <a:r>
              <a:rPr dirty="0" u="sng" sz="1450" spc="-6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be</a:t>
            </a:r>
            <a:r>
              <a:rPr dirty="0" u="sng" sz="1450" spc="-7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repaired</a:t>
            </a:r>
            <a:endParaRPr sz="1450">
              <a:latin typeface="Trebuchet MS"/>
              <a:cs typeface="Trebuchet MS"/>
            </a:endParaRPr>
          </a:p>
          <a:p>
            <a:pPr marL="178435" marR="401320" indent="-166370">
              <a:lnSpc>
                <a:spcPts val="1720"/>
              </a:lnSpc>
              <a:spcBef>
                <a:spcPts val="915"/>
              </a:spcBef>
              <a:buClr>
                <a:srgbClr val="BC0000"/>
              </a:buClr>
              <a:buFont typeface="Wingdings"/>
              <a:buChar char=""/>
              <a:tabLst>
                <a:tab pos="178435" algn="l"/>
              </a:tabLst>
            </a:pPr>
            <a:r>
              <a:rPr dirty="0" sz="1450" spc="45" b="1">
                <a:solidFill>
                  <a:srgbClr val="3333FF"/>
                </a:solidFill>
                <a:latin typeface="Trebuchet MS"/>
                <a:cs typeface="Trebuchet MS"/>
              </a:rPr>
              <a:t>Recycle:</a:t>
            </a:r>
            <a:r>
              <a:rPr dirty="0" sz="1450" spc="-7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If</a:t>
            </a:r>
            <a:r>
              <a:rPr dirty="0" sz="1450" spc="16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be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discarded,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u="sng" sz="1450" spc="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explore</a:t>
            </a:r>
            <a:r>
              <a:rPr dirty="0" u="sng" sz="1450" spc="-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the</a:t>
            </a:r>
            <a:r>
              <a:rPr dirty="0" u="sng" sz="1450" spc="-3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recyclability</a:t>
            </a:r>
            <a:r>
              <a:rPr dirty="0" u="sng" sz="1450" spc="-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none" sz="1450" spc="85">
                <a:latin typeface="Trebuchet MS"/>
                <a:cs typeface="Trebuchet MS"/>
              </a:rPr>
              <a:t> </a:t>
            </a:r>
            <a:r>
              <a:rPr dirty="0" u="sng" sz="1450" spc="10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reuse</a:t>
            </a:r>
            <a:r>
              <a:rPr dirty="0" u="none" sz="1450" spc="-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of</a:t>
            </a:r>
            <a:r>
              <a:rPr dirty="0" u="none" sz="1450" spc="16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the</a:t>
            </a:r>
            <a:r>
              <a:rPr dirty="0" u="none" sz="1450" spc="-5">
                <a:latin typeface="Trebuchet MS"/>
                <a:cs typeface="Trebuchet MS"/>
              </a:rPr>
              <a:t> </a:t>
            </a:r>
            <a:r>
              <a:rPr dirty="0" u="none" sz="1450" spc="65">
                <a:latin typeface="Trebuchet MS"/>
                <a:cs typeface="Trebuchet MS"/>
              </a:rPr>
              <a:t>materials</a:t>
            </a:r>
            <a:r>
              <a:rPr dirty="0" u="none" sz="1450" spc="-5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for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130">
                <a:latin typeface="Trebuchet MS"/>
                <a:cs typeface="Trebuchet MS"/>
              </a:rPr>
              <a:t>some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 spc="65">
                <a:latin typeface="Trebuchet MS"/>
                <a:cs typeface="Trebuchet MS"/>
              </a:rPr>
              <a:t>other</a:t>
            </a:r>
            <a:r>
              <a:rPr dirty="0" u="none" sz="1450" spc="-30">
                <a:latin typeface="Trebuchet MS"/>
                <a:cs typeface="Trebuchet MS"/>
              </a:rPr>
              <a:t> </a:t>
            </a:r>
            <a:r>
              <a:rPr dirty="0" u="none" sz="1450" spc="114">
                <a:latin typeface="Trebuchet MS"/>
                <a:cs typeface="Trebuchet MS"/>
              </a:rPr>
              <a:t>purposes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2885" y="6212784"/>
            <a:ext cx="490474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100"/>
              </a:spcBef>
            </a:pPr>
            <a:r>
              <a:rPr dirty="0" sz="900" b="1">
                <a:latin typeface="Calibri"/>
                <a:cs typeface="Calibri"/>
              </a:rPr>
              <a:t>Source</a:t>
            </a:r>
            <a:r>
              <a:rPr dirty="0" sz="900">
                <a:latin typeface="Calibri"/>
                <a:cs typeface="Calibri"/>
              </a:rPr>
              <a:t>:</a:t>
            </a:r>
            <a:r>
              <a:rPr dirty="0" u="sng" sz="90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3"/>
              </a:rPr>
              <a:t>https://practicalaction.org/learning/waste/the-</a:t>
            </a:r>
            <a:r>
              <a:rPr dirty="0" u="sng" sz="900" spc="-25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3"/>
              </a:rPr>
              <a:t>6-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rs/#:~:text=The%20'6%20Rs'%20are%20Reduce,amount%20of%20materials%20we%20consume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68294" y="1269027"/>
            <a:ext cx="4339590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b="1">
                <a:solidFill>
                  <a:srgbClr val="BC0000"/>
                </a:solidFill>
                <a:latin typeface="Arial"/>
                <a:cs typeface="Arial"/>
              </a:rPr>
              <a:t>Certain</a:t>
            </a:r>
            <a:r>
              <a:rPr dirty="0" spc="35" b="1">
                <a:solidFill>
                  <a:srgbClr val="BC0000"/>
                </a:solidFill>
                <a:latin typeface="Arial"/>
                <a:cs typeface="Arial"/>
              </a:rPr>
              <a:t> </a:t>
            </a:r>
            <a:r>
              <a:rPr dirty="0" b="1">
                <a:solidFill>
                  <a:srgbClr val="BC0000"/>
                </a:solidFill>
                <a:latin typeface="Arial"/>
                <a:cs typeface="Arial"/>
              </a:rPr>
              <a:t>Questions</a:t>
            </a:r>
            <a:r>
              <a:rPr dirty="0" spc="30" b="1">
                <a:solidFill>
                  <a:srgbClr val="BC0000"/>
                </a:solidFill>
                <a:latin typeface="Arial"/>
                <a:cs typeface="Arial"/>
              </a:rPr>
              <a:t> </a:t>
            </a:r>
            <a:r>
              <a:rPr dirty="0" b="1">
                <a:solidFill>
                  <a:srgbClr val="BC0000"/>
                </a:solidFill>
                <a:latin typeface="Arial"/>
                <a:cs typeface="Arial"/>
              </a:rPr>
              <a:t>of</a:t>
            </a:r>
            <a:r>
              <a:rPr dirty="0" spc="35" b="1">
                <a:solidFill>
                  <a:srgbClr val="BC0000"/>
                </a:solidFill>
                <a:latin typeface="Arial"/>
                <a:cs typeface="Arial"/>
              </a:rPr>
              <a:t> </a:t>
            </a:r>
            <a:r>
              <a:rPr dirty="0" b="1">
                <a:solidFill>
                  <a:srgbClr val="BC0000"/>
                </a:solidFill>
                <a:latin typeface="Arial"/>
                <a:cs typeface="Arial"/>
              </a:rPr>
              <a:t>CMAs</a:t>
            </a:r>
            <a:r>
              <a:rPr dirty="0" spc="70" b="1">
                <a:solidFill>
                  <a:srgbClr val="BC0000"/>
                </a:solidFill>
                <a:latin typeface="Arial"/>
                <a:cs typeface="Arial"/>
              </a:rPr>
              <a:t> </a:t>
            </a:r>
            <a:r>
              <a:rPr dirty="0" b="1">
                <a:solidFill>
                  <a:srgbClr val="BC0000"/>
                </a:solidFill>
                <a:latin typeface="Arial"/>
                <a:cs typeface="Arial"/>
              </a:rPr>
              <a:t>to</a:t>
            </a:r>
            <a:r>
              <a:rPr dirty="0" spc="65" b="1">
                <a:solidFill>
                  <a:srgbClr val="BC0000"/>
                </a:solidFill>
                <a:latin typeface="Arial"/>
                <a:cs typeface="Arial"/>
              </a:rPr>
              <a:t> </a:t>
            </a:r>
            <a:r>
              <a:rPr dirty="0" spc="-20" b="1">
                <a:solidFill>
                  <a:srgbClr val="BC0000"/>
                </a:solidFill>
                <a:latin typeface="Arial"/>
                <a:cs typeface="Arial"/>
              </a:rPr>
              <a:t>CXOs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8286" y="1572243"/>
            <a:ext cx="8509000" cy="4408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b="1">
                <a:solidFill>
                  <a:srgbClr val="001F60"/>
                </a:solidFill>
                <a:latin typeface="Arial"/>
                <a:cs typeface="Arial"/>
              </a:rPr>
              <a:t>for</a:t>
            </a:r>
            <a:r>
              <a:rPr dirty="0" sz="1650" spc="-70" b="1">
                <a:solidFill>
                  <a:srgbClr val="001F60"/>
                </a:solidFill>
                <a:latin typeface="Arial"/>
                <a:cs typeface="Arial"/>
              </a:rPr>
              <a:t> </a:t>
            </a:r>
            <a:r>
              <a:rPr dirty="0" sz="1650" b="1">
                <a:solidFill>
                  <a:srgbClr val="001F60"/>
                </a:solidFill>
                <a:latin typeface="Arial"/>
                <a:cs typeface="Arial"/>
              </a:rPr>
              <a:t>operations</a:t>
            </a:r>
            <a:r>
              <a:rPr dirty="0" sz="1650" spc="-80" b="1">
                <a:solidFill>
                  <a:srgbClr val="001F60"/>
                </a:solidFill>
                <a:latin typeface="Arial"/>
                <a:cs typeface="Arial"/>
              </a:rPr>
              <a:t> </a:t>
            </a:r>
            <a:r>
              <a:rPr dirty="0" sz="1650" b="1">
                <a:solidFill>
                  <a:srgbClr val="001F60"/>
                </a:solidFill>
                <a:latin typeface="Arial"/>
                <a:cs typeface="Arial"/>
              </a:rPr>
              <a:t>planning</a:t>
            </a:r>
            <a:r>
              <a:rPr dirty="0" sz="1650" spc="-60" b="1">
                <a:solidFill>
                  <a:srgbClr val="001F60"/>
                </a:solidFill>
                <a:latin typeface="Arial"/>
                <a:cs typeface="Arial"/>
              </a:rPr>
              <a:t> </a:t>
            </a:r>
            <a:r>
              <a:rPr dirty="0" sz="1650" b="1">
                <a:solidFill>
                  <a:srgbClr val="001F60"/>
                </a:solidFill>
                <a:latin typeface="Arial"/>
                <a:cs typeface="Arial"/>
              </a:rPr>
              <a:t>and</a:t>
            </a:r>
            <a:r>
              <a:rPr dirty="0" sz="1650" spc="-85" b="1">
                <a:solidFill>
                  <a:srgbClr val="001F60"/>
                </a:solidFill>
                <a:latin typeface="Arial"/>
                <a:cs typeface="Arial"/>
              </a:rPr>
              <a:t> </a:t>
            </a:r>
            <a:r>
              <a:rPr dirty="0" sz="1650" b="1">
                <a:solidFill>
                  <a:srgbClr val="001F60"/>
                </a:solidFill>
                <a:latin typeface="Arial"/>
                <a:cs typeface="Arial"/>
              </a:rPr>
              <a:t>budgeting</a:t>
            </a:r>
            <a:r>
              <a:rPr dirty="0" sz="1650" spc="-60" b="1">
                <a:solidFill>
                  <a:srgbClr val="001F60"/>
                </a:solidFill>
                <a:latin typeface="Arial"/>
                <a:cs typeface="Arial"/>
              </a:rPr>
              <a:t> </a:t>
            </a:r>
            <a:r>
              <a:rPr dirty="0" sz="1650" b="1">
                <a:solidFill>
                  <a:srgbClr val="001F60"/>
                </a:solidFill>
                <a:latin typeface="Arial"/>
                <a:cs typeface="Arial"/>
              </a:rPr>
              <a:t>process</a:t>
            </a:r>
            <a:r>
              <a:rPr dirty="0" sz="1650" spc="-80" b="1">
                <a:solidFill>
                  <a:srgbClr val="001F60"/>
                </a:solidFill>
                <a:latin typeface="Arial"/>
                <a:cs typeface="Arial"/>
              </a:rPr>
              <a:t> </a:t>
            </a:r>
            <a:r>
              <a:rPr dirty="0" sz="1650" spc="-10" b="1">
                <a:solidFill>
                  <a:srgbClr val="001F60"/>
                </a:solidFill>
                <a:latin typeface="Arial"/>
                <a:cs typeface="Arial"/>
              </a:rPr>
              <a:t>renigeering</a:t>
            </a:r>
            <a:endParaRPr sz="165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1710"/>
              </a:spcBef>
            </a:pPr>
            <a:r>
              <a:rPr dirty="0" sz="1800" b="1">
                <a:latin typeface="Arial"/>
                <a:cs typeface="Arial"/>
              </a:rPr>
              <a:t>What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are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the</a:t>
            </a:r>
            <a:r>
              <a:rPr dirty="0" sz="1800" spc="1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plans,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action</a:t>
            </a:r>
            <a:r>
              <a:rPr dirty="0" sz="1800" spc="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points,</a:t>
            </a:r>
            <a:r>
              <a:rPr dirty="0" sz="1800" spc="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capital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and revenue</a:t>
            </a:r>
            <a:r>
              <a:rPr dirty="0" sz="1800" spc="3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expenditure</a:t>
            </a:r>
            <a:r>
              <a:rPr dirty="0" sz="1800" spc="30" b="1">
                <a:latin typeface="Arial"/>
                <a:cs typeface="Arial"/>
              </a:rPr>
              <a:t> </a:t>
            </a:r>
            <a:r>
              <a:rPr dirty="0" sz="1800" spc="-25" b="1">
                <a:latin typeface="Arial"/>
                <a:cs typeface="Arial"/>
              </a:rPr>
              <a:t>for</a:t>
            </a:r>
            <a:endParaRPr sz="1800">
              <a:latin typeface="Arial"/>
              <a:cs typeface="Arial"/>
            </a:endParaRPr>
          </a:p>
          <a:p>
            <a:pPr marL="614045" indent="-269240">
              <a:lnSpc>
                <a:spcPct val="100000"/>
              </a:lnSpc>
              <a:spcBef>
                <a:spcPts val="1010"/>
              </a:spcBef>
              <a:buClr>
                <a:srgbClr val="BC0000"/>
              </a:buClr>
              <a:buFont typeface="Wingdings"/>
              <a:buChar char=""/>
              <a:tabLst>
                <a:tab pos="614045" algn="l"/>
              </a:tabLst>
            </a:pPr>
            <a:r>
              <a:rPr dirty="0" sz="1800" b="1">
                <a:latin typeface="Arial"/>
                <a:cs typeface="Arial"/>
              </a:rPr>
              <a:t>Reducing</a:t>
            </a:r>
            <a:r>
              <a:rPr dirty="0" sz="1800" spc="25" b="1"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material</a:t>
            </a:r>
            <a:r>
              <a:rPr dirty="0" sz="1800" spc="-10" b="1">
                <a:solidFill>
                  <a:srgbClr val="0066FF"/>
                </a:solidFill>
                <a:latin typeface="Arial"/>
                <a:cs typeface="Arial"/>
              </a:rPr>
              <a:t> intensity</a:t>
            </a:r>
            <a:endParaRPr sz="1800">
              <a:latin typeface="Arial"/>
              <a:cs typeface="Arial"/>
            </a:endParaRPr>
          </a:p>
          <a:p>
            <a:pPr marL="614045" indent="-269240">
              <a:lnSpc>
                <a:spcPct val="100000"/>
              </a:lnSpc>
              <a:spcBef>
                <a:spcPts val="705"/>
              </a:spcBef>
              <a:buClr>
                <a:srgbClr val="BC0000"/>
              </a:buClr>
              <a:buFont typeface="Wingdings"/>
              <a:buChar char=""/>
              <a:tabLst>
                <a:tab pos="614045" algn="l"/>
              </a:tabLst>
            </a:pP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Utility</a:t>
            </a:r>
            <a:r>
              <a:rPr dirty="0" sz="1800" spc="-10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audit</a:t>
            </a:r>
            <a:r>
              <a:rPr dirty="0" sz="1800" spc="5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and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reducing</a:t>
            </a:r>
            <a:r>
              <a:rPr dirty="0" sz="1800" spc="15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consumption</a:t>
            </a:r>
            <a:r>
              <a:rPr dirty="0" sz="1800" spc="20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of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power,</a:t>
            </a:r>
            <a:r>
              <a:rPr dirty="0" sz="1800" spc="-5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fuel,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steam,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water,</a:t>
            </a:r>
            <a:r>
              <a:rPr dirty="0" sz="1800" spc="-65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etc.</a:t>
            </a:r>
            <a:endParaRPr sz="1800">
              <a:latin typeface="Arial"/>
              <a:cs typeface="Arial"/>
            </a:endParaRPr>
          </a:p>
          <a:p>
            <a:pPr marL="614045" indent="-269240">
              <a:lnSpc>
                <a:spcPct val="100000"/>
              </a:lnSpc>
              <a:spcBef>
                <a:spcPts val="720"/>
              </a:spcBef>
              <a:buClr>
                <a:srgbClr val="BC0000"/>
              </a:buClr>
              <a:buFont typeface="Wingdings"/>
              <a:buChar char=""/>
              <a:tabLst>
                <a:tab pos="614045" algn="l"/>
              </a:tabLst>
            </a:pPr>
            <a:r>
              <a:rPr dirty="0" sz="1800" b="1">
                <a:latin typeface="Arial"/>
                <a:cs typeface="Arial"/>
              </a:rPr>
              <a:t>Optimisation</a:t>
            </a:r>
            <a:r>
              <a:rPr dirty="0" sz="1800" spc="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and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substitution</a:t>
            </a:r>
            <a:r>
              <a:rPr dirty="0" sz="1800" spc="45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of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raw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natural</a:t>
            </a:r>
            <a:r>
              <a:rPr dirty="0" sz="1800" spc="15" b="1"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66FF"/>
                </a:solidFill>
                <a:latin typeface="Arial"/>
                <a:cs typeface="Arial"/>
              </a:rPr>
              <a:t>resources</a:t>
            </a:r>
            <a:endParaRPr sz="1800">
              <a:latin typeface="Arial"/>
              <a:cs typeface="Arial"/>
            </a:endParaRPr>
          </a:p>
          <a:p>
            <a:pPr marL="614045" indent="-269240">
              <a:lnSpc>
                <a:spcPct val="100000"/>
              </a:lnSpc>
              <a:spcBef>
                <a:spcPts val="710"/>
              </a:spcBef>
              <a:buClr>
                <a:srgbClr val="BC0000"/>
              </a:buClr>
              <a:buFont typeface="Wingdings"/>
              <a:buChar char=""/>
              <a:tabLst>
                <a:tab pos="614045" algn="l"/>
                <a:tab pos="3463925" algn="l"/>
              </a:tabLst>
            </a:pPr>
            <a:r>
              <a:rPr dirty="0" sz="1800" b="1">
                <a:latin typeface="Arial"/>
                <a:cs typeface="Arial"/>
              </a:rPr>
              <a:t>Minimising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dispersion</a:t>
            </a:r>
            <a:r>
              <a:rPr dirty="0" sz="1800" spc="10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0066FF"/>
                </a:solidFill>
                <a:latin typeface="Arial"/>
                <a:cs typeface="Arial"/>
              </a:rPr>
              <a:t>of</a:t>
            </a: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	toxic </a:t>
            </a:r>
            <a:r>
              <a:rPr dirty="0" sz="1800" spc="-10" b="1">
                <a:latin typeface="Arial"/>
                <a:cs typeface="Arial"/>
              </a:rPr>
              <a:t>substances</a:t>
            </a:r>
            <a:endParaRPr sz="1800">
              <a:latin typeface="Arial"/>
              <a:cs typeface="Arial"/>
            </a:endParaRPr>
          </a:p>
          <a:p>
            <a:pPr marL="614045" indent="-269240">
              <a:lnSpc>
                <a:spcPct val="100000"/>
              </a:lnSpc>
              <a:spcBef>
                <a:spcPts val="705"/>
              </a:spcBef>
              <a:buClr>
                <a:srgbClr val="BC0000"/>
              </a:buClr>
              <a:buFont typeface="Wingdings"/>
              <a:buChar char=""/>
              <a:tabLst>
                <a:tab pos="614045" algn="l"/>
              </a:tabLst>
            </a:pP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Green logistics</a:t>
            </a:r>
            <a:r>
              <a:rPr dirty="0" sz="1800" spc="20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for</a:t>
            </a:r>
            <a:r>
              <a:rPr dirty="0" sz="1800" spc="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renewable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and</a:t>
            </a:r>
            <a:r>
              <a:rPr dirty="0" sz="1800" spc="1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used</a:t>
            </a:r>
            <a:r>
              <a:rPr dirty="0" sz="1800" spc="1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products</a:t>
            </a:r>
            <a:endParaRPr sz="1800">
              <a:latin typeface="Arial"/>
              <a:cs typeface="Arial"/>
            </a:endParaRPr>
          </a:p>
          <a:p>
            <a:pPr marL="614045" indent="-269240">
              <a:lnSpc>
                <a:spcPct val="100000"/>
              </a:lnSpc>
              <a:spcBef>
                <a:spcPts val="710"/>
              </a:spcBef>
              <a:buClr>
                <a:srgbClr val="BC0000"/>
              </a:buClr>
              <a:buFont typeface="Wingdings"/>
              <a:buChar char=""/>
              <a:tabLst>
                <a:tab pos="614045" algn="l"/>
              </a:tabLst>
            </a:pP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Recycling</a:t>
            </a:r>
            <a:r>
              <a:rPr dirty="0" sz="1800" spc="40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of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scrap, wastage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and</a:t>
            </a:r>
            <a:r>
              <a:rPr dirty="0" sz="1800" spc="1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spoilage</a:t>
            </a:r>
            <a:endParaRPr sz="1800">
              <a:latin typeface="Arial"/>
              <a:cs typeface="Arial"/>
            </a:endParaRPr>
          </a:p>
          <a:p>
            <a:pPr marL="614045" indent="-269240">
              <a:lnSpc>
                <a:spcPct val="100000"/>
              </a:lnSpc>
              <a:spcBef>
                <a:spcPts val="720"/>
              </a:spcBef>
              <a:buClr>
                <a:srgbClr val="BC0000"/>
              </a:buClr>
              <a:buFont typeface="Wingdings"/>
              <a:buChar char=""/>
              <a:tabLst>
                <a:tab pos="614045" algn="l"/>
              </a:tabLst>
            </a:pP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Prolonging</a:t>
            </a:r>
            <a:r>
              <a:rPr dirty="0" sz="1800" spc="10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product</a:t>
            </a:r>
            <a:r>
              <a:rPr dirty="0" sz="1800" spc="30" b="1"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life</a:t>
            </a:r>
            <a:r>
              <a:rPr dirty="0" sz="1800" spc="-15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at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minimum differential</a:t>
            </a:r>
            <a:r>
              <a:rPr dirty="0" sz="1800" spc="40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price</a:t>
            </a:r>
            <a:endParaRPr sz="1800">
              <a:latin typeface="Arial"/>
              <a:cs typeface="Arial"/>
            </a:endParaRPr>
          </a:p>
          <a:p>
            <a:pPr marL="614045" indent="-269240">
              <a:lnSpc>
                <a:spcPct val="100000"/>
              </a:lnSpc>
              <a:spcBef>
                <a:spcPts val="710"/>
              </a:spcBef>
              <a:buClr>
                <a:srgbClr val="BC0000"/>
              </a:buClr>
              <a:buFont typeface="Wingdings"/>
              <a:buChar char=""/>
              <a:tabLst>
                <a:tab pos="614045" algn="l"/>
              </a:tabLst>
            </a:pPr>
            <a:r>
              <a:rPr dirty="0" sz="1800" b="1">
                <a:latin typeface="Arial"/>
                <a:cs typeface="Arial"/>
              </a:rPr>
              <a:t>Increasing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service</a:t>
            </a:r>
            <a:r>
              <a:rPr dirty="0" sz="1800" spc="25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intensity</a:t>
            </a:r>
            <a:r>
              <a:rPr dirty="0" sz="1800" spc="15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to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reduce</a:t>
            </a:r>
            <a:r>
              <a:rPr dirty="0" sz="1800" spc="-10" b="1">
                <a:latin typeface="Arial"/>
                <a:cs typeface="Arial"/>
              </a:rPr>
              <a:t> frequency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65"/>
              </a:spcBef>
            </a:pPr>
            <a:endParaRPr sz="1800">
              <a:latin typeface="Arial"/>
              <a:cs typeface="Arial"/>
            </a:endParaRPr>
          </a:p>
          <a:p>
            <a:pPr marL="1330325">
              <a:lnSpc>
                <a:spcPct val="100000"/>
              </a:lnSpc>
            </a:pPr>
            <a:r>
              <a:rPr dirty="0" sz="1450" b="1" i="1">
                <a:solidFill>
                  <a:srgbClr val="BF0000"/>
                </a:solidFill>
                <a:latin typeface="Arial"/>
                <a:cs typeface="Arial"/>
              </a:rPr>
              <a:t>CXOs</a:t>
            </a:r>
            <a:r>
              <a:rPr dirty="0" sz="1450" spc="45" b="1" i="1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dirty="0" sz="1450" b="1" i="1">
                <a:solidFill>
                  <a:srgbClr val="BF0000"/>
                </a:solidFill>
                <a:latin typeface="Arial"/>
                <a:cs typeface="Arial"/>
              </a:rPr>
              <a:t>to</a:t>
            </a:r>
            <a:r>
              <a:rPr dirty="0" sz="1450" spc="60" b="1" i="1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dirty="0" sz="1450" b="1" i="1">
                <a:solidFill>
                  <a:srgbClr val="BF0000"/>
                </a:solidFill>
                <a:latin typeface="Arial"/>
                <a:cs typeface="Arial"/>
              </a:rPr>
              <a:t>ensure</a:t>
            </a:r>
            <a:r>
              <a:rPr dirty="0" sz="1450" spc="45" b="1" i="1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dirty="0" sz="1450" b="1" i="1">
                <a:solidFill>
                  <a:srgbClr val="BF0000"/>
                </a:solidFill>
                <a:latin typeface="Arial"/>
                <a:cs typeface="Arial"/>
              </a:rPr>
              <a:t>viability</a:t>
            </a:r>
            <a:r>
              <a:rPr dirty="0" sz="1450" spc="65" b="1" i="1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dirty="0" sz="1450" b="1" i="1">
                <a:solidFill>
                  <a:srgbClr val="BF0000"/>
                </a:solidFill>
                <a:latin typeface="Arial"/>
                <a:cs typeface="Arial"/>
              </a:rPr>
              <a:t>and</a:t>
            </a:r>
            <a:r>
              <a:rPr dirty="0" sz="1450" spc="45" b="1" i="1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dirty="0" sz="1450" b="1" i="1">
                <a:solidFill>
                  <a:srgbClr val="BF0000"/>
                </a:solidFill>
                <a:latin typeface="Arial"/>
                <a:cs typeface="Arial"/>
              </a:rPr>
              <a:t>growth</a:t>
            </a:r>
            <a:r>
              <a:rPr dirty="0" sz="1450" spc="60" b="1" i="1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dirty="0" sz="1450" b="1" i="1">
                <a:solidFill>
                  <a:srgbClr val="BF0000"/>
                </a:solidFill>
                <a:latin typeface="Arial"/>
                <a:cs typeface="Arial"/>
              </a:rPr>
              <a:t>after</a:t>
            </a:r>
            <a:r>
              <a:rPr dirty="0" sz="1450" spc="45" b="1" i="1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dirty="0" sz="1450" b="1" i="1">
                <a:solidFill>
                  <a:srgbClr val="BF0000"/>
                </a:solidFill>
                <a:latin typeface="Arial"/>
                <a:cs typeface="Arial"/>
              </a:rPr>
              <a:t>absorbing</a:t>
            </a:r>
            <a:r>
              <a:rPr dirty="0" sz="1450" spc="490" b="1" i="1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dirty="0" sz="1450" b="1" i="1">
                <a:solidFill>
                  <a:srgbClr val="BF0000"/>
                </a:solidFill>
                <a:latin typeface="Arial"/>
                <a:cs typeface="Arial"/>
              </a:rPr>
              <a:t>all</a:t>
            </a:r>
            <a:r>
              <a:rPr dirty="0" sz="1450" spc="50" b="1" i="1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dirty="0" sz="1450" b="1" i="1">
                <a:solidFill>
                  <a:srgbClr val="BF0000"/>
                </a:solidFill>
                <a:latin typeface="Arial"/>
                <a:cs typeface="Arial"/>
              </a:rPr>
              <a:t>these</a:t>
            </a:r>
            <a:r>
              <a:rPr dirty="0" sz="1450" spc="45" b="1" i="1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dirty="0" sz="1450" spc="-10" b="1" i="1">
                <a:solidFill>
                  <a:srgbClr val="BF0000"/>
                </a:solidFill>
                <a:latin typeface="Arial"/>
                <a:cs typeface="Arial"/>
              </a:rPr>
              <a:t>expenditure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0326" y="6186228"/>
            <a:ext cx="4997450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60"/>
              </a:lnSpc>
            </a:pP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Similar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0" b="1">
                <a:solidFill>
                  <a:srgbClr val="FFFFFF"/>
                </a:solidFill>
                <a:latin typeface="Calibri"/>
                <a:cs typeface="Calibri"/>
              </a:rPr>
              <a:t>points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14" b="1">
                <a:solidFill>
                  <a:srgbClr val="FFFFFF"/>
                </a:solidFill>
                <a:latin typeface="Calibri"/>
                <a:cs typeface="Calibri"/>
              </a:rPr>
              <a:t>also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0" b="1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ensured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70" b="1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75" b="1">
                <a:solidFill>
                  <a:srgbClr val="FFFFFF"/>
                </a:solidFill>
                <a:latin typeface="Calibri"/>
                <a:cs typeface="Calibri"/>
              </a:rPr>
              <a:t>vendors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0655" y="6150864"/>
            <a:ext cx="5218430" cy="355600"/>
          </a:xfrm>
          <a:prstGeom prst="rect">
            <a:avLst/>
          </a:prstGeom>
          <a:solidFill>
            <a:srgbClr val="0F4862"/>
          </a:solidFill>
        </p:spPr>
        <p:txBody>
          <a:bodyPr wrap="square" lIns="0" tIns="22860" rIns="0" bIns="0" rtlCol="0" vert="horz">
            <a:spAutoFit/>
          </a:bodyPr>
          <a:lstStyle/>
          <a:p>
            <a:pPr marL="109220">
              <a:lnSpc>
                <a:spcPct val="100000"/>
              </a:lnSpc>
              <a:spcBef>
                <a:spcPts val="180"/>
              </a:spcBef>
            </a:pP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Similar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0" b="1">
                <a:solidFill>
                  <a:srgbClr val="FFFFFF"/>
                </a:solidFill>
                <a:latin typeface="Calibri"/>
                <a:cs typeface="Calibri"/>
              </a:rPr>
              <a:t>points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65" b="1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14" b="1">
                <a:solidFill>
                  <a:srgbClr val="FFFFFF"/>
                </a:solidFill>
                <a:latin typeface="Calibri"/>
                <a:cs typeface="Calibri"/>
              </a:rPr>
              <a:t>also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0" b="1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FFFFFF"/>
                </a:solidFill>
                <a:latin typeface="Calibri"/>
                <a:cs typeface="Calibri"/>
              </a:rPr>
              <a:t>ensured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70" b="1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75" b="1">
                <a:solidFill>
                  <a:srgbClr val="FFFFFF"/>
                </a:solidFill>
                <a:latin typeface="Calibri"/>
                <a:cs typeface="Calibri"/>
              </a:rPr>
              <a:t>vendors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092186" y="3757731"/>
            <a:ext cx="8079740" cy="42799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650" spc="125">
                <a:solidFill>
                  <a:srgbClr val="BC0000"/>
                </a:solidFill>
              </a:rPr>
              <a:t>Reporting</a:t>
            </a:r>
            <a:r>
              <a:rPr dirty="0" sz="2650" spc="-145">
                <a:solidFill>
                  <a:srgbClr val="BC0000"/>
                </a:solidFill>
              </a:rPr>
              <a:t> </a:t>
            </a:r>
            <a:r>
              <a:rPr dirty="0" sz="2650" spc="135">
                <a:solidFill>
                  <a:srgbClr val="BC0000"/>
                </a:solidFill>
              </a:rPr>
              <a:t>on</a:t>
            </a:r>
            <a:r>
              <a:rPr dirty="0" sz="2650" spc="-105">
                <a:solidFill>
                  <a:srgbClr val="BC0000"/>
                </a:solidFill>
              </a:rPr>
              <a:t> </a:t>
            </a:r>
            <a:r>
              <a:rPr dirty="0" sz="2650" spc="90">
                <a:solidFill>
                  <a:srgbClr val="BC0000"/>
                </a:solidFill>
              </a:rPr>
              <a:t>Sustainability</a:t>
            </a:r>
            <a:r>
              <a:rPr dirty="0" sz="2650" spc="-190">
                <a:solidFill>
                  <a:srgbClr val="BC0000"/>
                </a:solidFill>
              </a:rPr>
              <a:t> </a:t>
            </a:r>
            <a:r>
              <a:rPr dirty="0" sz="2650" spc="140">
                <a:solidFill>
                  <a:srgbClr val="BC0000"/>
                </a:solidFill>
              </a:rPr>
              <a:t>Management</a:t>
            </a:r>
            <a:r>
              <a:rPr dirty="0" sz="2650" spc="-135">
                <a:solidFill>
                  <a:srgbClr val="BC0000"/>
                </a:solidFill>
              </a:rPr>
              <a:t> </a:t>
            </a:r>
            <a:r>
              <a:rPr dirty="0" sz="2650" spc="155">
                <a:solidFill>
                  <a:srgbClr val="BC0000"/>
                </a:solidFill>
              </a:rPr>
              <a:t>and</a:t>
            </a:r>
            <a:r>
              <a:rPr dirty="0" sz="2650" spc="-114">
                <a:solidFill>
                  <a:srgbClr val="BC0000"/>
                </a:solidFill>
              </a:rPr>
              <a:t> </a:t>
            </a:r>
            <a:r>
              <a:rPr dirty="0" sz="2650" spc="335">
                <a:solidFill>
                  <a:srgbClr val="BC0000"/>
                </a:solidFill>
              </a:rPr>
              <a:t>ESG</a:t>
            </a:r>
            <a:endParaRPr sz="26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2118360"/>
            <a:ext cx="2592323" cy="145846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360" y="1781555"/>
            <a:ext cx="8816339" cy="1429512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05410">
              <a:lnSpc>
                <a:spcPct val="100000"/>
              </a:lnSpc>
              <a:spcBef>
                <a:spcPts val="130"/>
              </a:spcBef>
            </a:pPr>
            <a:r>
              <a:rPr dirty="0" spc="100"/>
              <a:t>Corporate</a:t>
            </a:r>
            <a:r>
              <a:rPr dirty="0" spc="-55"/>
              <a:t> </a:t>
            </a:r>
            <a:r>
              <a:rPr dirty="0" spc="80"/>
              <a:t>Sustainability</a:t>
            </a:r>
            <a:r>
              <a:rPr dirty="0" spc="-65"/>
              <a:t> </a:t>
            </a:r>
            <a:r>
              <a:rPr dirty="0" spc="270"/>
              <a:t>–</a:t>
            </a:r>
            <a:r>
              <a:rPr dirty="0" spc="-65"/>
              <a:t> </a:t>
            </a:r>
            <a:r>
              <a:rPr dirty="0" spc="85"/>
              <a:t>Imperatives</a:t>
            </a:r>
            <a:r>
              <a:rPr dirty="0" spc="-65"/>
              <a:t> </a:t>
            </a:r>
            <a:r>
              <a:rPr dirty="0" spc="135"/>
              <a:t>and</a:t>
            </a:r>
            <a:r>
              <a:rPr dirty="0" spc="-75"/>
              <a:t> </a:t>
            </a:r>
            <a:r>
              <a:rPr dirty="0" spc="155"/>
              <a:t>Best</a:t>
            </a:r>
            <a:r>
              <a:rPr dirty="0" spc="-70"/>
              <a:t> </a:t>
            </a:r>
            <a:r>
              <a:rPr dirty="0" spc="120"/>
              <a:t>Practices</a:t>
            </a:r>
            <a:r>
              <a:rPr dirty="0" spc="-50"/>
              <a:t> </a:t>
            </a:r>
            <a:r>
              <a:rPr dirty="0"/>
              <a:t>for</a:t>
            </a:r>
            <a:r>
              <a:rPr dirty="0" spc="-55"/>
              <a:t> </a:t>
            </a:r>
            <a:r>
              <a:rPr dirty="0" spc="100"/>
              <a:t>Reporting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839" y="3461003"/>
            <a:ext cx="8810244" cy="294284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2592" y="6423094"/>
            <a:ext cx="439928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50" b="1">
                <a:latin typeface="Calibri"/>
                <a:cs typeface="Calibri"/>
              </a:rPr>
              <a:t>Source:</a:t>
            </a:r>
            <a:r>
              <a:rPr dirty="0" sz="900" spc="450" b="1">
                <a:latin typeface="Calibri"/>
                <a:cs typeface="Calibri"/>
              </a:rPr>
              <a:t>   </a:t>
            </a:r>
            <a:r>
              <a:rPr dirty="0" sz="900">
                <a:latin typeface="Calibri"/>
                <a:cs typeface="Calibri"/>
                <a:hlinkClick r:id="rId4"/>
              </a:rPr>
              <a:t>https://www.scalefocus.com/blog/5-best-practices-for-sustainability-</a:t>
            </a:r>
            <a:r>
              <a:rPr dirty="0" sz="900" spc="-10">
                <a:latin typeface="Calibri"/>
                <a:cs typeface="Calibri"/>
                <a:hlinkClick r:id="rId4"/>
              </a:rPr>
              <a:t>reporting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9355" y="1281683"/>
            <a:ext cx="5945787" cy="50215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9625" y="6359082"/>
            <a:ext cx="388429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20">
                <a:latin typeface="Calibri"/>
                <a:cs typeface="Calibri"/>
              </a:rPr>
              <a:t>Source:</a:t>
            </a:r>
            <a:r>
              <a:rPr dirty="0" sz="900">
                <a:latin typeface="Calibri"/>
                <a:cs typeface="Calibri"/>
              </a:rPr>
              <a:t> </a:t>
            </a:r>
            <a:r>
              <a:rPr dirty="0" u="sng" sz="900" spc="2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An</a:t>
            </a:r>
            <a:r>
              <a:rPr dirty="0" u="sng" sz="900" spc="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900" spc="2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Introduction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900" spc="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to </a:t>
            </a:r>
            <a:r>
              <a:rPr dirty="0" u="sng" sz="900" spc="2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the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900" spc="2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Sustainability</a:t>
            </a:r>
            <a:r>
              <a:rPr dirty="0" u="sng" sz="90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900" spc="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Reporting</a:t>
            </a:r>
            <a:r>
              <a:rPr dirty="0" u="sng" sz="900" spc="-25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900" spc="5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Landscape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900" spc="2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-</a:t>
            </a:r>
            <a:r>
              <a:rPr dirty="0" u="sng" sz="900" spc="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Rabobank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9646" y="2738102"/>
            <a:ext cx="3982720" cy="21634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248285" marR="5080" indent="-236220">
              <a:lnSpc>
                <a:spcPct val="100000"/>
              </a:lnSpc>
              <a:spcBef>
                <a:spcPts val="105"/>
              </a:spcBef>
              <a:buClr>
                <a:srgbClr val="BF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650" spc="80">
                <a:solidFill>
                  <a:srgbClr val="0033CC"/>
                </a:solidFill>
                <a:latin typeface="Trebuchet MS"/>
                <a:cs typeface="Trebuchet MS"/>
              </a:rPr>
              <a:t>This</a:t>
            </a:r>
            <a:r>
              <a:rPr dirty="0" sz="16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>
                <a:solidFill>
                  <a:srgbClr val="0033CC"/>
                </a:solidFill>
                <a:latin typeface="Trebuchet MS"/>
                <a:cs typeface="Trebuchet MS"/>
              </a:rPr>
              <a:t>list</a:t>
            </a:r>
            <a:r>
              <a:rPr dirty="0" sz="1650" spc="-5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>
                <a:solidFill>
                  <a:srgbClr val="0033CC"/>
                </a:solidFill>
                <a:latin typeface="Trebuchet MS"/>
                <a:cs typeface="Trebuchet MS"/>
              </a:rPr>
              <a:t>of</a:t>
            </a:r>
            <a:r>
              <a:rPr dirty="0" sz="1650" spc="13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60">
                <a:solidFill>
                  <a:srgbClr val="0033CC"/>
                </a:solidFill>
                <a:latin typeface="Trebuchet MS"/>
                <a:cs typeface="Trebuchet MS"/>
              </a:rPr>
              <a:t>Regulations,</a:t>
            </a:r>
            <a:r>
              <a:rPr dirty="0" sz="1650" spc="-8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55">
                <a:solidFill>
                  <a:srgbClr val="0033CC"/>
                </a:solidFill>
                <a:latin typeface="Trebuchet MS"/>
                <a:cs typeface="Trebuchet MS"/>
              </a:rPr>
              <a:t>Frameworks, </a:t>
            </a:r>
            <a:r>
              <a:rPr dirty="0" sz="1650" spc="105">
                <a:solidFill>
                  <a:srgbClr val="0033CC"/>
                </a:solidFill>
                <a:latin typeface="Trebuchet MS"/>
                <a:cs typeface="Trebuchet MS"/>
              </a:rPr>
              <a:t>and</a:t>
            </a:r>
            <a:r>
              <a:rPr dirty="0" sz="1650" spc="-6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65">
                <a:solidFill>
                  <a:srgbClr val="0033CC"/>
                </a:solidFill>
                <a:latin typeface="Trebuchet MS"/>
                <a:cs typeface="Trebuchet MS"/>
              </a:rPr>
              <a:t>Global</a:t>
            </a:r>
            <a:r>
              <a:rPr dirty="0" sz="1650" spc="-5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114">
                <a:solidFill>
                  <a:srgbClr val="0033CC"/>
                </a:solidFill>
                <a:latin typeface="Trebuchet MS"/>
                <a:cs typeface="Trebuchet MS"/>
              </a:rPr>
              <a:t>Goals</a:t>
            </a:r>
            <a:r>
              <a:rPr dirty="0" sz="1650" spc="-6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650" spc="7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is</a:t>
            </a:r>
            <a:r>
              <a:rPr dirty="0" u="sng" sz="1650" spc="-7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6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not</a:t>
            </a:r>
            <a:r>
              <a:rPr dirty="0" u="sng" sz="1650" spc="-7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6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complete</a:t>
            </a:r>
            <a:r>
              <a:rPr dirty="0" u="none" sz="1650">
                <a:solidFill>
                  <a:srgbClr val="0033CC"/>
                </a:solidFill>
                <a:latin typeface="Trebuchet MS"/>
                <a:cs typeface="Trebuchet MS"/>
              </a:rPr>
              <a:t>,</a:t>
            </a:r>
            <a:r>
              <a:rPr dirty="0" u="none" sz="1650" spc="-9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650" spc="150">
                <a:solidFill>
                  <a:srgbClr val="0033CC"/>
                </a:solidFill>
                <a:latin typeface="Trebuchet MS"/>
                <a:cs typeface="Trebuchet MS"/>
              </a:rPr>
              <a:t>as </a:t>
            </a:r>
            <a:r>
              <a:rPr dirty="0" u="none" sz="1650">
                <a:solidFill>
                  <a:srgbClr val="0033CC"/>
                </a:solidFill>
                <a:latin typeface="Trebuchet MS"/>
                <a:cs typeface="Trebuchet MS"/>
              </a:rPr>
              <a:t>there</a:t>
            </a:r>
            <a:r>
              <a:rPr dirty="0" u="none" sz="1650" spc="-3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650" spc="75">
                <a:solidFill>
                  <a:srgbClr val="0033CC"/>
                </a:solidFill>
                <a:latin typeface="Trebuchet MS"/>
                <a:cs typeface="Trebuchet MS"/>
              </a:rPr>
              <a:t>are</a:t>
            </a:r>
            <a:r>
              <a:rPr dirty="0" u="none" sz="1650" spc="-2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650" spc="85">
                <a:solidFill>
                  <a:srgbClr val="0033CC"/>
                </a:solidFill>
                <a:latin typeface="Trebuchet MS"/>
                <a:cs typeface="Trebuchet MS"/>
              </a:rPr>
              <a:t>many</a:t>
            </a:r>
            <a:r>
              <a:rPr dirty="0" u="none" sz="1650" spc="-2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650" spc="100">
                <a:solidFill>
                  <a:srgbClr val="0033CC"/>
                </a:solidFill>
                <a:latin typeface="Trebuchet MS"/>
                <a:cs typeface="Trebuchet MS"/>
              </a:rPr>
              <a:t>standards</a:t>
            </a:r>
            <a:r>
              <a:rPr dirty="0" u="none" sz="1650" spc="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650" spc="45">
                <a:solidFill>
                  <a:srgbClr val="0033CC"/>
                </a:solidFill>
                <a:latin typeface="Trebuchet MS"/>
                <a:cs typeface="Trebuchet MS"/>
              </a:rPr>
              <a:t>worldwide </a:t>
            </a:r>
            <a:r>
              <a:rPr dirty="0" u="none" sz="1650">
                <a:solidFill>
                  <a:srgbClr val="0033CC"/>
                </a:solidFill>
                <a:latin typeface="Trebuchet MS"/>
                <a:cs typeface="Trebuchet MS"/>
              </a:rPr>
              <a:t>that</a:t>
            </a:r>
            <a:r>
              <a:rPr dirty="0" u="none" sz="16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650" spc="80">
                <a:solidFill>
                  <a:srgbClr val="0033CC"/>
                </a:solidFill>
                <a:latin typeface="Trebuchet MS"/>
                <a:cs typeface="Trebuchet MS"/>
              </a:rPr>
              <a:t>vary</a:t>
            </a:r>
            <a:r>
              <a:rPr dirty="0" u="none" sz="16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650" spc="75">
                <a:solidFill>
                  <a:srgbClr val="0033CC"/>
                </a:solidFill>
                <a:latin typeface="Trebuchet MS"/>
                <a:cs typeface="Trebuchet MS"/>
              </a:rPr>
              <a:t>by</a:t>
            </a:r>
            <a:r>
              <a:rPr dirty="0" u="none" sz="16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650" spc="40">
                <a:solidFill>
                  <a:srgbClr val="0033CC"/>
                </a:solidFill>
                <a:latin typeface="Trebuchet MS"/>
                <a:cs typeface="Trebuchet MS"/>
              </a:rPr>
              <a:t>region.</a:t>
            </a:r>
            <a:endParaRPr sz="1650">
              <a:latin typeface="Trebuchet MS"/>
              <a:cs typeface="Trebuchet MS"/>
            </a:endParaRPr>
          </a:p>
          <a:p>
            <a:pPr marL="248285" marR="176530" indent="-236220">
              <a:lnSpc>
                <a:spcPct val="100000"/>
              </a:lnSpc>
              <a:spcBef>
                <a:spcPts val="985"/>
              </a:spcBef>
              <a:buClr>
                <a:srgbClr val="BF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650" spc="70">
                <a:solidFill>
                  <a:srgbClr val="0033CC"/>
                </a:solidFill>
                <a:latin typeface="Trebuchet MS"/>
                <a:cs typeface="Trebuchet MS"/>
              </a:rPr>
              <a:t>The</a:t>
            </a:r>
            <a:r>
              <a:rPr dirty="0" sz="1650" spc="-7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60">
                <a:solidFill>
                  <a:srgbClr val="0033CC"/>
                </a:solidFill>
                <a:latin typeface="Trebuchet MS"/>
                <a:cs typeface="Trebuchet MS"/>
              </a:rPr>
              <a:t>infographic</a:t>
            </a:r>
            <a:r>
              <a:rPr dirty="0" sz="16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95">
                <a:solidFill>
                  <a:srgbClr val="0033CC"/>
                </a:solidFill>
                <a:latin typeface="Trebuchet MS"/>
                <a:cs typeface="Trebuchet MS"/>
              </a:rPr>
              <a:t>aims</a:t>
            </a:r>
            <a:r>
              <a:rPr dirty="0" sz="1650" spc="-6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>
                <a:solidFill>
                  <a:srgbClr val="0033CC"/>
                </a:solidFill>
                <a:latin typeface="Trebuchet MS"/>
                <a:cs typeface="Trebuchet MS"/>
              </a:rPr>
              <a:t>to</a:t>
            </a:r>
            <a:r>
              <a:rPr dirty="0" sz="1650" spc="-6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35">
                <a:solidFill>
                  <a:srgbClr val="0033CC"/>
                </a:solidFill>
                <a:latin typeface="Trebuchet MS"/>
                <a:cs typeface="Trebuchet MS"/>
              </a:rPr>
              <a:t>help </a:t>
            </a:r>
            <a:r>
              <a:rPr dirty="0" sz="1650" spc="85">
                <a:solidFill>
                  <a:srgbClr val="0033CC"/>
                </a:solidFill>
                <a:latin typeface="Trebuchet MS"/>
                <a:cs typeface="Trebuchet MS"/>
              </a:rPr>
              <a:t>understand</a:t>
            </a:r>
            <a:r>
              <a:rPr dirty="0" sz="16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>
                <a:solidFill>
                  <a:srgbClr val="0033CC"/>
                </a:solidFill>
                <a:latin typeface="Trebuchet MS"/>
                <a:cs typeface="Trebuchet MS"/>
              </a:rPr>
              <a:t>the</a:t>
            </a:r>
            <a:r>
              <a:rPr dirty="0" sz="1650" spc="-2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650" spc="-1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underlying</a:t>
            </a:r>
            <a:r>
              <a:rPr dirty="0" u="none" sz="1650" spc="-1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650" spc="4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connections</a:t>
            </a:r>
            <a:r>
              <a:rPr dirty="0" u="sng" sz="1650" spc="-1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650" spc="6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6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principles</a:t>
            </a:r>
            <a:r>
              <a:rPr dirty="0" u="sng" sz="1650" spc="-1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none" sz="1650">
                <a:solidFill>
                  <a:srgbClr val="0033CC"/>
                </a:solidFill>
                <a:latin typeface="Trebuchet MS"/>
                <a:cs typeface="Trebuchet MS"/>
              </a:rPr>
              <a:t>in</a:t>
            </a:r>
            <a:r>
              <a:rPr dirty="0" u="none" sz="1650" spc="2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650" spc="-25">
                <a:solidFill>
                  <a:srgbClr val="0033CC"/>
                </a:solidFill>
                <a:latin typeface="Trebuchet MS"/>
                <a:cs typeface="Trebuchet MS"/>
              </a:rPr>
              <a:t>the </a:t>
            </a:r>
            <a:r>
              <a:rPr dirty="0" u="none" sz="1650" spc="75">
                <a:solidFill>
                  <a:srgbClr val="0033CC"/>
                </a:solidFill>
                <a:latin typeface="Trebuchet MS"/>
                <a:cs typeface="Trebuchet MS"/>
              </a:rPr>
              <a:t>sustainable</a:t>
            </a:r>
            <a:r>
              <a:rPr dirty="0" u="none" sz="1650" spc="-7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650" spc="65">
                <a:solidFill>
                  <a:srgbClr val="0033CC"/>
                </a:solidFill>
                <a:latin typeface="Trebuchet MS"/>
                <a:cs typeface="Trebuchet MS"/>
              </a:rPr>
              <a:t>reporting</a:t>
            </a:r>
            <a:r>
              <a:rPr dirty="0" u="none" sz="16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650" spc="-10">
                <a:solidFill>
                  <a:srgbClr val="0033CC"/>
                </a:solidFill>
                <a:latin typeface="Trebuchet MS"/>
                <a:cs typeface="Trebuchet MS"/>
              </a:rPr>
              <a:t>environment</a:t>
            </a:r>
            <a:r>
              <a:rPr dirty="0" u="none" sz="1450" spc="-10">
                <a:solidFill>
                  <a:srgbClr val="0033CC"/>
                </a:solidFill>
                <a:latin typeface="Trebuchet MS"/>
                <a:cs typeface="Trebuchet MS"/>
              </a:rPr>
              <a:t>.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310340" y="1365043"/>
            <a:ext cx="5007610" cy="6292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dirty="0" spc="80"/>
              <a:t>Sustainability</a:t>
            </a:r>
            <a:r>
              <a:rPr dirty="0" spc="-80"/>
              <a:t> </a:t>
            </a:r>
            <a:r>
              <a:rPr dirty="0" spc="110"/>
              <a:t>Reporting</a:t>
            </a:r>
            <a:r>
              <a:rPr dirty="0" spc="-105"/>
              <a:t> </a:t>
            </a:r>
            <a:r>
              <a:rPr dirty="0" spc="75"/>
              <a:t>Regulations, </a:t>
            </a:r>
            <a:r>
              <a:rPr dirty="0" spc="110"/>
              <a:t>Reporting</a:t>
            </a:r>
            <a:r>
              <a:rPr dirty="0" spc="-114"/>
              <a:t> </a:t>
            </a:r>
            <a:r>
              <a:rPr dirty="0" spc="90"/>
              <a:t>Frameworks,</a:t>
            </a:r>
            <a:r>
              <a:rPr dirty="0" spc="-90"/>
              <a:t> </a:t>
            </a:r>
            <a:r>
              <a:rPr dirty="0" spc="135"/>
              <a:t>and</a:t>
            </a:r>
            <a:r>
              <a:rPr dirty="0" spc="-95"/>
              <a:t> </a:t>
            </a:r>
            <a:r>
              <a:rPr dirty="0" spc="95"/>
              <a:t>Global</a:t>
            </a:r>
            <a:r>
              <a:rPr dirty="0" spc="-80"/>
              <a:t> </a:t>
            </a:r>
            <a:r>
              <a:rPr dirty="0" spc="140"/>
              <a:t>Goals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462" y="6253962"/>
            <a:ext cx="3204845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100"/>
              </a:spcBef>
            </a:pPr>
            <a:r>
              <a:rPr dirty="0" sz="900" spc="50" b="1">
                <a:latin typeface="Calibri"/>
                <a:cs typeface="Calibri"/>
              </a:rPr>
              <a:t>Source:</a:t>
            </a:r>
            <a:r>
              <a:rPr dirty="0" sz="900" spc="160" b="1">
                <a:latin typeface="Calibri"/>
                <a:cs typeface="Calibri"/>
              </a:rPr>
              <a:t>  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2"/>
              </a:rPr>
              <a:t>https://www.oecd.org/en/publications/2025/10/global-</a:t>
            </a:r>
            <a:r>
              <a:rPr dirty="0" u="sng" sz="90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corporate-sustainability-report-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2025_57b105f2.html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1379" y="1698705"/>
            <a:ext cx="6438899" cy="47548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88417" y="1203461"/>
            <a:ext cx="9000490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95">
                <a:solidFill>
                  <a:srgbClr val="BC0000"/>
                </a:solidFill>
              </a:rPr>
              <a:t>Global</a:t>
            </a:r>
            <a:r>
              <a:rPr dirty="0" spc="-75">
                <a:solidFill>
                  <a:srgbClr val="BC0000"/>
                </a:solidFill>
              </a:rPr>
              <a:t> </a:t>
            </a:r>
            <a:r>
              <a:rPr dirty="0" spc="100">
                <a:solidFill>
                  <a:srgbClr val="BC0000"/>
                </a:solidFill>
              </a:rPr>
              <a:t>Corporate</a:t>
            </a:r>
            <a:r>
              <a:rPr dirty="0" spc="-85">
                <a:solidFill>
                  <a:srgbClr val="BC0000"/>
                </a:solidFill>
              </a:rPr>
              <a:t> </a:t>
            </a:r>
            <a:r>
              <a:rPr dirty="0" spc="140">
                <a:solidFill>
                  <a:srgbClr val="BC0000"/>
                </a:solidFill>
              </a:rPr>
              <a:t>vDisclosures</a:t>
            </a:r>
            <a:r>
              <a:rPr dirty="0" spc="-60">
                <a:solidFill>
                  <a:srgbClr val="BC0000"/>
                </a:solidFill>
              </a:rPr>
              <a:t> </a:t>
            </a:r>
            <a:r>
              <a:rPr dirty="0" spc="125">
                <a:solidFill>
                  <a:srgbClr val="BC0000"/>
                </a:solidFill>
              </a:rPr>
              <a:t>on</a:t>
            </a:r>
            <a:r>
              <a:rPr dirty="0" spc="-85">
                <a:solidFill>
                  <a:srgbClr val="BC0000"/>
                </a:solidFill>
              </a:rPr>
              <a:t> </a:t>
            </a:r>
            <a:r>
              <a:rPr dirty="0" spc="80">
                <a:solidFill>
                  <a:srgbClr val="BC0000"/>
                </a:solidFill>
              </a:rPr>
              <a:t>Sustainability</a:t>
            </a:r>
            <a:r>
              <a:rPr dirty="0" spc="-80">
                <a:solidFill>
                  <a:srgbClr val="BC0000"/>
                </a:solidFill>
              </a:rPr>
              <a:t> </a:t>
            </a:r>
            <a:r>
              <a:rPr dirty="0" spc="60">
                <a:solidFill>
                  <a:srgbClr val="BC0000"/>
                </a:solidFill>
              </a:rPr>
              <a:t>vs.</a:t>
            </a:r>
            <a:r>
              <a:rPr dirty="0" spc="-60">
                <a:solidFill>
                  <a:srgbClr val="BC0000"/>
                </a:solidFill>
              </a:rPr>
              <a:t> </a:t>
            </a:r>
            <a:r>
              <a:rPr dirty="0" spc="85">
                <a:solidFill>
                  <a:srgbClr val="BC0000"/>
                </a:solidFill>
              </a:rPr>
              <a:t>Market</a:t>
            </a:r>
            <a:r>
              <a:rPr dirty="0" spc="-85">
                <a:solidFill>
                  <a:srgbClr val="BC0000"/>
                </a:solidFill>
              </a:rPr>
              <a:t> </a:t>
            </a:r>
            <a:r>
              <a:rPr dirty="0" spc="80">
                <a:solidFill>
                  <a:srgbClr val="BC0000"/>
                </a:solidFill>
              </a:rPr>
              <a:t>Capitalisations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8456" y="2282421"/>
            <a:ext cx="3162935" cy="326262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8920" marR="654685" indent="-236220">
              <a:lnSpc>
                <a:spcPct val="102400"/>
              </a:lnSpc>
              <a:spcBef>
                <a:spcPts val="95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spc="95">
                <a:solidFill>
                  <a:srgbClr val="3333FF"/>
                </a:solidFill>
                <a:latin typeface="Trebuchet MS"/>
                <a:cs typeface="Trebuchet MS"/>
              </a:rPr>
              <a:t>Between</a:t>
            </a:r>
            <a:r>
              <a:rPr dirty="0" sz="1450" spc="-5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3333FF"/>
                </a:solidFill>
                <a:latin typeface="Trebuchet MS"/>
                <a:cs typeface="Trebuchet MS"/>
              </a:rPr>
              <a:t>2022</a:t>
            </a:r>
            <a:r>
              <a:rPr dirty="0" sz="1450" spc="-6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450" spc="-6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0">
                <a:solidFill>
                  <a:srgbClr val="3333FF"/>
                </a:solidFill>
                <a:latin typeface="Trebuchet MS"/>
                <a:cs typeface="Trebuchet MS"/>
              </a:rPr>
              <a:t>2024, </a:t>
            </a:r>
            <a:r>
              <a:rPr dirty="0" sz="1450" spc="80">
                <a:solidFill>
                  <a:srgbClr val="3333FF"/>
                </a:solidFill>
                <a:latin typeface="Trebuchet MS"/>
                <a:cs typeface="Trebuchet MS"/>
              </a:rPr>
              <a:t>corporate</a:t>
            </a:r>
            <a:r>
              <a:rPr dirty="0" sz="1450" spc="-7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50">
                <a:solidFill>
                  <a:srgbClr val="3333FF"/>
                </a:solidFill>
                <a:latin typeface="Trebuchet MS"/>
                <a:cs typeface="Trebuchet MS"/>
              </a:rPr>
              <a:t>sustainability </a:t>
            </a:r>
            <a:r>
              <a:rPr dirty="0" sz="1450" spc="95">
                <a:solidFill>
                  <a:srgbClr val="3333FF"/>
                </a:solidFill>
                <a:latin typeface="Trebuchet MS"/>
                <a:cs typeface="Trebuchet MS"/>
              </a:rPr>
              <a:t>disclosure</a:t>
            </a:r>
            <a:r>
              <a:rPr dirty="0" sz="1450" spc="-6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5">
                <a:solidFill>
                  <a:srgbClr val="3333FF"/>
                </a:solidFill>
                <a:latin typeface="Trebuchet MS"/>
                <a:cs typeface="Trebuchet MS"/>
              </a:rPr>
              <a:t>grew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55">
                <a:solidFill>
                  <a:srgbClr val="3333FF"/>
                </a:solidFill>
                <a:latin typeface="Trebuchet MS"/>
                <a:cs typeface="Trebuchet MS"/>
              </a:rPr>
              <a:t>steadily</a:t>
            </a:r>
            <a:endParaRPr sz="1450">
              <a:latin typeface="Trebuchet MS"/>
              <a:cs typeface="Trebuchet MS"/>
            </a:endParaRPr>
          </a:p>
          <a:p>
            <a:pPr marL="248920" marR="136525" indent="-236220">
              <a:lnSpc>
                <a:spcPct val="102299"/>
              </a:lnSpc>
              <a:spcBef>
                <a:spcPts val="800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spc="165">
                <a:solidFill>
                  <a:srgbClr val="3333FF"/>
                </a:solidFill>
                <a:latin typeface="Trebuchet MS"/>
                <a:cs typeface="Trebuchet MS"/>
              </a:rPr>
              <a:t>By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5">
                <a:solidFill>
                  <a:srgbClr val="3333FF"/>
                </a:solidFill>
                <a:latin typeface="Trebuchet MS"/>
                <a:cs typeface="Trebuchet MS"/>
              </a:rPr>
              <a:t>2024,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204">
                <a:solidFill>
                  <a:srgbClr val="3333FF"/>
                </a:solidFill>
                <a:latin typeface="Trebuchet MS"/>
                <a:cs typeface="Trebuchet MS"/>
              </a:rPr>
              <a:t>91%</a:t>
            </a:r>
            <a:r>
              <a:rPr dirty="0" sz="1450" spc="-6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3333FF"/>
                </a:solidFill>
                <a:latin typeface="Trebuchet MS"/>
                <a:cs typeface="Trebuchet MS"/>
              </a:rPr>
              <a:t>of</a:t>
            </a:r>
            <a:r>
              <a:rPr dirty="0" sz="1450" spc="12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0">
                <a:solidFill>
                  <a:srgbClr val="3333FF"/>
                </a:solidFill>
                <a:latin typeface="Trebuchet MS"/>
                <a:cs typeface="Trebuchet MS"/>
              </a:rPr>
              <a:t>global</a:t>
            </a:r>
            <a:r>
              <a:rPr dirty="0" sz="1450" spc="-8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50">
                <a:solidFill>
                  <a:srgbClr val="3333FF"/>
                </a:solidFill>
                <a:latin typeface="Trebuchet MS"/>
                <a:cs typeface="Trebuchet MS"/>
              </a:rPr>
              <a:t>market capitalisation-</a:t>
            </a:r>
            <a:r>
              <a:rPr dirty="0" sz="1450" spc="75">
                <a:solidFill>
                  <a:srgbClr val="3333FF"/>
                </a:solidFill>
                <a:latin typeface="Trebuchet MS"/>
                <a:cs typeface="Trebuchet MS"/>
              </a:rPr>
              <a:t>weighted</a:t>
            </a:r>
            <a:r>
              <a:rPr dirty="0" sz="1450" spc="-3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0">
                <a:solidFill>
                  <a:srgbClr val="3333FF"/>
                </a:solidFill>
                <a:latin typeface="Trebuchet MS"/>
                <a:cs typeface="Trebuchet MS"/>
              </a:rPr>
              <a:t>Cos. </a:t>
            </a:r>
            <a:r>
              <a:rPr dirty="0" sz="1450" spc="75">
                <a:solidFill>
                  <a:srgbClr val="3333FF"/>
                </a:solidFill>
                <a:latin typeface="Trebuchet MS"/>
                <a:cs typeface="Trebuchet MS"/>
              </a:rPr>
              <a:t>reported</a:t>
            </a:r>
            <a:r>
              <a:rPr dirty="0" sz="1450" spc="-9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50">
                <a:solidFill>
                  <a:srgbClr val="3333FF"/>
                </a:solidFill>
                <a:latin typeface="Trebuchet MS"/>
                <a:cs typeface="Trebuchet MS"/>
              </a:rPr>
              <a:t>sustainability information</a:t>
            </a:r>
            <a:r>
              <a:rPr dirty="0" sz="1450" spc="-8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3333FF"/>
                </a:solidFill>
                <a:latin typeface="Trebuchet MS"/>
                <a:cs typeface="Trebuchet MS"/>
              </a:rPr>
              <a:t>(2022</a:t>
            </a:r>
            <a:r>
              <a:rPr dirty="0" sz="1450" spc="-6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-50">
                <a:solidFill>
                  <a:srgbClr val="3333FF"/>
                </a:solidFill>
                <a:latin typeface="Trebuchet MS"/>
                <a:cs typeface="Trebuchet MS"/>
              </a:rPr>
              <a:t>-</a:t>
            </a:r>
            <a:r>
              <a:rPr dirty="0" sz="1450" spc="-6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30">
                <a:solidFill>
                  <a:srgbClr val="3333FF"/>
                </a:solidFill>
                <a:latin typeface="Trebuchet MS"/>
                <a:cs typeface="Trebuchet MS"/>
              </a:rPr>
              <a:t>86%)</a:t>
            </a:r>
            <a:endParaRPr sz="1450">
              <a:latin typeface="Trebuchet MS"/>
              <a:cs typeface="Trebuchet MS"/>
            </a:endParaRPr>
          </a:p>
          <a:p>
            <a:pPr marL="248920" marR="236220" indent="-236220">
              <a:lnSpc>
                <a:spcPct val="102400"/>
              </a:lnSpc>
              <a:spcBef>
                <a:spcPts val="800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spc="110">
                <a:solidFill>
                  <a:srgbClr val="3333FF"/>
                </a:solidFill>
                <a:latin typeface="Trebuchet MS"/>
                <a:cs typeface="Trebuchet MS"/>
              </a:rPr>
              <a:t>Europe</a:t>
            </a:r>
            <a:r>
              <a:rPr dirty="0" sz="1450" spc="-7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3333FF"/>
                </a:solidFill>
                <a:latin typeface="Trebuchet MS"/>
                <a:cs typeface="Trebuchet MS"/>
              </a:rPr>
              <a:t>(98%),</a:t>
            </a:r>
            <a:r>
              <a:rPr dirty="0" sz="1450" spc="-8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0">
                <a:solidFill>
                  <a:srgbClr val="3333FF"/>
                </a:solidFill>
                <a:latin typeface="Trebuchet MS"/>
                <a:cs typeface="Trebuchet MS"/>
              </a:rPr>
              <a:t>developed </a:t>
            </a:r>
            <a:r>
              <a:rPr dirty="0" sz="1450" spc="95">
                <a:solidFill>
                  <a:srgbClr val="3333FF"/>
                </a:solidFill>
                <a:latin typeface="Trebuchet MS"/>
                <a:cs typeface="Trebuchet MS"/>
              </a:rPr>
              <a:t>Asia-</a:t>
            </a:r>
            <a:r>
              <a:rPr dirty="0" sz="1450" spc="75">
                <a:solidFill>
                  <a:srgbClr val="3333FF"/>
                </a:solidFill>
                <a:latin typeface="Trebuchet MS"/>
                <a:cs typeface="Trebuchet MS"/>
              </a:rPr>
              <a:t>Pacific</a:t>
            </a:r>
            <a:r>
              <a:rPr dirty="0" sz="1450" spc="-2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5">
                <a:solidFill>
                  <a:srgbClr val="3333FF"/>
                </a:solidFill>
                <a:latin typeface="Trebuchet MS"/>
                <a:cs typeface="Trebuchet MS"/>
              </a:rPr>
              <a:t>excluding</a:t>
            </a:r>
            <a:r>
              <a:rPr dirty="0" sz="1450" spc="-4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3333FF"/>
                </a:solidFill>
                <a:latin typeface="Trebuchet MS"/>
                <a:cs typeface="Trebuchet MS"/>
              </a:rPr>
              <a:t>the</a:t>
            </a:r>
            <a:r>
              <a:rPr dirty="0" sz="1450" spc="-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210">
                <a:solidFill>
                  <a:srgbClr val="3333FF"/>
                </a:solidFill>
                <a:latin typeface="Trebuchet MS"/>
                <a:cs typeface="Trebuchet MS"/>
              </a:rPr>
              <a:t>US </a:t>
            </a:r>
            <a:r>
              <a:rPr dirty="0" sz="1450" spc="85">
                <a:solidFill>
                  <a:srgbClr val="3333FF"/>
                </a:solidFill>
                <a:latin typeface="Trebuchet MS"/>
                <a:cs typeface="Trebuchet MS"/>
              </a:rPr>
              <a:t>(94%),</a:t>
            </a:r>
            <a:r>
              <a:rPr dirty="0" sz="1450" spc="-4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4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450" spc="-3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3333FF"/>
                </a:solidFill>
                <a:latin typeface="Trebuchet MS"/>
                <a:cs typeface="Trebuchet MS"/>
              </a:rPr>
              <a:t>the</a:t>
            </a:r>
            <a:r>
              <a:rPr dirty="0" sz="1450" spc="-3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225">
                <a:solidFill>
                  <a:srgbClr val="3333FF"/>
                </a:solidFill>
                <a:latin typeface="Trebuchet MS"/>
                <a:cs typeface="Trebuchet MS"/>
              </a:rPr>
              <a:t>US</a:t>
            </a:r>
            <a:r>
              <a:rPr dirty="0" sz="1450" spc="-3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0">
                <a:solidFill>
                  <a:srgbClr val="3333FF"/>
                </a:solidFill>
                <a:latin typeface="Trebuchet MS"/>
                <a:cs typeface="Trebuchet MS"/>
              </a:rPr>
              <a:t>(93%)</a:t>
            </a:r>
            <a:endParaRPr sz="1450">
              <a:latin typeface="Trebuchet MS"/>
              <a:cs typeface="Trebuchet MS"/>
            </a:endParaRPr>
          </a:p>
          <a:p>
            <a:pPr marL="248920" marR="5080" indent="-236220">
              <a:lnSpc>
                <a:spcPct val="100699"/>
              </a:lnSpc>
              <a:spcBef>
                <a:spcPts val="815"/>
              </a:spcBef>
              <a:buClr>
                <a:srgbClr val="BC0000"/>
              </a:buClr>
              <a:buFont typeface="Wingdings"/>
              <a:buChar char=""/>
              <a:tabLst>
                <a:tab pos="248920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The</a:t>
            </a:r>
            <a:r>
              <a:rPr dirty="0" sz="1450" spc="2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total</a:t>
            </a:r>
            <a:r>
              <a:rPr dirty="0" sz="1450" spc="-1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number</a:t>
            </a:r>
            <a:r>
              <a:rPr dirty="0" sz="1450" spc="1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of</a:t>
            </a:r>
            <a:r>
              <a:rPr dirty="0" sz="1450" spc="24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0" b="1">
                <a:solidFill>
                  <a:srgbClr val="3333FF"/>
                </a:solidFill>
                <a:latin typeface="Trebuchet MS"/>
                <a:cs typeface="Trebuchet MS"/>
              </a:rPr>
              <a:t>disclosures </a:t>
            </a:r>
            <a:r>
              <a:rPr dirty="0" sz="1450" spc="75" b="1">
                <a:solidFill>
                  <a:srgbClr val="3333FF"/>
                </a:solidFill>
                <a:latin typeface="Trebuchet MS"/>
                <a:cs typeface="Trebuchet MS"/>
              </a:rPr>
              <a:t>is</a:t>
            </a:r>
            <a:r>
              <a:rPr dirty="0" sz="1450" spc="-3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still</a:t>
            </a:r>
            <a:r>
              <a:rPr dirty="0" sz="1450" spc="-4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&lt;</a:t>
            </a:r>
            <a:r>
              <a:rPr dirty="0" sz="1450" spc="-1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one-third</a:t>
            </a:r>
            <a:r>
              <a:rPr dirty="0" sz="1450" spc="-7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of</a:t>
            </a:r>
            <a:r>
              <a:rPr dirty="0" sz="1450" spc="17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all</a:t>
            </a:r>
            <a:r>
              <a:rPr dirty="0" sz="1450" spc="-5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-10" b="1">
                <a:solidFill>
                  <a:srgbClr val="3333FF"/>
                </a:solidFill>
                <a:latin typeface="Trebuchet MS"/>
                <a:cs typeface="Trebuchet MS"/>
              </a:rPr>
              <a:t>listed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entities</a:t>
            </a:r>
            <a:r>
              <a:rPr dirty="0" sz="1450" spc="3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-10" b="1">
                <a:solidFill>
                  <a:srgbClr val="3333FF"/>
                </a:solidFill>
                <a:latin typeface="Trebuchet MS"/>
                <a:cs typeface="Trebuchet MS"/>
              </a:rPr>
              <a:t>worldwide</a:t>
            </a:r>
            <a:endParaRPr sz="1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30"/>
              </a:spcBef>
            </a:pPr>
            <a:r>
              <a:rPr dirty="0" spc="80">
                <a:solidFill>
                  <a:srgbClr val="BC0000"/>
                </a:solidFill>
              </a:rPr>
              <a:t>Sustainability</a:t>
            </a:r>
            <a:r>
              <a:rPr dirty="0" spc="-85">
                <a:solidFill>
                  <a:srgbClr val="BC0000"/>
                </a:solidFill>
              </a:rPr>
              <a:t> </a:t>
            </a:r>
            <a:r>
              <a:rPr dirty="0" spc="110">
                <a:solidFill>
                  <a:srgbClr val="BC0000"/>
                </a:solidFill>
              </a:rPr>
              <a:t>Reporting</a:t>
            </a:r>
            <a:r>
              <a:rPr dirty="0" spc="-110">
                <a:solidFill>
                  <a:srgbClr val="BC0000"/>
                </a:solidFill>
              </a:rPr>
              <a:t> </a:t>
            </a:r>
            <a:r>
              <a:rPr dirty="0" spc="60">
                <a:solidFill>
                  <a:srgbClr val="BC0000"/>
                </a:solidFill>
              </a:rPr>
              <a:t>in</a:t>
            </a:r>
            <a:r>
              <a:rPr dirty="0" spc="-85">
                <a:solidFill>
                  <a:srgbClr val="BC0000"/>
                </a:solidFill>
              </a:rPr>
              <a:t> </a:t>
            </a:r>
            <a:r>
              <a:rPr dirty="0" spc="95">
                <a:solidFill>
                  <a:srgbClr val="BC0000"/>
                </a:solidFill>
              </a:rPr>
              <a:t>India</a:t>
            </a:r>
            <a:r>
              <a:rPr dirty="0" spc="-90">
                <a:solidFill>
                  <a:srgbClr val="BC0000"/>
                </a:solidFill>
              </a:rPr>
              <a:t> </a:t>
            </a:r>
            <a:r>
              <a:rPr dirty="0" spc="-60">
                <a:solidFill>
                  <a:srgbClr val="BC0000"/>
                </a:solidFill>
              </a:rPr>
              <a:t>-</a:t>
            </a:r>
            <a:r>
              <a:rPr dirty="0" spc="-85">
                <a:solidFill>
                  <a:srgbClr val="BC0000"/>
                </a:solidFill>
              </a:rPr>
              <a:t> </a:t>
            </a:r>
            <a:r>
              <a:rPr dirty="0" spc="114">
                <a:solidFill>
                  <a:srgbClr val="BC0000"/>
                </a:solidFill>
              </a:rPr>
              <a:t>Status</a:t>
            </a:r>
            <a:r>
              <a:rPr dirty="0" spc="-80">
                <a:solidFill>
                  <a:srgbClr val="BC0000"/>
                </a:solidFill>
              </a:rPr>
              <a:t> </a:t>
            </a:r>
            <a:r>
              <a:rPr dirty="0" spc="215">
                <a:solidFill>
                  <a:srgbClr val="BC0000"/>
                </a:solidFill>
              </a:rPr>
              <a:t>as</a:t>
            </a:r>
            <a:r>
              <a:rPr dirty="0" spc="-85">
                <a:solidFill>
                  <a:srgbClr val="BC0000"/>
                </a:solidFill>
              </a:rPr>
              <a:t> </a:t>
            </a:r>
            <a:r>
              <a:rPr dirty="0">
                <a:solidFill>
                  <a:srgbClr val="BC0000"/>
                </a:solidFill>
              </a:rPr>
              <a:t>of</a:t>
            </a:r>
            <a:r>
              <a:rPr dirty="0" spc="160">
                <a:solidFill>
                  <a:srgbClr val="BC0000"/>
                </a:solidFill>
              </a:rPr>
              <a:t> </a:t>
            </a:r>
            <a:r>
              <a:rPr dirty="0" spc="120">
                <a:solidFill>
                  <a:srgbClr val="BC0000"/>
                </a:solidFill>
              </a:rPr>
              <a:t>2025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9327" y="1633138"/>
            <a:ext cx="9362440" cy="445897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650" spc="110">
                <a:solidFill>
                  <a:srgbClr val="00A149"/>
                </a:solidFill>
                <a:latin typeface="Trebuchet MS"/>
                <a:cs typeface="Trebuchet MS"/>
              </a:rPr>
              <a:t>Core</a:t>
            </a:r>
            <a:r>
              <a:rPr dirty="0" sz="1650" spc="-95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650" spc="70">
                <a:solidFill>
                  <a:srgbClr val="00A149"/>
                </a:solidFill>
                <a:latin typeface="Trebuchet MS"/>
                <a:cs typeface="Trebuchet MS"/>
              </a:rPr>
              <a:t>Shifts</a:t>
            </a:r>
            <a:endParaRPr sz="1650">
              <a:latin typeface="Trebuchet MS"/>
              <a:cs typeface="Trebuchet MS"/>
            </a:endParaRPr>
          </a:p>
          <a:p>
            <a:pPr marL="471170" indent="-234950">
              <a:lnSpc>
                <a:spcPct val="100000"/>
              </a:lnSpc>
              <a:spcBef>
                <a:spcPts val="430"/>
              </a:spcBef>
              <a:buClr>
                <a:srgbClr val="BC0000"/>
              </a:buClr>
              <a:buFont typeface="Wingdings"/>
              <a:buChar char=""/>
              <a:tabLst>
                <a:tab pos="471170" algn="l"/>
              </a:tabLst>
            </a:pPr>
            <a:r>
              <a:rPr dirty="0" sz="1450" spc="65">
                <a:latin typeface="Trebuchet MS"/>
                <a:cs typeface="Trebuchet MS"/>
              </a:rPr>
              <a:t>Transition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from</a:t>
            </a:r>
            <a:r>
              <a:rPr dirty="0" sz="1450" spc="10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voluntary</a:t>
            </a:r>
            <a:r>
              <a:rPr dirty="0" sz="1450" spc="-5">
                <a:latin typeface="Trebuchet MS"/>
                <a:cs typeface="Trebuchet MS"/>
              </a:rPr>
              <a:t> </a:t>
            </a:r>
            <a:r>
              <a:rPr dirty="0" sz="1450" spc="165">
                <a:latin typeface="Trebuchet MS"/>
                <a:cs typeface="Trebuchet MS"/>
              </a:rPr>
              <a:t>CSR-</a:t>
            </a:r>
            <a:r>
              <a:rPr dirty="0" sz="1450" spc="60">
                <a:latin typeface="Trebuchet MS"/>
                <a:cs typeface="Trebuchet MS"/>
              </a:rPr>
              <a:t>style</a:t>
            </a:r>
            <a:r>
              <a:rPr dirty="0" sz="1450" spc="2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disclosures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1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mandatory,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audit-ready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204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ESG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reporting</a:t>
            </a:r>
            <a:endParaRPr sz="1450">
              <a:latin typeface="Trebuchet MS"/>
              <a:cs typeface="Trebuchet MS"/>
            </a:endParaRPr>
          </a:p>
          <a:p>
            <a:pPr marL="471170" indent="-234950">
              <a:lnSpc>
                <a:spcPct val="100000"/>
              </a:lnSpc>
              <a:spcBef>
                <a:spcPts val="635"/>
              </a:spcBef>
              <a:buClr>
                <a:srgbClr val="BC0000"/>
              </a:buClr>
              <a:buFont typeface="Wingdings"/>
              <a:buChar char=""/>
              <a:tabLst>
                <a:tab pos="471170" algn="l"/>
              </a:tabLst>
            </a:pPr>
            <a:r>
              <a:rPr dirty="0" sz="1450" spc="90">
                <a:latin typeface="Trebuchet MS"/>
                <a:cs typeface="Trebuchet MS"/>
              </a:rPr>
              <a:t>Driven</a:t>
            </a:r>
            <a:r>
              <a:rPr dirty="0" sz="1450" spc="35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primarily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by</a:t>
            </a:r>
            <a:r>
              <a:rPr dirty="0" sz="1450" spc="20">
                <a:latin typeface="Trebuchet MS"/>
                <a:cs typeface="Trebuchet MS"/>
              </a:rPr>
              <a:t> </a:t>
            </a:r>
            <a:r>
              <a:rPr dirty="0" sz="1450" spc="145">
                <a:latin typeface="Trebuchet MS"/>
                <a:cs typeface="Trebuchet MS"/>
              </a:rPr>
              <a:t>SEBI’s</a:t>
            </a:r>
            <a:r>
              <a:rPr dirty="0" sz="1450" spc="-5">
                <a:latin typeface="Trebuchet MS"/>
                <a:cs typeface="Trebuchet MS"/>
              </a:rPr>
              <a:t> </a:t>
            </a:r>
            <a:r>
              <a:rPr dirty="0" u="sng" sz="1450" spc="2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BRSR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Framework</a:t>
            </a:r>
            <a:r>
              <a:rPr dirty="0" u="none" sz="1450" b="1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for</a:t>
            </a:r>
            <a:r>
              <a:rPr dirty="0" u="none" sz="1450" spc="1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the</a:t>
            </a:r>
            <a:r>
              <a:rPr dirty="0" u="none" sz="1450" spc="15">
                <a:latin typeface="Trebuchet MS"/>
                <a:cs typeface="Trebuchet MS"/>
              </a:rPr>
              <a:t> </a:t>
            </a:r>
            <a:r>
              <a:rPr dirty="0" u="none" sz="1450" spc="55">
                <a:latin typeface="Trebuchet MS"/>
                <a:cs typeface="Trebuchet MS"/>
              </a:rPr>
              <a:t>top</a:t>
            </a:r>
            <a:r>
              <a:rPr dirty="0" u="none" sz="1450" spc="25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1,000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listed</a:t>
            </a:r>
            <a:r>
              <a:rPr dirty="0" u="sng" sz="1450" spc="-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companies</a:t>
            </a:r>
            <a:endParaRPr sz="1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650" spc="105">
                <a:solidFill>
                  <a:srgbClr val="00A149"/>
                </a:solidFill>
                <a:latin typeface="Trebuchet MS"/>
                <a:cs typeface="Trebuchet MS"/>
              </a:rPr>
              <a:t>Key</a:t>
            </a:r>
            <a:r>
              <a:rPr dirty="0" sz="1650" spc="-10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650" spc="60">
                <a:solidFill>
                  <a:srgbClr val="00A149"/>
                </a:solidFill>
                <a:latin typeface="Trebuchet MS"/>
                <a:cs typeface="Trebuchet MS"/>
              </a:rPr>
              <a:t>Features</a:t>
            </a:r>
            <a:endParaRPr sz="1650">
              <a:latin typeface="Trebuchet MS"/>
              <a:cs typeface="Trebuchet MS"/>
            </a:endParaRPr>
          </a:p>
          <a:p>
            <a:pPr marL="460375" indent="-236220">
              <a:lnSpc>
                <a:spcPct val="100000"/>
              </a:lnSpc>
              <a:spcBef>
                <a:spcPts val="430"/>
              </a:spcBef>
              <a:buClr>
                <a:srgbClr val="BF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spc="90">
                <a:solidFill>
                  <a:srgbClr val="3333FF"/>
                </a:solidFill>
                <a:latin typeface="Trebuchet MS"/>
                <a:cs typeface="Trebuchet MS"/>
              </a:rPr>
              <a:t>Mandatory</a:t>
            </a:r>
            <a:r>
              <a:rPr dirty="0" sz="1450" spc="-3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70">
                <a:solidFill>
                  <a:srgbClr val="3333FF"/>
                </a:solidFill>
                <a:latin typeface="Trebuchet MS"/>
                <a:cs typeface="Trebuchet MS"/>
              </a:rPr>
              <a:t>BRSR</a:t>
            </a:r>
            <a:r>
              <a:rPr dirty="0" sz="1450" spc="170">
                <a:latin typeface="Trebuchet MS"/>
                <a:cs typeface="Trebuchet MS"/>
              </a:rPr>
              <a:t>: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b="1">
                <a:latin typeface="Trebuchet MS"/>
                <a:cs typeface="Trebuchet MS"/>
              </a:rPr>
              <a:t>Detailed</a:t>
            </a:r>
            <a:r>
              <a:rPr dirty="0" sz="1450" spc="-35" b="1">
                <a:latin typeface="Trebuchet MS"/>
                <a:cs typeface="Trebuchet MS"/>
              </a:rPr>
              <a:t> </a:t>
            </a:r>
            <a:r>
              <a:rPr dirty="0" sz="1450" spc="204" b="1">
                <a:latin typeface="Trebuchet MS"/>
                <a:cs typeface="Trebuchet MS"/>
              </a:rPr>
              <a:t>ESG</a:t>
            </a:r>
            <a:r>
              <a:rPr dirty="0" sz="1450" spc="-45" b="1">
                <a:latin typeface="Trebuchet MS"/>
                <a:cs typeface="Trebuchet MS"/>
              </a:rPr>
              <a:t> </a:t>
            </a:r>
            <a:r>
              <a:rPr dirty="0" sz="1450" spc="70" b="1">
                <a:latin typeface="Trebuchet MS"/>
                <a:cs typeface="Trebuchet MS"/>
              </a:rPr>
              <a:t>disclosures</a:t>
            </a:r>
            <a:r>
              <a:rPr dirty="0" sz="1450" spc="-60" b="1">
                <a:latin typeface="Trebuchet MS"/>
                <a:cs typeface="Trebuchet MS"/>
              </a:rPr>
              <a:t> </a:t>
            </a:r>
            <a:r>
              <a:rPr dirty="0" sz="1450" spc="140">
                <a:latin typeface="Trebuchet MS"/>
                <a:cs typeface="Trebuchet MS"/>
              </a:rPr>
              <a:t>across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environmental,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social,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governance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 spc="-10">
                <a:latin typeface="Trebuchet MS"/>
                <a:cs typeface="Trebuchet MS"/>
              </a:rPr>
              <a:t>pillars.</a:t>
            </a:r>
            <a:endParaRPr sz="1450">
              <a:latin typeface="Trebuchet MS"/>
              <a:cs typeface="Trebuchet MS"/>
            </a:endParaRPr>
          </a:p>
          <a:p>
            <a:pPr marL="460375" indent="-236220">
              <a:lnSpc>
                <a:spcPct val="100000"/>
              </a:lnSpc>
              <a:spcBef>
                <a:spcPts val="840"/>
              </a:spcBef>
              <a:buClr>
                <a:srgbClr val="BF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spc="229">
                <a:solidFill>
                  <a:srgbClr val="3333FF"/>
                </a:solidFill>
                <a:latin typeface="Trebuchet MS"/>
                <a:cs typeface="Trebuchet MS"/>
              </a:rPr>
              <a:t>BRSR</a:t>
            </a:r>
            <a:r>
              <a:rPr dirty="0" sz="1450" spc="-4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20">
                <a:solidFill>
                  <a:srgbClr val="3333FF"/>
                </a:solidFill>
                <a:latin typeface="Trebuchet MS"/>
                <a:cs typeface="Trebuchet MS"/>
              </a:rPr>
              <a:t>Core</a:t>
            </a:r>
            <a:r>
              <a:rPr dirty="0" sz="1450" spc="-6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50">
                <a:solidFill>
                  <a:srgbClr val="3333FF"/>
                </a:solidFill>
                <a:latin typeface="Trebuchet MS"/>
                <a:cs typeface="Trebuchet MS"/>
              </a:rPr>
              <a:t>(Top</a:t>
            </a:r>
            <a:r>
              <a:rPr dirty="0" sz="1450" spc="-6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4">
                <a:solidFill>
                  <a:srgbClr val="3333FF"/>
                </a:solidFill>
                <a:latin typeface="Trebuchet MS"/>
                <a:cs typeface="Trebuchet MS"/>
              </a:rPr>
              <a:t>250</a:t>
            </a:r>
            <a:r>
              <a:rPr dirty="0" sz="1450" spc="-8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50">
                <a:solidFill>
                  <a:srgbClr val="3333FF"/>
                </a:solidFill>
                <a:latin typeface="Trebuchet MS"/>
                <a:cs typeface="Trebuchet MS"/>
              </a:rPr>
              <a:t>firms)</a:t>
            </a:r>
            <a:endParaRPr sz="1450">
              <a:latin typeface="Trebuchet MS"/>
              <a:cs typeface="Trebuchet MS"/>
            </a:endParaRPr>
          </a:p>
          <a:p>
            <a:pPr lvl="1" marL="836930" indent="-234950">
              <a:lnSpc>
                <a:spcPct val="100000"/>
              </a:lnSpc>
              <a:spcBef>
                <a:spcPts val="430"/>
              </a:spcBef>
              <a:buClr>
                <a:srgbClr val="BF0000"/>
              </a:buClr>
              <a:buFont typeface="Arial"/>
              <a:buChar char="•"/>
              <a:tabLst>
                <a:tab pos="836930" algn="l"/>
              </a:tabLst>
            </a:pPr>
            <a:r>
              <a:rPr dirty="0" u="sng" sz="1450" spc="7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Reasonable</a:t>
            </a:r>
            <a:r>
              <a:rPr dirty="0" u="sng" sz="1450" spc="-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9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assurance</a:t>
            </a:r>
            <a:r>
              <a:rPr dirty="0" u="none" sz="1450" spc="-75" b="1">
                <a:latin typeface="Trebuchet MS"/>
                <a:cs typeface="Trebuchet MS"/>
              </a:rPr>
              <a:t> </a:t>
            </a:r>
            <a:r>
              <a:rPr dirty="0" u="none" sz="1450" spc="70">
                <a:latin typeface="Trebuchet MS"/>
                <a:cs typeface="Trebuchet MS"/>
              </a:rPr>
              <a:t>required</a:t>
            </a:r>
            <a:r>
              <a:rPr dirty="0" u="none" sz="1450" spc="-50">
                <a:latin typeface="Trebuchet MS"/>
                <a:cs typeface="Trebuchet MS"/>
              </a:rPr>
              <a:t> </a:t>
            </a:r>
            <a:r>
              <a:rPr dirty="0" u="none" sz="1450" spc="105">
                <a:latin typeface="Trebuchet MS"/>
                <a:cs typeface="Trebuchet MS"/>
              </a:rPr>
              <a:t>on</a:t>
            </a:r>
            <a:r>
              <a:rPr dirty="0" u="none" sz="1450" spc="-35">
                <a:latin typeface="Trebuchet MS"/>
                <a:cs typeface="Trebuchet MS"/>
              </a:rPr>
              <a:t> </a:t>
            </a:r>
            <a:r>
              <a:rPr dirty="0" u="none" sz="1450" spc="70">
                <a:latin typeface="Trebuchet MS"/>
                <a:cs typeface="Trebuchet MS"/>
              </a:rPr>
              <a:t>high-</a:t>
            </a:r>
            <a:r>
              <a:rPr dirty="0" u="none" sz="1450" spc="45">
                <a:latin typeface="Trebuchet MS"/>
                <a:cs typeface="Trebuchet MS"/>
              </a:rPr>
              <a:t>priority</a:t>
            </a:r>
            <a:r>
              <a:rPr dirty="0" u="none" sz="1450" spc="-75">
                <a:latin typeface="Trebuchet MS"/>
                <a:cs typeface="Trebuchet MS"/>
              </a:rPr>
              <a:t> </a:t>
            </a:r>
            <a:r>
              <a:rPr dirty="0" u="none" sz="1450" spc="75">
                <a:latin typeface="Trebuchet MS"/>
                <a:cs typeface="Trebuchet MS"/>
              </a:rPr>
              <a:t>metrics</a:t>
            </a:r>
            <a:endParaRPr sz="1450">
              <a:latin typeface="Trebuchet MS"/>
              <a:cs typeface="Trebuchet MS"/>
            </a:endParaRPr>
          </a:p>
          <a:p>
            <a:pPr lvl="1" marL="836930" indent="-234950">
              <a:lnSpc>
                <a:spcPct val="100000"/>
              </a:lnSpc>
              <a:spcBef>
                <a:spcPts val="445"/>
              </a:spcBef>
              <a:buClr>
                <a:srgbClr val="BF0000"/>
              </a:buClr>
              <a:buFont typeface="Arial"/>
              <a:buChar char="•"/>
              <a:tabLst>
                <a:tab pos="836930" algn="l"/>
              </a:tabLst>
            </a:pPr>
            <a:r>
              <a:rPr dirty="0" sz="1450" spc="80" b="1">
                <a:latin typeface="Trebuchet MS"/>
                <a:cs typeface="Trebuchet MS"/>
              </a:rPr>
              <a:t>Focus</a:t>
            </a:r>
            <a:r>
              <a:rPr dirty="0" sz="1450" spc="-70" b="1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on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u="sng" sz="1450" spc="10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supply</a:t>
            </a:r>
            <a:r>
              <a:rPr dirty="0" u="sng" sz="1450" spc="-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chain,</a:t>
            </a:r>
            <a:r>
              <a:rPr dirty="0" u="sng" sz="1450" spc="-4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14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carbon</a:t>
            </a:r>
            <a:r>
              <a:rPr dirty="0" u="sng" sz="1450" spc="-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footprint,</a:t>
            </a:r>
            <a:r>
              <a:rPr dirty="0" u="sng" sz="1450" spc="-4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3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9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social</a:t>
            </a:r>
            <a:r>
              <a:rPr dirty="0" u="sng" sz="1450" spc="-2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impact</a:t>
            </a:r>
            <a:endParaRPr sz="1450">
              <a:latin typeface="Trebuchet MS"/>
              <a:cs typeface="Trebuchet MS"/>
            </a:endParaRPr>
          </a:p>
          <a:p>
            <a:pPr marL="460375" indent="-236220">
              <a:lnSpc>
                <a:spcPct val="100000"/>
              </a:lnSpc>
              <a:spcBef>
                <a:spcPts val="825"/>
              </a:spcBef>
              <a:buClr>
                <a:srgbClr val="BF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spc="125">
                <a:solidFill>
                  <a:srgbClr val="3333FF"/>
                </a:solidFill>
                <a:latin typeface="Trebuchet MS"/>
                <a:cs typeface="Trebuchet MS"/>
              </a:rPr>
              <a:t>Carbon</a:t>
            </a:r>
            <a:r>
              <a:rPr dirty="0" sz="1450" spc="-8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5">
                <a:solidFill>
                  <a:srgbClr val="3333FF"/>
                </a:solidFill>
                <a:latin typeface="Trebuchet MS"/>
                <a:cs typeface="Trebuchet MS"/>
              </a:rPr>
              <a:t>Market</a:t>
            </a:r>
            <a:r>
              <a:rPr dirty="0" sz="1450" spc="-5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35">
                <a:solidFill>
                  <a:srgbClr val="3333FF"/>
                </a:solidFill>
                <a:latin typeface="Trebuchet MS"/>
                <a:cs typeface="Trebuchet MS"/>
              </a:rPr>
              <a:t>Integration:</a:t>
            </a:r>
            <a:endParaRPr sz="1450">
              <a:latin typeface="Trebuchet MS"/>
              <a:cs typeface="Trebuchet MS"/>
            </a:endParaRPr>
          </a:p>
          <a:p>
            <a:pPr lvl="1" marL="836930" indent="-234950">
              <a:lnSpc>
                <a:spcPct val="100000"/>
              </a:lnSpc>
              <a:spcBef>
                <a:spcPts val="445"/>
              </a:spcBef>
              <a:buClr>
                <a:srgbClr val="BF0000"/>
              </a:buClr>
              <a:buFont typeface="Arial"/>
              <a:buChar char="•"/>
              <a:tabLst>
                <a:tab pos="836930" algn="l"/>
              </a:tabLst>
            </a:pPr>
            <a:r>
              <a:rPr dirty="0" sz="1450" spc="70">
                <a:latin typeface="Trebuchet MS"/>
                <a:cs typeface="Trebuchet MS"/>
              </a:rPr>
              <a:t>Operational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u="sng" sz="1450" spc="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domestic</a:t>
            </a:r>
            <a:r>
              <a:rPr dirty="0" u="sng" sz="1450" spc="-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carbon</a:t>
            </a:r>
            <a:r>
              <a:rPr dirty="0" u="sng" sz="1450" spc="-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credit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trading</a:t>
            </a:r>
            <a:r>
              <a:rPr dirty="0" u="sng" sz="1450" spc="-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system</a:t>
            </a:r>
            <a:endParaRPr sz="1450">
              <a:latin typeface="Trebuchet MS"/>
              <a:cs typeface="Trebuchet MS"/>
            </a:endParaRPr>
          </a:p>
          <a:p>
            <a:pPr lvl="1" marL="836930" indent="-234950">
              <a:lnSpc>
                <a:spcPct val="100000"/>
              </a:lnSpc>
              <a:spcBef>
                <a:spcPts val="434"/>
              </a:spcBef>
              <a:buClr>
                <a:srgbClr val="BF0000"/>
              </a:buClr>
              <a:buFont typeface="Arial"/>
              <a:buChar char="•"/>
              <a:tabLst>
                <a:tab pos="836930" algn="l"/>
              </a:tabLst>
            </a:pPr>
            <a:r>
              <a:rPr dirty="0" sz="1450" spc="85">
                <a:latin typeface="Trebuchet MS"/>
                <a:cs typeface="Trebuchet MS"/>
              </a:rPr>
              <a:t>Corporate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10" b="1">
                <a:latin typeface="Trebuchet MS"/>
                <a:cs typeface="Trebuchet MS"/>
              </a:rPr>
              <a:t>reporting</a:t>
            </a:r>
            <a:r>
              <a:rPr dirty="0" sz="1450" spc="-45" b="1">
                <a:latin typeface="Trebuchet MS"/>
                <a:cs typeface="Trebuchet MS"/>
              </a:rPr>
              <a:t> </a:t>
            </a:r>
            <a:r>
              <a:rPr dirty="0" sz="1450" spc="10" b="1">
                <a:latin typeface="Trebuchet MS"/>
                <a:cs typeface="Trebuchet MS"/>
              </a:rPr>
              <a:t>linked</a:t>
            </a:r>
            <a:r>
              <a:rPr dirty="0" sz="1450" spc="-45" b="1">
                <a:latin typeface="Trebuchet MS"/>
                <a:cs typeface="Trebuchet MS"/>
              </a:rPr>
              <a:t> </a:t>
            </a:r>
            <a:r>
              <a:rPr dirty="0" sz="1450" spc="10" b="1">
                <a:latin typeface="Trebuchet MS"/>
                <a:cs typeface="Trebuchet MS"/>
              </a:rPr>
              <a:t>to</a:t>
            </a:r>
            <a:r>
              <a:rPr dirty="0" sz="1450" spc="-10" b="1">
                <a:latin typeface="Trebuchet MS"/>
                <a:cs typeface="Trebuchet MS"/>
              </a:rPr>
              <a:t> </a:t>
            </a:r>
            <a:r>
              <a:rPr dirty="0" sz="1450" spc="80" b="1">
                <a:latin typeface="Trebuchet MS"/>
                <a:cs typeface="Trebuchet MS"/>
              </a:rPr>
              <a:t>carbon</a:t>
            </a:r>
            <a:r>
              <a:rPr dirty="0" sz="1450" spc="-60" b="1">
                <a:latin typeface="Trebuchet MS"/>
                <a:cs typeface="Trebuchet MS"/>
              </a:rPr>
              <a:t> </a:t>
            </a:r>
            <a:r>
              <a:rPr dirty="0" sz="1450" spc="60" b="1">
                <a:latin typeface="Trebuchet MS"/>
                <a:cs typeface="Trebuchet MS"/>
              </a:rPr>
              <a:t>pricing</a:t>
            </a:r>
            <a:r>
              <a:rPr dirty="0" sz="1450" spc="-35" b="1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mechanisms</a:t>
            </a:r>
            <a:endParaRPr sz="1450">
              <a:latin typeface="Trebuchet MS"/>
              <a:cs typeface="Trebuchet MS"/>
            </a:endParaRPr>
          </a:p>
          <a:p>
            <a:pPr marL="460375" indent="-236220">
              <a:lnSpc>
                <a:spcPct val="100000"/>
              </a:lnSpc>
              <a:spcBef>
                <a:spcPts val="840"/>
              </a:spcBef>
              <a:buClr>
                <a:srgbClr val="BF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spc="110">
                <a:solidFill>
                  <a:srgbClr val="3333FF"/>
                </a:solidFill>
                <a:latin typeface="Trebuchet MS"/>
                <a:cs typeface="Trebuchet MS"/>
              </a:rPr>
              <a:t>Greenwashing</a:t>
            </a:r>
            <a:r>
              <a:rPr dirty="0" sz="1450" spc="-1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0">
                <a:solidFill>
                  <a:srgbClr val="3333FF"/>
                </a:solidFill>
                <a:latin typeface="Trebuchet MS"/>
                <a:cs typeface="Trebuchet MS"/>
              </a:rPr>
              <a:t>Controls:</a:t>
            </a:r>
            <a:r>
              <a:rPr dirty="0" sz="1450" spc="-1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95">
                <a:latin typeface="Trebuchet MS"/>
                <a:cs typeface="Trebuchet MS"/>
              </a:rPr>
              <a:t>ASCI</a:t>
            </a:r>
            <a:r>
              <a:rPr dirty="0" sz="1450" spc="1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enforces</a:t>
            </a:r>
            <a:r>
              <a:rPr dirty="0" sz="1450" spc="10">
                <a:latin typeface="Trebuchet MS"/>
                <a:cs typeface="Trebuchet MS"/>
              </a:rPr>
              <a:t> </a:t>
            </a:r>
            <a:r>
              <a:rPr dirty="0" sz="1450" spc="20" b="1">
                <a:latin typeface="Trebuchet MS"/>
                <a:cs typeface="Trebuchet MS"/>
              </a:rPr>
              <a:t>evidence-</a:t>
            </a:r>
            <a:r>
              <a:rPr dirty="0" sz="1450" spc="95" b="1">
                <a:latin typeface="Trebuchet MS"/>
                <a:cs typeface="Trebuchet MS"/>
              </a:rPr>
              <a:t>based</a:t>
            </a:r>
            <a:r>
              <a:rPr dirty="0" sz="1450" spc="-15" b="1">
                <a:latin typeface="Trebuchet MS"/>
                <a:cs typeface="Trebuchet MS"/>
              </a:rPr>
              <a:t> </a:t>
            </a:r>
            <a:r>
              <a:rPr dirty="0" sz="1450" spc="20" b="1">
                <a:latin typeface="Trebuchet MS"/>
                <a:cs typeface="Trebuchet MS"/>
              </a:rPr>
              <a:t>sustainability</a:t>
            </a:r>
            <a:r>
              <a:rPr dirty="0" sz="1450" spc="-25" b="1">
                <a:latin typeface="Trebuchet MS"/>
                <a:cs typeface="Trebuchet MS"/>
              </a:rPr>
              <a:t> </a:t>
            </a:r>
            <a:r>
              <a:rPr dirty="0" sz="1450" spc="55" b="1">
                <a:latin typeface="Trebuchet MS"/>
                <a:cs typeface="Trebuchet MS"/>
              </a:rPr>
              <a:t>claims</a:t>
            </a:r>
            <a:endParaRPr sz="1450">
              <a:latin typeface="Trebuchet MS"/>
              <a:cs typeface="Trebuchet MS"/>
            </a:endParaRPr>
          </a:p>
          <a:p>
            <a:pPr marL="460375" indent="-236220">
              <a:lnSpc>
                <a:spcPct val="100000"/>
              </a:lnSpc>
              <a:spcBef>
                <a:spcPts val="825"/>
              </a:spcBef>
              <a:buClr>
                <a:srgbClr val="BF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spc="55">
                <a:solidFill>
                  <a:srgbClr val="3333FF"/>
                </a:solidFill>
                <a:latin typeface="Trebuchet MS"/>
                <a:cs typeface="Trebuchet MS"/>
              </a:rPr>
              <a:t>Priority</a:t>
            </a:r>
            <a:r>
              <a:rPr dirty="0" sz="1450" spc="-4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3333FF"/>
                </a:solidFill>
                <a:latin typeface="Trebuchet MS"/>
                <a:cs typeface="Trebuchet MS"/>
              </a:rPr>
              <a:t>Themes:</a:t>
            </a:r>
            <a:r>
              <a:rPr dirty="0" sz="1450" spc="-2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Climate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risk,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20">
                <a:latin typeface="Trebuchet MS"/>
                <a:cs typeface="Trebuchet MS"/>
              </a:rPr>
              <a:t>biodiversity,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employee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20">
                <a:latin typeface="Trebuchet MS"/>
                <a:cs typeface="Trebuchet MS"/>
              </a:rPr>
              <a:t>well-</a:t>
            </a:r>
            <a:r>
              <a:rPr dirty="0" sz="1450" spc="65">
                <a:latin typeface="Trebuchet MS"/>
                <a:cs typeface="Trebuchet MS"/>
              </a:rPr>
              <a:t>being,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gender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45">
                <a:latin typeface="Trebuchet MS"/>
                <a:cs typeface="Trebuchet MS"/>
              </a:rPr>
              <a:t>diversity</a:t>
            </a:r>
            <a:endParaRPr sz="1450">
              <a:latin typeface="Trebuchet MS"/>
              <a:cs typeface="Trebuchet MS"/>
            </a:endParaRPr>
          </a:p>
          <a:p>
            <a:pPr marL="460375" marR="565785" indent="-236220">
              <a:lnSpc>
                <a:spcPct val="102000"/>
              </a:lnSpc>
              <a:spcBef>
                <a:spcPts val="805"/>
              </a:spcBef>
              <a:buClr>
                <a:srgbClr val="BF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spc="60">
                <a:solidFill>
                  <a:srgbClr val="3333FF"/>
                </a:solidFill>
                <a:latin typeface="Trebuchet MS"/>
                <a:cs typeface="Trebuchet MS"/>
              </a:rPr>
              <a:t>Digital</a:t>
            </a:r>
            <a:r>
              <a:rPr dirty="0" sz="1450" spc="-6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0">
                <a:solidFill>
                  <a:srgbClr val="3333FF"/>
                </a:solidFill>
                <a:latin typeface="Trebuchet MS"/>
                <a:cs typeface="Trebuchet MS"/>
              </a:rPr>
              <a:t>&amp;</a:t>
            </a:r>
            <a:r>
              <a:rPr dirty="0" sz="1450" spc="-5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35">
                <a:solidFill>
                  <a:srgbClr val="3333FF"/>
                </a:solidFill>
                <a:latin typeface="Trebuchet MS"/>
                <a:cs typeface="Trebuchet MS"/>
              </a:rPr>
              <a:t>AI</a:t>
            </a:r>
            <a:r>
              <a:rPr dirty="0" sz="1450" spc="-4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0">
                <a:solidFill>
                  <a:srgbClr val="3333FF"/>
                </a:solidFill>
                <a:latin typeface="Trebuchet MS"/>
                <a:cs typeface="Trebuchet MS"/>
              </a:rPr>
              <a:t>Adoption:</a:t>
            </a:r>
            <a:r>
              <a:rPr dirty="0" sz="1450" spc="-7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60">
                <a:latin typeface="Trebuchet MS"/>
                <a:cs typeface="Trebuchet MS"/>
              </a:rPr>
              <a:t>Use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of</a:t>
            </a:r>
            <a:r>
              <a:rPr dirty="0" sz="1450" spc="140">
                <a:latin typeface="Trebuchet MS"/>
                <a:cs typeface="Trebuchet MS"/>
              </a:rPr>
              <a:t> </a:t>
            </a:r>
            <a:r>
              <a:rPr dirty="0" sz="1450" spc="55" b="1">
                <a:latin typeface="Trebuchet MS"/>
                <a:cs typeface="Trebuchet MS"/>
              </a:rPr>
              <a:t>AI,</a:t>
            </a:r>
            <a:r>
              <a:rPr dirty="0" sz="1450" spc="-75" b="1">
                <a:latin typeface="Trebuchet MS"/>
                <a:cs typeface="Trebuchet MS"/>
              </a:rPr>
              <a:t> </a:t>
            </a:r>
            <a:r>
              <a:rPr dirty="0" sz="1450" spc="45" b="1">
                <a:latin typeface="Trebuchet MS"/>
                <a:cs typeface="Trebuchet MS"/>
              </a:rPr>
              <a:t>Digital</a:t>
            </a:r>
            <a:r>
              <a:rPr dirty="0" sz="1450" spc="-70" b="1">
                <a:latin typeface="Trebuchet MS"/>
                <a:cs typeface="Trebuchet MS"/>
              </a:rPr>
              <a:t> </a:t>
            </a:r>
            <a:r>
              <a:rPr dirty="0" sz="1450" b="1">
                <a:latin typeface="Trebuchet MS"/>
                <a:cs typeface="Trebuchet MS"/>
              </a:rPr>
              <a:t>Twins,</a:t>
            </a:r>
            <a:r>
              <a:rPr dirty="0" sz="1450" spc="-75" b="1">
                <a:latin typeface="Trebuchet MS"/>
                <a:cs typeface="Trebuchet MS"/>
              </a:rPr>
              <a:t> </a:t>
            </a:r>
            <a:r>
              <a:rPr dirty="0" sz="1450" spc="85" b="1">
                <a:latin typeface="Trebuchet MS"/>
                <a:cs typeface="Trebuchet MS"/>
              </a:rPr>
              <a:t>and</a:t>
            </a:r>
            <a:r>
              <a:rPr dirty="0" sz="1450" spc="-75" b="1">
                <a:latin typeface="Trebuchet MS"/>
                <a:cs typeface="Trebuchet MS"/>
              </a:rPr>
              <a:t> </a:t>
            </a:r>
            <a:r>
              <a:rPr dirty="0" sz="1450" spc="210" b="1">
                <a:latin typeface="Trebuchet MS"/>
                <a:cs typeface="Trebuchet MS"/>
              </a:rPr>
              <a:t>ESG</a:t>
            </a:r>
            <a:r>
              <a:rPr dirty="0" sz="1450" spc="-90" b="1">
                <a:latin typeface="Trebuchet MS"/>
                <a:cs typeface="Trebuchet MS"/>
              </a:rPr>
              <a:t> </a:t>
            </a:r>
            <a:r>
              <a:rPr dirty="0" sz="1450" spc="45" b="1">
                <a:latin typeface="Trebuchet MS"/>
                <a:cs typeface="Trebuchet MS"/>
              </a:rPr>
              <a:t>Platforms</a:t>
            </a:r>
            <a:r>
              <a:rPr dirty="0" sz="1450" spc="-80" b="1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for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data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management</a:t>
            </a:r>
            <a:r>
              <a:rPr dirty="0" sz="1450" spc="-80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and </a:t>
            </a:r>
            <a:r>
              <a:rPr dirty="0" sz="1450" spc="120">
                <a:latin typeface="Trebuchet MS"/>
                <a:cs typeface="Trebuchet MS"/>
              </a:rPr>
              <a:t>assurance</a:t>
            </a:r>
            <a:endParaRPr sz="14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88150" y="1175004"/>
            <a:ext cx="1417849" cy="7680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30790" y="1351291"/>
            <a:ext cx="6644005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80">
                <a:solidFill>
                  <a:srgbClr val="BC0000"/>
                </a:solidFill>
              </a:rPr>
              <a:t>Sustainability</a:t>
            </a:r>
            <a:r>
              <a:rPr dirty="0" spc="-85">
                <a:solidFill>
                  <a:srgbClr val="BC0000"/>
                </a:solidFill>
              </a:rPr>
              <a:t> </a:t>
            </a:r>
            <a:r>
              <a:rPr dirty="0" spc="110">
                <a:solidFill>
                  <a:srgbClr val="BC0000"/>
                </a:solidFill>
              </a:rPr>
              <a:t>Reporting</a:t>
            </a:r>
            <a:r>
              <a:rPr dirty="0" spc="-110">
                <a:solidFill>
                  <a:srgbClr val="BC0000"/>
                </a:solidFill>
              </a:rPr>
              <a:t> </a:t>
            </a:r>
            <a:r>
              <a:rPr dirty="0" spc="60">
                <a:solidFill>
                  <a:srgbClr val="BC0000"/>
                </a:solidFill>
              </a:rPr>
              <a:t>in</a:t>
            </a:r>
            <a:r>
              <a:rPr dirty="0" spc="-90">
                <a:solidFill>
                  <a:srgbClr val="BC0000"/>
                </a:solidFill>
              </a:rPr>
              <a:t> </a:t>
            </a:r>
            <a:r>
              <a:rPr dirty="0" spc="95">
                <a:solidFill>
                  <a:srgbClr val="BC0000"/>
                </a:solidFill>
              </a:rPr>
              <a:t>India</a:t>
            </a:r>
            <a:r>
              <a:rPr dirty="0" spc="-90">
                <a:solidFill>
                  <a:srgbClr val="BC0000"/>
                </a:solidFill>
              </a:rPr>
              <a:t> </a:t>
            </a:r>
            <a:r>
              <a:rPr dirty="0" spc="-60">
                <a:solidFill>
                  <a:srgbClr val="BC0000"/>
                </a:solidFill>
              </a:rPr>
              <a:t>-</a:t>
            </a:r>
            <a:r>
              <a:rPr dirty="0" spc="-85">
                <a:solidFill>
                  <a:srgbClr val="BC0000"/>
                </a:solidFill>
              </a:rPr>
              <a:t> </a:t>
            </a:r>
            <a:r>
              <a:rPr dirty="0" spc="114">
                <a:solidFill>
                  <a:srgbClr val="BC0000"/>
                </a:solidFill>
              </a:rPr>
              <a:t>Status</a:t>
            </a:r>
            <a:r>
              <a:rPr dirty="0" spc="-85">
                <a:solidFill>
                  <a:srgbClr val="BC0000"/>
                </a:solidFill>
              </a:rPr>
              <a:t> </a:t>
            </a:r>
            <a:r>
              <a:rPr dirty="0" spc="215">
                <a:solidFill>
                  <a:srgbClr val="BC0000"/>
                </a:solidFill>
              </a:rPr>
              <a:t>as</a:t>
            </a:r>
            <a:r>
              <a:rPr dirty="0" spc="-85">
                <a:solidFill>
                  <a:srgbClr val="BC0000"/>
                </a:solidFill>
              </a:rPr>
              <a:t> </a:t>
            </a:r>
            <a:r>
              <a:rPr dirty="0">
                <a:solidFill>
                  <a:srgbClr val="BC0000"/>
                </a:solidFill>
              </a:rPr>
              <a:t>of</a:t>
            </a:r>
            <a:r>
              <a:rPr dirty="0" spc="160">
                <a:solidFill>
                  <a:srgbClr val="BC0000"/>
                </a:solidFill>
              </a:rPr>
              <a:t> </a:t>
            </a:r>
            <a:r>
              <a:rPr dirty="0" spc="140">
                <a:solidFill>
                  <a:srgbClr val="BC0000"/>
                </a:solidFill>
              </a:rPr>
              <a:t>2025</a:t>
            </a:r>
            <a:r>
              <a:rPr dirty="0" spc="-90">
                <a:solidFill>
                  <a:srgbClr val="BC0000"/>
                </a:solidFill>
              </a:rPr>
              <a:t> </a:t>
            </a:r>
            <a:r>
              <a:rPr dirty="0" spc="300">
                <a:solidFill>
                  <a:srgbClr val="BC0000"/>
                </a:solidFill>
              </a:rPr>
              <a:t>…</a:t>
            </a:r>
            <a:r>
              <a:rPr dirty="0" sz="1450" spc="300">
                <a:solidFill>
                  <a:srgbClr val="BC0000"/>
                </a:solidFill>
              </a:rPr>
              <a:t>2</a:t>
            </a:r>
            <a:endParaRPr sz="1450"/>
          </a:p>
        </p:txBody>
      </p:sp>
      <p:sp>
        <p:nvSpPr>
          <p:cNvPr id="3" name="object 3"/>
          <p:cNvSpPr txBox="1"/>
          <p:nvPr/>
        </p:nvSpPr>
        <p:spPr>
          <a:xfrm>
            <a:off x="430825" y="1729300"/>
            <a:ext cx="8345805" cy="149288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dirty="0" sz="1650" spc="70">
                <a:solidFill>
                  <a:srgbClr val="00A149"/>
                </a:solidFill>
                <a:latin typeface="Trebuchet MS"/>
                <a:cs typeface="Trebuchet MS"/>
              </a:rPr>
              <a:t>Regulatory</a:t>
            </a:r>
            <a:r>
              <a:rPr dirty="0" sz="1650" spc="-85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650" spc="90">
                <a:solidFill>
                  <a:srgbClr val="00A149"/>
                </a:solidFill>
                <a:latin typeface="Trebuchet MS"/>
                <a:cs typeface="Trebuchet MS"/>
              </a:rPr>
              <a:t>&amp;</a:t>
            </a:r>
            <a:r>
              <a:rPr dirty="0" sz="1650" spc="-45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650" spc="65">
                <a:solidFill>
                  <a:srgbClr val="00A149"/>
                </a:solidFill>
                <a:latin typeface="Trebuchet MS"/>
                <a:cs typeface="Trebuchet MS"/>
              </a:rPr>
              <a:t>Market</a:t>
            </a:r>
            <a:r>
              <a:rPr dirty="0" sz="1650" spc="-85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650" spc="80">
                <a:solidFill>
                  <a:srgbClr val="00A149"/>
                </a:solidFill>
                <a:latin typeface="Trebuchet MS"/>
                <a:cs typeface="Trebuchet MS"/>
              </a:rPr>
              <a:t>Trends</a:t>
            </a:r>
            <a:endParaRPr sz="1650">
              <a:latin typeface="Trebuchet MS"/>
              <a:cs typeface="Trebuchet MS"/>
            </a:endParaRPr>
          </a:p>
          <a:p>
            <a:pPr marL="379730" indent="-236220">
              <a:lnSpc>
                <a:spcPct val="100000"/>
              </a:lnSpc>
              <a:spcBef>
                <a:spcPts val="630"/>
              </a:spcBef>
              <a:buClr>
                <a:srgbClr val="BC0000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75">
                <a:solidFill>
                  <a:srgbClr val="3333FF"/>
                </a:solidFill>
                <a:latin typeface="Trebuchet MS"/>
                <a:cs typeface="Trebuchet MS"/>
              </a:rPr>
              <a:t>Value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3333FF"/>
                </a:solidFill>
                <a:latin typeface="Trebuchet MS"/>
                <a:cs typeface="Trebuchet MS"/>
              </a:rPr>
              <a:t>Chain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3333FF"/>
                </a:solidFill>
                <a:latin typeface="Trebuchet MS"/>
                <a:cs typeface="Trebuchet MS"/>
              </a:rPr>
              <a:t>Transparency:</a:t>
            </a:r>
            <a:r>
              <a:rPr dirty="0" sz="1450" spc="-7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Stronger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scrutiny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of</a:t>
            </a:r>
            <a:r>
              <a:rPr dirty="0" sz="1450" spc="13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upstream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downstream</a:t>
            </a:r>
            <a:r>
              <a:rPr dirty="0" sz="1450" spc="-85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impacts</a:t>
            </a:r>
            <a:endParaRPr sz="1450">
              <a:latin typeface="Trebuchet MS"/>
              <a:cs typeface="Trebuchet MS"/>
            </a:endParaRPr>
          </a:p>
          <a:p>
            <a:pPr marL="379730" indent="-236220">
              <a:lnSpc>
                <a:spcPct val="100000"/>
              </a:lnSpc>
              <a:spcBef>
                <a:spcPts val="635"/>
              </a:spcBef>
              <a:buClr>
                <a:srgbClr val="BC0000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80">
                <a:solidFill>
                  <a:srgbClr val="3333FF"/>
                </a:solidFill>
                <a:latin typeface="Trebuchet MS"/>
                <a:cs typeface="Trebuchet MS"/>
              </a:rPr>
              <a:t>Global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5">
                <a:solidFill>
                  <a:srgbClr val="3333FF"/>
                </a:solidFill>
                <a:latin typeface="Trebuchet MS"/>
                <a:cs typeface="Trebuchet MS"/>
              </a:rPr>
              <a:t>Alignment:</a:t>
            </a:r>
            <a:r>
              <a:rPr dirty="0" sz="1450" spc="-6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Convergence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with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220">
                <a:latin typeface="Trebuchet MS"/>
                <a:cs typeface="Trebuchet MS"/>
              </a:rPr>
              <a:t>ISSB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and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partial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alignment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with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200">
                <a:latin typeface="Trebuchet MS"/>
                <a:cs typeface="Trebuchet MS"/>
              </a:rPr>
              <a:t>EU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215">
                <a:latin typeface="Trebuchet MS"/>
                <a:cs typeface="Trebuchet MS"/>
              </a:rPr>
              <a:t>CSRD</a:t>
            </a:r>
            <a:endParaRPr sz="1450">
              <a:latin typeface="Trebuchet MS"/>
              <a:cs typeface="Trebuchet MS"/>
            </a:endParaRPr>
          </a:p>
          <a:p>
            <a:pPr marL="379730" marR="5080" indent="-236220">
              <a:lnSpc>
                <a:spcPct val="102099"/>
              </a:lnSpc>
              <a:spcBef>
                <a:spcPts val="600"/>
              </a:spcBef>
              <a:buClr>
                <a:srgbClr val="BC0000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70">
                <a:solidFill>
                  <a:srgbClr val="3333FF"/>
                </a:solidFill>
                <a:latin typeface="Trebuchet MS"/>
                <a:cs typeface="Trebuchet MS"/>
              </a:rPr>
              <a:t>Stricter</a:t>
            </a:r>
            <a:r>
              <a:rPr dirty="0" sz="1450" spc="-4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0">
                <a:solidFill>
                  <a:srgbClr val="3333FF"/>
                </a:solidFill>
                <a:latin typeface="Trebuchet MS"/>
                <a:cs typeface="Trebuchet MS"/>
              </a:rPr>
              <a:t>Enforcement:</a:t>
            </a:r>
            <a:r>
              <a:rPr dirty="0" sz="1450" spc="-6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50">
                <a:latin typeface="Trebuchet MS"/>
                <a:cs typeface="Trebuchet MS"/>
              </a:rPr>
              <a:t>Push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toward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measurable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sustainability</a:t>
            </a:r>
            <a:r>
              <a:rPr dirty="0" sz="1450" spc="-80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performance,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not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tick-</a:t>
            </a:r>
            <a:r>
              <a:rPr dirty="0" sz="1450" spc="50">
                <a:latin typeface="Trebuchet MS"/>
                <a:cs typeface="Trebuchet MS"/>
              </a:rPr>
              <a:t>box </a:t>
            </a:r>
            <a:r>
              <a:rPr dirty="0" sz="1450" spc="85">
                <a:latin typeface="Trebuchet MS"/>
                <a:cs typeface="Trebuchet MS"/>
              </a:rPr>
              <a:t>compliance</a:t>
            </a:r>
            <a:endParaRPr sz="14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8021" y="1133856"/>
            <a:ext cx="1487978" cy="8381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24712" y="6374929"/>
            <a:ext cx="67945" cy="154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5"/>
              </a:lnSpc>
            </a:pPr>
            <a:r>
              <a:rPr dirty="0" sz="1000" spc="-50">
                <a:solidFill>
                  <a:srgbClr val="757575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747" y="4416552"/>
            <a:ext cx="803848" cy="2773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49163" y="4361203"/>
            <a:ext cx="3448685" cy="460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70"/>
              </a:lnSpc>
              <a:spcBef>
                <a:spcPts val="100"/>
              </a:spcBef>
            </a:pPr>
            <a:r>
              <a:rPr dirty="0" sz="1150" spc="65">
                <a:solidFill>
                  <a:srgbClr val="BF0000"/>
                </a:solidFill>
                <a:latin typeface="Trebuchet MS"/>
                <a:cs typeface="Trebuchet MS"/>
              </a:rPr>
              <a:t>Personal</a:t>
            </a:r>
            <a:r>
              <a:rPr dirty="0" sz="1150" spc="-20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150" spc="45">
                <a:solidFill>
                  <a:srgbClr val="BF0000"/>
                </a:solidFill>
                <a:latin typeface="Trebuchet MS"/>
                <a:cs typeface="Trebuchet MS"/>
              </a:rPr>
              <a:t>YouTube</a:t>
            </a:r>
            <a:r>
              <a:rPr dirty="0" sz="1150" spc="-25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150" spc="65">
                <a:solidFill>
                  <a:srgbClr val="BF0000"/>
                </a:solidFill>
                <a:latin typeface="Trebuchet MS"/>
                <a:cs typeface="Trebuchet MS"/>
              </a:rPr>
              <a:t>Channel</a:t>
            </a:r>
            <a:r>
              <a:rPr dirty="0" sz="1150" spc="-15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150">
                <a:solidFill>
                  <a:srgbClr val="BF0000"/>
                </a:solidFill>
                <a:latin typeface="Trebuchet MS"/>
                <a:cs typeface="Trebuchet MS"/>
              </a:rPr>
              <a:t>of</a:t>
            </a:r>
            <a:r>
              <a:rPr dirty="0" sz="1150" spc="85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150">
                <a:solidFill>
                  <a:srgbClr val="BF0000"/>
                </a:solidFill>
                <a:latin typeface="Trebuchet MS"/>
                <a:cs typeface="Trebuchet MS"/>
              </a:rPr>
              <a:t>Dr.</a:t>
            </a:r>
            <a:r>
              <a:rPr dirty="0" sz="1150" spc="-35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150" spc="55">
                <a:solidFill>
                  <a:srgbClr val="BF0000"/>
                </a:solidFill>
                <a:latin typeface="Trebuchet MS"/>
                <a:cs typeface="Trebuchet MS"/>
              </a:rPr>
              <a:t>Paritosh</a:t>
            </a:r>
            <a:r>
              <a:rPr dirty="0" sz="1150" spc="-10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150" spc="100">
                <a:solidFill>
                  <a:srgbClr val="BF0000"/>
                </a:solidFill>
                <a:latin typeface="Trebuchet MS"/>
                <a:cs typeface="Trebuchet MS"/>
              </a:rPr>
              <a:t>Basu</a:t>
            </a:r>
            <a:endParaRPr sz="1150">
              <a:latin typeface="Trebuchet MS"/>
              <a:cs typeface="Trebuchet MS"/>
            </a:endParaRPr>
          </a:p>
          <a:p>
            <a:pPr marL="12700" marR="5080">
              <a:lnSpc>
                <a:spcPts val="1040"/>
              </a:lnSpc>
              <a:spcBef>
                <a:spcPts val="5"/>
              </a:spcBef>
            </a:pPr>
            <a:r>
              <a:rPr dirty="0" u="sng" sz="85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3"/>
              </a:rPr>
              <a:t>https://www.youtube.com/channel/UCXvrvkrRuhM_6TDqM9pX3EQ/vide</a:t>
            </a:r>
            <a:r>
              <a:rPr dirty="0" u="none" sz="850" spc="500">
                <a:solidFill>
                  <a:srgbClr val="467785"/>
                </a:solidFill>
                <a:latin typeface="Calibri"/>
                <a:cs typeface="Calibri"/>
              </a:rPr>
              <a:t>   </a:t>
            </a:r>
            <a:r>
              <a:rPr dirty="0" u="sng" sz="850" spc="25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os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362705" y="4834890"/>
            <a:ext cx="3119755" cy="1771014"/>
            <a:chOff x="3362705" y="4834890"/>
            <a:chExt cx="3119755" cy="1771014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3467" y="4837176"/>
              <a:ext cx="3116580" cy="17621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66515" y="4838700"/>
              <a:ext cx="3112135" cy="1763395"/>
            </a:xfrm>
            <a:custGeom>
              <a:avLst/>
              <a:gdLst/>
              <a:ahLst/>
              <a:cxnLst/>
              <a:rect l="l" t="t" r="r" b="b"/>
              <a:pathLst>
                <a:path w="3112135" h="1763395">
                  <a:moveTo>
                    <a:pt x="0" y="0"/>
                  </a:moveTo>
                  <a:lnTo>
                    <a:pt x="3112007" y="0"/>
                  </a:lnTo>
                  <a:lnTo>
                    <a:pt x="3112007" y="1763267"/>
                  </a:lnTo>
                  <a:lnTo>
                    <a:pt x="0" y="1763267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5165893" y="4495282"/>
            <a:ext cx="1104265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70">
                <a:solidFill>
                  <a:srgbClr val="3333FF"/>
                </a:solidFill>
                <a:latin typeface="Trebuchet MS"/>
                <a:cs typeface="Trebuchet MS"/>
              </a:rPr>
              <a:t>@paritoshbasu</a:t>
            </a:r>
            <a:endParaRPr sz="115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47688" y="4418076"/>
            <a:ext cx="292824" cy="29434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973253" y="4476961"/>
            <a:ext cx="244094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100"/>
              </a:spcBef>
            </a:pPr>
            <a:r>
              <a:rPr dirty="0" u="sng" sz="90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6"/>
              </a:rPr>
              <a:t>https://www.linkedin.com/in/dr-paritosh-basu-</a:t>
            </a:r>
            <a:r>
              <a:rPr dirty="0" u="sng" sz="900" spc="-5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6"/>
              </a:rPr>
              <a:t>8</a:t>
            </a:r>
            <a:r>
              <a:rPr dirty="0" u="none" sz="900" spc="500">
                <a:solidFill>
                  <a:srgbClr val="467785"/>
                </a:solidFill>
                <a:latin typeface="Calibri"/>
                <a:cs typeface="Calibri"/>
              </a:rPr>
              <a:t> 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7a67a15</a:t>
            </a:r>
            <a:r>
              <a:rPr dirty="0" u="sng" sz="85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/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29400" y="4834890"/>
            <a:ext cx="3256279" cy="1757680"/>
            <a:chOff x="6629400" y="4834890"/>
            <a:chExt cx="3256279" cy="175768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29400" y="4837176"/>
              <a:ext cx="3255264" cy="17525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33971" y="4838700"/>
              <a:ext cx="3248025" cy="1750060"/>
            </a:xfrm>
            <a:custGeom>
              <a:avLst/>
              <a:gdLst/>
              <a:ahLst/>
              <a:cxnLst/>
              <a:rect l="l" t="t" r="r" b="b"/>
              <a:pathLst>
                <a:path w="3248025" h="1750059">
                  <a:moveTo>
                    <a:pt x="0" y="0"/>
                  </a:moveTo>
                  <a:lnTo>
                    <a:pt x="3247643" y="0"/>
                  </a:lnTo>
                  <a:lnTo>
                    <a:pt x="3247643" y="1749551"/>
                  </a:lnTo>
                  <a:lnTo>
                    <a:pt x="0" y="1749551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157967" y="1208004"/>
            <a:ext cx="8354695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114"/>
              <a:t>This</a:t>
            </a:r>
            <a:r>
              <a:rPr dirty="0" spc="-90"/>
              <a:t> </a:t>
            </a:r>
            <a:r>
              <a:rPr dirty="0" spc="80"/>
              <a:t>presentation</a:t>
            </a:r>
            <a:r>
              <a:rPr dirty="0" spc="-90"/>
              <a:t> </a:t>
            </a:r>
            <a:r>
              <a:rPr dirty="0" spc="140"/>
              <a:t>is</a:t>
            </a:r>
            <a:r>
              <a:rPr dirty="0" spc="-90"/>
              <a:t> </a:t>
            </a:r>
            <a:r>
              <a:rPr dirty="0" spc="160"/>
              <a:t>based</a:t>
            </a:r>
            <a:r>
              <a:rPr dirty="0" spc="-70"/>
              <a:t> </a:t>
            </a:r>
            <a:r>
              <a:rPr dirty="0" spc="125"/>
              <a:t>on</a:t>
            </a:r>
            <a:r>
              <a:rPr dirty="0" spc="-75"/>
              <a:t> </a:t>
            </a:r>
            <a:r>
              <a:rPr dirty="0" spc="75"/>
              <a:t>this</a:t>
            </a:r>
            <a:r>
              <a:rPr dirty="0" spc="-105"/>
              <a:t> </a:t>
            </a:r>
            <a:r>
              <a:rPr dirty="0" spc="95"/>
              <a:t>Author’s</a:t>
            </a:r>
            <a:r>
              <a:rPr dirty="0" spc="-90"/>
              <a:t> </a:t>
            </a:r>
            <a:r>
              <a:rPr dirty="0" spc="105"/>
              <a:t>Several</a:t>
            </a:r>
            <a:r>
              <a:rPr dirty="0" spc="-80"/>
              <a:t> </a:t>
            </a:r>
            <a:r>
              <a:rPr dirty="0" spc="114"/>
              <a:t>Published</a:t>
            </a:r>
            <a:r>
              <a:rPr dirty="0" spc="-95"/>
              <a:t> </a:t>
            </a:r>
            <a:r>
              <a:rPr dirty="0" spc="125"/>
              <a:t>Papers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7496556" y="1615439"/>
            <a:ext cx="2399030" cy="2555875"/>
            <a:chOff x="7496556" y="1615439"/>
            <a:chExt cx="2399030" cy="255587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07223" y="1623059"/>
              <a:ext cx="2377440" cy="252762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504176" y="1623059"/>
              <a:ext cx="2383790" cy="2540635"/>
            </a:xfrm>
            <a:custGeom>
              <a:avLst/>
              <a:gdLst/>
              <a:ahLst/>
              <a:cxnLst/>
              <a:rect l="l" t="t" r="r" b="b"/>
              <a:pathLst>
                <a:path w="2383790" h="2540635">
                  <a:moveTo>
                    <a:pt x="0" y="0"/>
                  </a:moveTo>
                  <a:lnTo>
                    <a:pt x="2383535" y="0"/>
                  </a:lnTo>
                  <a:lnTo>
                    <a:pt x="2383535" y="2540508"/>
                  </a:lnTo>
                  <a:lnTo>
                    <a:pt x="0" y="2540508"/>
                  </a:lnTo>
                  <a:lnTo>
                    <a:pt x="0" y="0"/>
                  </a:lnTo>
                  <a:close/>
                </a:path>
              </a:pathLst>
            </a:custGeom>
            <a:ln w="15240">
              <a:solidFill>
                <a:srgbClr val="0062F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5013960" y="1615439"/>
            <a:ext cx="2313940" cy="2559050"/>
            <a:chOff x="5013960" y="1615439"/>
            <a:chExt cx="2313940" cy="255905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29200" y="1630680"/>
              <a:ext cx="2241851" cy="252831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021580" y="1623059"/>
              <a:ext cx="2298700" cy="2543810"/>
            </a:xfrm>
            <a:custGeom>
              <a:avLst/>
              <a:gdLst/>
              <a:ahLst/>
              <a:cxnLst/>
              <a:rect l="l" t="t" r="r" b="b"/>
              <a:pathLst>
                <a:path w="2298700" h="2543810">
                  <a:moveTo>
                    <a:pt x="0" y="0"/>
                  </a:moveTo>
                  <a:lnTo>
                    <a:pt x="2298191" y="0"/>
                  </a:lnTo>
                  <a:lnTo>
                    <a:pt x="2298191" y="2543556"/>
                  </a:lnTo>
                  <a:lnTo>
                    <a:pt x="0" y="2543556"/>
                  </a:lnTo>
                  <a:lnTo>
                    <a:pt x="0" y="0"/>
                  </a:lnTo>
                  <a:close/>
                </a:path>
              </a:pathLst>
            </a:custGeom>
            <a:ln w="1524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2600705" y="1600961"/>
            <a:ext cx="2304415" cy="2601595"/>
            <a:chOff x="2600705" y="1600961"/>
            <a:chExt cx="2304415" cy="2601595"/>
          </a:xfrm>
        </p:grpSpPr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06039" y="1606296"/>
              <a:ext cx="2295143" cy="25908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606039" y="1606295"/>
              <a:ext cx="2293620" cy="2590800"/>
            </a:xfrm>
            <a:custGeom>
              <a:avLst/>
              <a:gdLst/>
              <a:ahLst/>
              <a:cxnLst/>
              <a:rect l="l" t="t" r="r" b="b"/>
              <a:pathLst>
                <a:path w="2293620" h="2590800">
                  <a:moveTo>
                    <a:pt x="0" y="0"/>
                  </a:moveTo>
                  <a:lnTo>
                    <a:pt x="2293620" y="0"/>
                  </a:lnTo>
                  <a:lnTo>
                    <a:pt x="2293620" y="2590800"/>
                  </a:lnTo>
                  <a:lnTo>
                    <a:pt x="0" y="25908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0019" y="4834127"/>
            <a:ext cx="3046475" cy="176479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59096" y="4479035"/>
            <a:ext cx="195071" cy="211835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259841" y="1593341"/>
            <a:ext cx="2228215" cy="2601595"/>
            <a:chOff x="259841" y="1593341"/>
            <a:chExt cx="2228215" cy="2601595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9747" y="1604772"/>
              <a:ext cx="2202769" cy="257860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65175" y="1598675"/>
              <a:ext cx="2217420" cy="2590800"/>
            </a:xfrm>
            <a:custGeom>
              <a:avLst/>
              <a:gdLst/>
              <a:ahLst/>
              <a:cxnLst/>
              <a:rect l="l" t="t" r="r" b="b"/>
              <a:pathLst>
                <a:path w="2217420" h="2590800">
                  <a:moveTo>
                    <a:pt x="0" y="0"/>
                  </a:moveTo>
                  <a:lnTo>
                    <a:pt x="2217420" y="0"/>
                  </a:lnTo>
                  <a:lnTo>
                    <a:pt x="2217420" y="2590800"/>
                  </a:lnTo>
                  <a:lnTo>
                    <a:pt x="0" y="25908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9285" y="1767350"/>
            <a:ext cx="9115425" cy="43014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1111250">
              <a:lnSpc>
                <a:spcPct val="102800"/>
              </a:lnSpc>
              <a:spcBef>
                <a:spcPts val="90"/>
              </a:spcBef>
            </a:pPr>
            <a:r>
              <a:rPr dirty="0" sz="1450" spc="80">
                <a:latin typeface="Trebuchet MS"/>
                <a:cs typeface="Trebuchet MS"/>
              </a:rPr>
              <a:t>Global</a:t>
            </a:r>
            <a:r>
              <a:rPr dirty="0" sz="1450" spc="-8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stock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exchanges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are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increasingly</a:t>
            </a:r>
            <a:r>
              <a:rPr dirty="0" sz="1450" spc="-80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embedding</a:t>
            </a:r>
            <a:r>
              <a:rPr dirty="0" sz="1450" spc="-85">
                <a:latin typeface="Trebuchet MS"/>
                <a:cs typeface="Trebuchet MS"/>
              </a:rPr>
              <a:t> </a:t>
            </a:r>
            <a:r>
              <a:rPr dirty="0" sz="1450" spc="229">
                <a:latin typeface="Trebuchet MS"/>
                <a:cs typeface="Trebuchet MS"/>
              </a:rPr>
              <a:t>ESG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Sustainability</a:t>
            </a:r>
            <a:r>
              <a:rPr dirty="0" sz="1450" spc="-95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disclosures </a:t>
            </a:r>
            <a:r>
              <a:rPr dirty="0" sz="1450" spc="55">
                <a:latin typeface="Trebuchet MS"/>
                <a:cs typeface="Trebuchet MS"/>
              </a:rPr>
              <a:t>Into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their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listing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and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140">
                <a:latin typeface="Trebuchet MS"/>
                <a:cs typeface="Trebuchet MS"/>
              </a:rPr>
              <a:t>IPO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requirements</a:t>
            </a:r>
            <a:endParaRPr sz="1450">
              <a:latin typeface="Trebuchet MS"/>
              <a:cs typeface="Trebuchet MS"/>
            </a:endParaRPr>
          </a:p>
          <a:p>
            <a:pPr marL="459740" indent="-295275">
              <a:lnSpc>
                <a:spcPct val="100000"/>
              </a:lnSpc>
              <a:spcBef>
                <a:spcPts val="825"/>
              </a:spcBef>
              <a:buClr>
                <a:srgbClr val="BC0000"/>
              </a:buClr>
              <a:buAutoNum type="arabicPeriod"/>
              <a:tabLst>
                <a:tab pos="459740" algn="l"/>
              </a:tabLst>
            </a:pPr>
            <a:r>
              <a:rPr dirty="0" sz="1450" spc="65">
                <a:solidFill>
                  <a:srgbClr val="3333FF"/>
                </a:solidFill>
                <a:latin typeface="Trebuchet MS"/>
                <a:cs typeface="Trebuchet MS"/>
              </a:rPr>
              <a:t>India’s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240">
                <a:solidFill>
                  <a:srgbClr val="3333FF"/>
                </a:solidFill>
                <a:latin typeface="Trebuchet MS"/>
                <a:cs typeface="Trebuchet MS"/>
              </a:rPr>
              <a:t>BSE</a:t>
            </a:r>
            <a:r>
              <a:rPr dirty="0" sz="1450" spc="-3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450" spc="-4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235">
                <a:solidFill>
                  <a:srgbClr val="3333FF"/>
                </a:solidFill>
                <a:latin typeface="Trebuchet MS"/>
                <a:cs typeface="Trebuchet MS"/>
              </a:rPr>
              <a:t>NSE</a:t>
            </a:r>
            <a:r>
              <a:rPr dirty="0" sz="1450" spc="-5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mandate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145">
                <a:latin typeface="Trebuchet MS"/>
                <a:cs typeface="Trebuchet MS"/>
              </a:rPr>
              <a:t>SEBI’s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235">
                <a:latin typeface="Trebuchet MS"/>
                <a:cs typeface="Trebuchet MS"/>
              </a:rPr>
              <a:t>BRSR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for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top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1,000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companies</a:t>
            </a:r>
            <a:endParaRPr sz="1450">
              <a:latin typeface="Trebuchet MS"/>
              <a:cs typeface="Trebuchet MS"/>
            </a:endParaRPr>
          </a:p>
          <a:p>
            <a:pPr marL="460375" marR="261620" indent="-295910">
              <a:lnSpc>
                <a:spcPct val="102099"/>
              </a:lnSpc>
              <a:spcBef>
                <a:spcPts val="805"/>
              </a:spcBef>
              <a:buClr>
                <a:srgbClr val="BC0000"/>
              </a:buClr>
              <a:buAutoNum type="arabicPeriod"/>
              <a:tabLst>
                <a:tab pos="460375" algn="l"/>
              </a:tabLst>
            </a:pPr>
            <a:r>
              <a:rPr dirty="0" sz="1450" spc="90">
                <a:solidFill>
                  <a:srgbClr val="3333FF"/>
                </a:solidFill>
                <a:latin typeface="Trebuchet MS"/>
                <a:cs typeface="Trebuchet MS"/>
              </a:rPr>
              <a:t>China’s</a:t>
            </a:r>
            <a:r>
              <a:rPr dirty="0" sz="1450" spc="-7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5">
                <a:solidFill>
                  <a:srgbClr val="3333FF"/>
                </a:solidFill>
                <a:latin typeface="Trebuchet MS"/>
                <a:cs typeface="Trebuchet MS"/>
              </a:rPr>
              <a:t>Shanghai,</a:t>
            </a:r>
            <a:r>
              <a:rPr dirty="0" sz="1450" spc="-8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0">
                <a:solidFill>
                  <a:srgbClr val="3333FF"/>
                </a:solidFill>
                <a:latin typeface="Trebuchet MS"/>
                <a:cs typeface="Trebuchet MS"/>
              </a:rPr>
              <a:t>Shenzhen,</a:t>
            </a:r>
            <a:r>
              <a:rPr dirty="0" sz="1450" spc="-8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5">
                <a:solidFill>
                  <a:srgbClr val="3333FF"/>
                </a:solidFill>
                <a:latin typeface="Trebuchet MS"/>
                <a:cs typeface="Trebuchet MS"/>
              </a:rPr>
              <a:t>Beijing</a:t>
            </a:r>
            <a:r>
              <a:rPr dirty="0" sz="1450" spc="-6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exchanges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require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sustainability</a:t>
            </a:r>
            <a:r>
              <a:rPr dirty="0" sz="1450" spc="-100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reports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under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-25">
                <a:latin typeface="Trebuchet MS"/>
                <a:cs typeface="Trebuchet MS"/>
              </a:rPr>
              <a:t>the </a:t>
            </a:r>
            <a:r>
              <a:rPr dirty="0" sz="1450" spc="100">
                <a:latin typeface="Trebuchet MS"/>
                <a:cs typeface="Trebuchet MS"/>
              </a:rPr>
              <a:t>new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2024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guidelines</a:t>
            </a:r>
            <a:endParaRPr sz="1450">
              <a:latin typeface="Trebuchet MS"/>
              <a:cs typeface="Trebuchet MS"/>
            </a:endParaRPr>
          </a:p>
          <a:p>
            <a:pPr marL="459740" indent="-295275">
              <a:lnSpc>
                <a:spcPct val="100000"/>
              </a:lnSpc>
              <a:spcBef>
                <a:spcPts val="840"/>
              </a:spcBef>
              <a:buClr>
                <a:srgbClr val="BC0000"/>
              </a:buClr>
              <a:buAutoNum type="arabicPeriod"/>
              <a:tabLst>
                <a:tab pos="459740" algn="l"/>
              </a:tabLst>
            </a:pPr>
            <a:r>
              <a:rPr dirty="0" sz="1450" spc="150">
                <a:solidFill>
                  <a:srgbClr val="3333FF"/>
                </a:solidFill>
                <a:latin typeface="Trebuchet MS"/>
                <a:cs typeface="Trebuchet MS"/>
              </a:rPr>
              <a:t>Hong</a:t>
            </a:r>
            <a:r>
              <a:rPr dirty="0" sz="1450" spc="-3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20">
                <a:solidFill>
                  <a:srgbClr val="3333FF"/>
                </a:solidFill>
                <a:latin typeface="Trebuchet MS"/>
                <a:cs typeface="Trebuchet MS"/>
              </a:rPr>
              <a:t>Kong’s</a:t>
            </a:r>
            <a:r>
              <a:rPr dirty="0" sz="1450" spc="-1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229">
                <a:solidFill>
                  <a:srgbClr val="3333FF"/>
                </a:solidFill>
                <a:latin typeface="Trebuchet MS"/>
                <a:cs typeface="Trebuchet MS"/>
              </a:rPr>
              <a:t>HKSE</a:t>
            </a:r>
            <a:r>
              <a:rPr dirty="0" sz="1450" spc="-1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enforces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climate-</a:t>
            </a:r>
            <a:r>
              <a:rPr dirty="0" sz="1450" spc="45">
                <a:latin typeface="Trebuchet MS"/>
                <a:cs typeface="Trebuchet MS"/>
              </a:rPr>
              <a:t>related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disclosures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aligned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with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165">
                <a:latin typeface="Trebuchet MS"/>
                <a:cs typeface="Trebuchet MS"/>
              </a:rPr>
              <a:t>IFRS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175">
                <a:latin typeface="Trebuchet MS"/>
                <a:cs typeface="Trebuchet MS"/>
              </a:rPr>
              <a:t>S2</a:t>
            </a:r>
            <a:endParaRPr sz="1450">
              <a:latin typeface="Trebuchet MS"/>
              <a:cs typeface="Trebuchet MS"/>
            </a:endParaRPr>
          </a:p>
          <a:p>
            <a:pPr marL="459740" indent="-295275">
              <a:lnSpc>
                <a:spcPct val="100000"/>
              </a:lnSpc>
              <a:spcBef>
                <a:spcPts val="825"/>
              </a:spcBef>
              <a:buClr>
                <a:srgbClr val="BC0000"/>
              </a:buClr>
              <a:buAutoNum type="arabicPeriod"/>
              <a:tabLst>
                <a:tab pos="459740" algn="l"/>
              </a:tabLst>
            </a:pPr>
            <a:r>
              <a:rPr dirty="0" sz="1450" spc="80">
                <a:solidFill>
                  <a:srgbClr val="3333FF"/>
                </a:solidFill>
                <a:latin typeface="Trebuchet MS"/>
                <a:cs typeface="Trebuchet MS"/>
              </a:rPr>
              <a:t>Malaysia’s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40">
                <a:solidFill>
                  <a:srgbClr val="3333FF"/>
                </a:solidFill>
                <a:latin typeface="Trebuchet MS"/>
                <a:cs typeface="Trebuchet MS"/>
              </a:rPr>
              <a:t>Bursa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45">
                <a:latin typeface="Trebuchet MS"/>
                <a:cs typeface="Trebuchet MS"/>
              </a:rPr>
              <a:t>has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required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229">
                <a:latin typeface="Trebuchet MS"/>
                <a:cs typeface="Trebuchet MS"/>
              </a:rPr>
              <a:t>ESG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reporting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since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2016</a:t>
            </a:r>
            <a:endParaRPr sz="1450">
              <a:latin typeface="Trebuchet MS"/>
              <a:cs typeface="Trebuchet MS"/>
            </a:endParaRPr>
          </a:p>
          <a:p>
            <a:pPr marL="459740" indent="-295275">
              <a:lnSpc>
                <a:spcPct val="100000"/>
              </a:lnSpc>
              <a:spcBef>
                <a:spcPts val="840"/>
              </a:spcBef>
              <a:buClr>
                <a:srgbClr val="BC0000"/>
              </a:buClr>
              <a:buAutoNum type="arabicPeriod"/>
              <a:tabLst>
                <a:tab pos="459740" algn="l"/>
              </a:tabLst>
            </a:pPr>
            <a:r>
              <a:rPr dirty="0" sz="1450" spc="110">
                <a:solidFill>
                  <a:srgbClr val="3333FF"/>
                </a:solidFill>
                <a:latin typeface="Trebuchet MS"/>
                <a:cs typeface="Trebuchet MS"/>
              </a:rPr>
              <a:t>South</a:t>
            </a:r>
            <a:r>
              <a:rPr dirty="0" sz="1450" spc="-5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5">
                <a:solidFill>
                  <a:srgbClr val="3333FF"/>
                </a:solidFill>
                <a:latin typeface="Trebuchet MS"/>
                <a:cs typeface="Trebuchet MS"/>
              </a:rPr>
              <a:t>Africa’s</a:t>
            </a:r>
            <a:r>
              <a:rPr dirty="0" sz="1450" spc="-3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220">
                <a:solidFill>
                  <a:srgbClr val="3333FF"/>
                </a:solidFill>
                <a:latin typeface="Trebuchet MS"/>
                <a:cs typeface="Trebuchet MS"/>
              </a:rPr>
              <a:t>JSE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follows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comply-</a:t>
            </a:r>
            <a:r>
              <a:rPr dirty="0" sz="1450">
                <a:latin typeface="Trebuchet MS"/>
                <a:cs typeface="Trebuchet MS"/>
              </a:rPr>
              <a:t>or-</a:t>
            </a:r>
            <a:r>
              <a:rPr dirty="0" sz="1450" spc="55">
                <a:latin typeface="Trebuchet MS"/>
                <a:cs typeface="Trebuchet MS"/>
              </a:rPr>
              <a:t>explain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integrated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reporting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model</a:t>
            </a:r>
            <a:endParaRPr sz="1450">
              <a:latin typeface="Trebuchet MS"/>
              <a:cs typeface="Trebuchet MS"/>
            </a:endParaRPr>
          </a:p>
          <a:p>
            <a:pPr marL="459740" indent="-295275">
              <a:lnSpc>
                <a:spcPct val="100000"/>
              </a:lnSpc>
              <a:spcBef>
                <a:spcPts val="830"/>
              </a:spcBef>
              <a:buClr>
                <a:srgbClr val="BC0000"/>
              </a:buClr>
              <a:buAutoNum type="arabicPeriod"/>
              <a:tabLst>
                <a:tab pos="459740" algn="l"/>
              </a:tabLst>
            </a:pPr>
            <a:r>
              <a:rPr dirty="0" sz="1450" spc="75">
                <a:solidFill>
                  <a:srgbClr val="3333FF"/>
                </a:solidFill>
                <a:latin typeface="Trebuchet MS"/>
                <a:cs typeface="Trebuchet MS"/>
              </a:rPr>
              <a:t>Switzerland’s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40">
                <a:solidFill>
                  <a:srgbClr val="3333FF"/>
                </a:solidFill>
                <a:latin typeface="Trebuchet MS"/>
                <a:cs typeface="Trebuchet MS"/>
              </a:rPr>
              <a:t>SIX</a:t>
            </a:r>
            <a:r>
              <a:rPr dirty="0" sz="1450" spc="-2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4">
                <a:solidFill>
                  <a:srgbClr val="3333FF"/>
                </a:solidFill>
                <a:latin typeface="Trebuchet MS"/>
                <a:cs typeface="Trebuchet MS"/>
              </a:rPr>
              <a:t>Exchange</a:t>
            </a:r>
            <a:r>
              <a:rPr dirty="0" sz="1450" spc="-4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mandates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sustainability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reporting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for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certain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firms,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25">
                <a:latin typeface="Trebuchet MS"/>
                <a:cs typeface="Trebuchet MS"/>
              </a:rPr>
              <a:t> the</a:t>
            </a:r>
            <a:endParaRPr sz="1450">
              <a:latin typeface="Trebuchet MS"/>
              <a:cs typeface="Trebuchet MS"/>
            </a:endParaRPr>
          </a:p>
          <a:p>
            <a:pPr marL="459740" indent="-295275">
              <a:lnSpc>
                <a:spcPct val="100000"/>
              </a:lnSpc>
              <a:spcBef>
                <a:spcPts val="840"/>
              </a:spcBef>
              <a:buClr>
                <a:srgbClr val="BC0000"/>
              </a:buClr>
              <a:buAutoNum type="arabicPeriod"/>
              <a:tabLst>
                <a:tab pos="459740" algn="l"/>
              </a:tabLst>
            </a:pPr>
            <a:r>
              <a:rPr dirty="0" sz="1450" spc="90">
                <a:solidFill>
                  <a:srgbClr val="3333FF"/>
                </a:solidFill>
                <a:latin typeface="Trebuchet MS"/>
                <a:cs typeface="Trebuchet MS"/>
              </a:rPr>
              <a:t>The</a:t>
            </a:r>
            <a:r>
              <a:rPr dirty="0" sz="1450" spc="-6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25">
                <a:solidFill>
                  <a:srgbClr val="3333FF"/>
                </a:solidFill>
                <a:latin typeface="Trebuchet MS"/>
                <a:cs typeface="Trebuchet MS"/>
              </a:rPr>
              <a:t>UK’s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95">
                <a:solidFill>
                  <a:srgbClr val="3333FF"/>
                </a:solidFill>
                <a:latin typeface="Trebuchet MS"/>
                <a:cs typeface="Trebuchet MS"/>
              </a:rPr>
              <a:t>LSE</a:t>
            </a:r>
            <a:r>
              <a:rPr dirty="0" sz="1450" spc="-5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requires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listed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companies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disclose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greenhouse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165">
                <a:latin typeface="Trebuchet MS"/>
                <a:cs typeface="Trebuchet MS"/>
              </a:rPr>
              <a:t>gas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emissions.</a:t>
            </a:r>
            <a:endParaRPr sz="1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5"/>
              </a:spcBef>
              <a:buClr>
                <a:srgbClr val="BC0000"/>
              </a:buClr>
              <a:buFont typeface="Trebuchet MS"/>
              <a:buAutoNum type="arabicPeriod"/>
            </a:pPr>
            <a:endParaRPr sz="1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50" spc="55">
                <a:solidFill>
                  <a:srgbClr val="BC0000"/>
                </a:solidFill>
                <a:latin typeface="Trebuchet MS"/>
                <a:cs typeface="Trebuchet MS"/>
              </a:rPr>
              <a:t>Note</a:t>
            </a:r>
            <a:endParaRPr sz="1650">
              <a:latin typeface="Trebuchet MS"/>
              <a:cs typeface="Trebuchet MS"/>
            </a:endParaRPr>
          </a:p>
          <a:p>
            <a:pPr lvl="1" marL="459105" indent="-222885">
              <a:lnSpc>
                <a:spcPct val="100000"/>
              </a:lnSpc>
              <a:spcBef>
                <a:spcPts val="635"/>
              </a:spcBef>
              <a:buClr>
                <a:srgbClr val="BC0000"/>
              </a:buClr>
              <a:buAutoNum type="romanLcPeriod"/>
              <a:tabLst>
                <a:tab pos="459105" algn="l"/>
              </a:tabLst>
            </a:pPr>
            <a:r>
              <a:rPr dirty="0" sz="1450" spc="90">
                <a:latin typeface="Trebuchet MS"/>
                <a:cs typeface="Trebuchet MS"/>
              </a:rPr>
              <a:t>The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above</a:t>
            </a:r>
            <a:r>
              <a:rPr dirty="0" sz="1450">
                <a:latin typeface="Trebuchet MS"/>
                <a:cs typeface="Trebuchet MS"/>
              </a:rPr>
              <a:t> list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is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just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illustrative.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There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are</a:t>
            </a:r>
            <a:r>
              <a:rPr dirty="0" sz="1450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other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Stock</a:t>
            </a:r>
            <a:r>
              <a:rPr dirty="0" sz="1450" spc="5">
                <a:latin typeface="Trebuchet MS"/>
                <a:cs typeface="Trebuchet MS"/>
              </a:rPr>
              <a:t> </a:t>
            </a:r>
            <a:r>
              <a:rPr dirty="0" sz="1450" spc="130">
                <a:latin typeface="Trebuchet MS"/>
                <a:cs typeface="Trebuchet MS"/>
              </a:rPr>
              <a:t>Exchanges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like of</a:t>
            </a:r>
            <a:r>
              <a:rPr dirty="0" sz="1450" spc="17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Tel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Aviv</a:t>
            </a:r>
            <a:endParaRPr sz="1450">
              <a:latin typeface="Trebuchet MS"/>
              <a:cs typeface="Trebuchet MS"/>
            </a:endParaRPr>
          </a:p>
          <a:p>
            <a:pPr lvl="1" marL="458470" marR="5080" indent="-222250">
              <a:lnSpc>
                <a:spcPct val="102699"/>
              </a:lnSpc>
              <a:spcBef>
                <a:spcPts val="585"/>
              </a:spcBef>
              <a:buClr>
                <a:srgbClr val="BC0000"/>
              </a:buClr>
              <a:buAutoNum type="romanLcPeriod"/>
              <a:tabLst>
                <a:tab pos="460375" algn="l"/>
              </a:tabLst>
            </a:pPr>
            <a:r>
              <a:rPr dirty="0" sz="1450" spc="20">
                <a:latin typeface="Trebuchet MS"/>
                <a:cs typeface="Trebuchet MS"/>
              </a:rPr>
              <a:t>Collectively,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these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exchanges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are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making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245">
                <a:latin typeface="Trebuchet MS"/>
                <a:cs typeface="Trebuchet MS"/>
              </a:rPr>
              <a:t>SM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229">
                <a:latin typeface="Trebuchet MS"/>
                <a:cs typeface="Trebuchet MS"/>
              </a:rPr>
              <a:t>ESG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transparency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standard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expectation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-25">
                <a:latin typeface="Trebuchet MS"/>
                <a:cs typeface="Trebuchet MS"/>
              </a:rPr>
              <a:t>for </a:t>
            </a:r>
            <a:r>
              <a:rPr dirty="0" sz="1450" spc="-25">
                <a:latin typeface="Trebuchet MS"/>
                <a:cs typeface="Trebuchet MS"/>
              </a:rPr>
              <a:t>	</a:t>
            </a:r>
            <a:r>
              <a:rPr dirty="0" sz="1450" spc="80">
                <a:latin typeface="Trebuchet MS"/>
                <a:cs typeface="Trebuchet MS"/>
              </a:rPr>
              <a:t>listings</a:t>
            </a:r>
            <a:r>
              <a:rPr dirty="0" sz="1450" spc="-10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140">
                <a:latin typeface="Trebuchet MS"/>
                <a:cs typeface="Trebuchet MS"/>
              </a:rPr>
              <a:t>IPOs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81610">
              <a:lnSpc>
                <a:spcPct val="100000"/>
              </a:lnSpc>
              <a:spcBef>
                <a:spcPts val="130"/>
              </a:spcBef>
            </a:pPr>
            <a:r>
              <a:rPr dirty="0" spc="190"/>
              <a:t>No</a:t>
            </a:r>
            <a:r>
              <a:rPr dirty="0" spc="-90"/>
              <a:t> </a:t>
            </a:r>
            <a:r>
              <a:rPr dirty="0" spc="80"/>
              <a:t>Sustainability</a:t>
            </a:r>
            <a:r>
              <a:rPr dirty="0" spc="-80"/>
              <a:t> </a:t>
            </a:r>
            <a:r>
              <a:rPr dirty="0" spc="110"/>
              <a:t>Reporting</a:t>
            </a:r>
            <a:r>
              <a:rPr dirty="0" spc="-85"/>
              <a:t> </a:t>
            </a:r>
            <a:r>
              <a:rPr dirty="0" spc="190"/>
              <a:t>No</a:t>
            </a:r>
            <a:r>
              <a:rPr dirty="0" spc="-85"/>
              <a:t> </a:t>
            </a:r>
            <a:r>
              <a:rPr dirty="0" spc="225"/>
              <a:t>Access</a:t>
            </a:r>
            <a:r>
              <a:rPr dirty="0" spc="-80"/>
              <a:t> </a:t>
            </a:r>
            <a:r>
              <a:rPr dirty="0"/>
              <a:t>to</a:t>
            </a:r>
            <a:r>
              <a:rPr dirty="0" spc="-65"/>
              <a:t> </a:t>
            </a:r>
            <a:r>
              <a:rPr dirty="0" spc="85"/>
              <a:t>Equity</a:t>
            </a:r>
            <a:r>
              <a:rPr dirty="0" spc="-80"/>
              <a:t> </a:t>
            </a:r>
            <a:r>
              <a:rPr dirty="0" spc="70"/>
              <a:t>Capital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5380" y="1179575"/>
            <a:ext cx="1167383" cy="9067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59580" y="3676857"/>
            <a:ext cx="8140700" cy="830580"/>
          </a:xfrm>
          <a:prstGeom prst="rect"/>
        </p:spPr>
        <p:txBody>
          <a:bodyPr wrap="square" lIns="0" tIns="24765" rIns="0" bIns="0" rtlCol="0" vert="horz">
            <a:spAutoFit/>
          </a:bodyPr>
          <a:lstStyle/>
          <a:p>
            <a:pPr marL="12700" marR="5080" indent="222250">
              <a:lnSpc>
                <a:spcPts val="3170"/>
              </a:lnSpc>
              <a:spcBef>
                <a:spcPts val="195"/>
              </a:spcBef>
            </a:pPr>
            <a:r>
              <a:rPr dirty="0" sz="2650" spc="160">
                <a:solidFill>
                  <a:srgbClr val="BC0000"/>
                </a:solidFill>
              </a:rPr>
              <a:t>Key</a:t>
            </a:r>
            <a:r>
              <a:rPr dirty="0" sz="2650" spc="-130">
                <a:solidFill>
                  <a:srgbClr val="BC0000"/>
                </a:solidFill>
              </a:rPr>
              <a:t> </a:t>
            </a:r>
            <a:r>
              <a:rPr dirty="0" sz="2650" spc="85">
                <a:solidFill>
                  <a:srgbClr val="BC0000"/>
                </a:solidFill>
              </a:rPr>
              <a:t>Similarities</a:t>
            </a:r>
            <a:r>
              <a:rPr dirty="0" sz="2650" spc="-155">
                <a:solidFill>
                  <a:srgbClr val="BC0000"/>
                </a:solidFill>
              </a:rPr>
              <a:t> </a:t>
            </a:r>
            <a:r>
              <a:rPr dirty="0" sz="2650" spc="155">
                <a:solidFill>
                  <a:srgbClr val="BC0000"/>
                </a:solidFill>
              </a:rPr>
              <a:t>and</a:t>
            </a:r>
            <a:r>
              <a:rPr dirty="0" sz="2650" spc="-135">
                <a:solidFill>
                  <a:srgbClr val="BC0000"/>
                </a:solidFill>
              </a:rPr>
              <a:t> </a:t>
            </a:r>
            <a:r>
              <a:rPr dirty="0" sz="2650" spc="85">
                <a:solidFill>
                  <a:srgbClr val="BC0000"/>
                </a:solidFill>
              </a:rPr>
              <a:t>Correlation</a:t>
            </a:r>
            <a:r>
              <a:rPr dirty="0" sz="2650" spc="-135">
                <a:solidFill>
                  <a:srgbClr val="BC0000"/>
                </a:solidFill>
              </a:rPr>
              <a:t> </a:t>
            </a:r>
            <a:r>
              <a:rPr dirty="0" sz="2650" spc="155">
                <a:solidFill>
                  <a:srgbClr val="BC0000"/>
                </a:solidFill>
              </a:rPr>
              <a:t>and</a:t>
            </a:r>
            <a:r>
              <a:rPr dirty="0" sz="2650" spc="-140">
                <a:solidFill>
                  <a:srgbClr val="BC0000"/>
                </a:solidFill>
              </a:rPr>
              <a:t> </a:t>
            </a:r>
            <a:r>
              <a:rPr dirty="0" sz="2650" spc="60">
                <a:solidFill>
                  <a:srgbClr val="BC0000"/>
                </a:solidFill>
              </a:rPr>
              <a:t>Integration </a:t>
            </a:r>
            <a:r>
              <a:rPr dirty="0" sz="2650" spc="90">
                <a:solidFill>
                  <a:srgbClr val="BC0000"/>
                </a:solidFill>
              </a:rPr>
              <a:t>between</a:t>
            </a:r>
            <a:r>
              <a:rPr dirty="0" sz="2650" spc="-135">
                <a:solidFill>
                  <a:srgbClr val="BC0000"/>
                </a:solidFill>
              </a:rPr>
              <a:t> </a:t>
            </a:r>
            <a:r>
              <a:rPr dirty="0" sz="2650" spc="90">
                <a:solidFill>
                  <a:srgbClr val="BC0000"/>
                </a:solidFill>
              </a:rPr>
              <a:t>Sustainability</a:t>
            </a:r>
            <a:r>
              <a:rPr dirty="0" sz="2650" spc="-155">
                <a:solidFill>
                  <a:srgbClr val="BC0000"/>
                </a:solidFill>
              </a:rPr>
              <a:t> </a:t>
            </a:r>
            <a:r>
              <a:rPr dirty="0" sz="2650" spc="110">
                <a:solidFill>
                  <a:srgbClr val="BC0000"/>
                </a:solidFill>
              </a:rPr>
              <a:t>Management,</a:t>
            </a:r>
            <a:r>
              <a:rPr dirty="0" sz="2650" spc="-130">
                <a:solidFill>
                  <a:srgbClr val="BC0000"/>
                </a:solidFill>
              </a:rPr>
              <a:t> </a:t>
            </a:r>
            <a:r>
              <a:rPr dirty="0" sz="2650" spc="360">
                <a:solidFill>
                  <a:srgbClr val="BC0000"/>
                </a:solidFill>
              </a:rPr>
              <a:t>ESG</a:t>
            </a:r>
            <a:r>
              <a:rPr dirty="0" sz="2650" spc="-105">
                <a:solidFill>
                  <a:srgbClr val="BC0000"/>
                </a:solidFill>
              </a:rPr>
              <a:t> </a:t>
            </a:r>
            <a:r>
              <a:rPr dirty="0" sz="2650" spc="155">
                <a:solidFill>
                  <a:srgbClr val="BC0000"/>
                </a:solidFill>
              </a:rPr>
              <a:t>and</a:t>
            </a:r>
            <a:r>
              <a:rPr dirty="0" sz="2650" spc="-140">
                <a:solidFill>
                  <a:srgbClr val="BC0000"/>
                </a:solidFill>
              </a:rPr>
              <a:t> </a:t>
            </a:r>
            <a:r>
              <a:rPr dirty="0" sz="2650" spc="220">
                <a:solidFill>
                  <a:srgbClr val="BC0000"/>
                </a:solidFill>
              </a:rPr>
              <a:t>DEI</a:t>
            </a:r>
            <a:endParaRPr sz="26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4696" y="2368295"/>
            <a:ext cx="1970532" cy="11094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008" y="1806982"/>
            <a:ext cx="9418320" cy="466153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dirty="0" sz="1650" spc="50" b="1">
                <a:solidFill>
                  <a:srgbClr val="00AF50"/>
                </a:solidFill>
                <a:latin typeface="Trebuchet MS"/>
                <a:cs typeface="Trebuchet MS"/>
              </a:rPr>
              <a:t>Key</a:t>
            </a:r>
            <a:r>
              <a:rPr dirty="0" sz="1650" spc="-5" b="1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1650" spc="10" b="1">
                <a:solidFill>
                  <a:srgbClr val="00AF50"/>
                </a:solidFill>
                <a:latin typeface="Trebuchet MS"/>
                <a:cs typeface="Trebuchet MS"/>
              </a:rPr>
              <a:t>Correlations</a:t>
            </a:r>
            <a:r>
              <a:rPr dirty="0" sz="1650" b="1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1650" spc="65" b="1">
                <a:solidFill>
                  <a:srgbClr val="00AF50"/>
                </a:solidFill>
                <a:latin typeface="Trebuchet MS"/>
                <a:cs typeface="Trebuchet MS"/>
              </a:rPr>
              <a:t>and</a:t>
            </a:r>
            <a:r>
              <a:rPr dirty="0" sz="1650" spc="-5" b="1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1650" spc="-10" b="1">
                <a:solidFill>
                  <a:srgbClr val="00AF50"/>
                </a:solidFill>
                <a:latin typeface="Trebuchet MS"/>
                <a:cs typeface="Trebuchet MS"/>
              </a:rPr>
              <a:t>Similarities</a:t>
            </a:r>
            <a:endParaRPr sz="1650">
              <a:latin typeface="Trebuchet MS"/>
              <a:cs typeface="Trebuchet MS"/>
            </a:endParaRPr>
          </a:p>
          <a:p>
            <a:pPr marL="379730" marR="32384" indent="-215265">
              <a:lnSpc>
                <a:spcPct val="102099"/>
              </a:lnSpc>
              <a:spcBef>
                <a:spcPts val="595"/>
              </a:spcBef>
              <a:buClr>
                <a:srgbClr val="BC0000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85" b="1">
                <a:solidFill>
                  <a:srgbClr val="3333FF"/>
                </a:solidFill>
                <a:latin typeface="Trebuchet MS"/>
                <a:cs typeface="Trebuchet MS"/>
              </a:rPr>
              <a:t>Shared</a:t>
            </a:r>
            <a:r>
              <a:rPr dirty="0" sz="1450" spc="-8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" b="1">
                <a:solidFill>
                  <a:srgbClr val="3333FF"/>
                </a:solidFill>
                <a:latin typeface="Trebuchet MS"/>
                <a:cs typeface="Trebuchet MS"/>
              </a:rPr>
              <a:t>Objectives</a:t>
            </a:r>
            <a:r>
              <a:rPr dirty="0" sz="1450" spc="10">
                <a:latin typeface="Trebuchet MS"/>
                <a:cs typeface="Trebuchet MS"/>
              </a:rPr>
              <a:t>: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Both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aim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10">
                <a:latin typeface="Trebuchet MS"/>
                <a:cs typeface="Trebuchet MS"/>
              </a:rPr>
              <a:t>to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manage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risks</a:t>
            </a:r>
            <a:r>
              <a:rPr dirty="0" u="sng" sz="1450" spc="-7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improve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company's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impact</a:t>
            </a:r>
            <a:r>
              <a:rPr dirty="0" u="none" sz="1450" spc="-70" b="1">
                <a:latin typeface="Trebuchet MS"/>
                <a:cs typeface="Trebuchet MS"/>
              </a:rPr>
              <a:t> </a:t>
            </a:r>
            <a:r>
              <a:rPr dirty="0" u="none" sz="1450" spc="105">
                <a:latin typeface="Trebuchet MS"/>
                <a:cs typeface="Trebuchet MS"/>
              </a:rPr>
              <a:t>on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10">
                <a:latin typeface="Trebuchet MS"/>
                <a:cs typeface="Trebuchet MS"/>
              </a:rPr>
              <a:t>the</a:t>
            </a:r>
            <a:r>
              <a:rPr dirty="0" u="none" sz="1450" spc="-30">
                <a:latin typeface="Trebuchet MS"/>
                <a:cs typeface="Trebuchet MS"/>
              </a:rPr>
              <a:t> </a:t>
            </a:r>
            <a:r>
              <a:rPr dirty="0" u="none" sz="1450" spc="45">
                <a:latin typeface="Trebuchet MS"/>
                <a:cs typeface="Trebuchet MS"/>
              </a:rPr>
              <a:t>environment, </a:t>
            </a:r>
            <a:r>
              <a:rPr dirty="0" u="none" sz="1450" spc="50">
                <a:latin typeface="Trebuchet MS"/>
                <a:cs typeface="Trebuchet MS"/>
              </a:rPr>
              <a:t>society,</a:t>
            </a:r>
            <a:r>
              <a:rPr dirty="0" u="none" sz="1450" spc="-85">
                <a:latin typeface="Trebuchet MS"/>
                <a:cs typeface="Trebuchet MS"/>
              </a:rPr>
              <a:t> </a:t>
            </a:r>
            <a:r>
              <a:rPr dirty="0" u="none" sz="1450" spc="114">
                <a:latin typeface="Trebuchet MS"/>
                <a:cs typeface="Trebuchet MS"/>
              </a:rPr>
              <a:t>and</a:t>
            </a:r>
            <a:r>
              <a:rPr dirty="0" u="none" sz="1450" spc="-50">
                <a:latin typeface="Trebuchet MS"/>
                <a:cs typeface="Trebuchet MS"/>
              </a:rPr>
              <a:t> </a:t>
            </a:r>
            <a:r>
              <a:rPr dirty="0" u="none" sz="1450" spc="95">
                <a:latin typeface="Trebuchet MS"/>
                <a:cs typeface="Trebuchet MS"/>
              </a:rPr>
              <a:t>governance</a:t>
            </a:r>
            <a:endParaRPr sz="1450">
              <a:latin typeface="Trebuchet MS"/>
              <a:cs typeface="Trebuchet MS"/>
            </a:endParaRPr>
          </a:p>
          <a:p>
            <a:pPr marL="379730" marR="26034" indent="-215265">
              <a:lnSpc>
                <a:spcPct val="102800"/>
              </a:lnSpc>
              <a:spcBef>
                <a:spcPts val="585"/>
              </a:spcBef>
              <a:buClr>
                <a:srgbClr val="BC0000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90">
                <a:solidFill>
                  <a:srgbClr val="3333FF"/>
                </a:solidFill>
                <a:latin typeface="Trebuchet MS"/>
                <a:cs typeface="Trebuchet MS"/>
              </a:rPr>
              <a:t>Performance</a:t>
            </a:r>
            <a:r>
              <a:rPr dirty="0" sz="1450" spc="-5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3333FF"/>
                </a:solidFill>
                <a:latin typeface="Trebuchet MS"/>
                <a:cs typeface="Trebuchet MS"/>
              </a:rPr>
              <a:t>Measurement</a:t>
            </a:r>
            <a:r>
              <a:rPr dirty="0" sz="1450" spc="85">
                <a:latin typeface="Trebuchet MS"/>
                <a:cs typeface="Trebuchet MS"/>
              </a:rPr>
              <a:t>: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229">
                <a:latin typeface="Trebuchet MS"/>
                <a:cs typeface="Trebuchet MS"/>
              </a:rPr>
              <a:t>ESG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metrics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-10">
                <a:latin typeface="Trebuchet MS"/>
                <a:cs typeface="Trebuchet MS"/>
              </a:rPr>
              <a:t>(e.g.,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carbon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emissions)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provide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specific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data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needed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track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120">
                <a:latin typeface="Trebuchet MS"/>
                <a:cs typeface="Trebuchet MS"/>
              </a:rPr>
              <a:t>progress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toward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sustainability</a:t>
            </a:r>
            <a:r>
              <a:rPr dirty="0" sz="1450" spc="-8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goals</a:t>
            </a:r>
            <a:endParaRPr sz="1450">
              <a:latin typeface="Trebuchet MS"/>
              <a:cs typeface="Trebuchet MS"/>
            </a:endParaRPr>
          </a:p>
          <a:p>
            <a:pPr marL="379730" marR="93345" indent="-215265">
              <a:lnSpc>
                <a:spcPct val="102099"/>
              </a:lnSpc>
              <a:spcBef>
                <a:spcPts val="600"/>
              </a:spcBef>
              <a:buClr>
                <a:srgbClr val="BC0000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70">
                <a:solidFill>
                  <a:srgbClr val="3333FF"/>
                </a:solidFill>
                <a:latin typeface="Trebuchet MS"/>
                <a:cs typeface="Trebuchet MS"/>
              </a:rPr>
              <a:t>Investment</a:t>
            </a:r>
            <a:r>
              <a:rPr dirty="0" sz="1450" spc="-3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0">
                <a:solidFill>
                  <a:srgbClr val="3333FF"/>
                </a:solidFill>
                <a:latin typeface="Trebuchet MS"/>
                <a:cs typeface="Trebuchet MS"/>
              </a:rPr>
              <a:t>&amp;</a:t>
            </a:r>
            <a:r>
              <a:rPr dirty="0" sz="1450" spc="-2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50">
                <a:solidFill>
                  <a:srgbClr val="3333FF"/>
                </a:solidFill>
                <a:latin typeface="Trebuchet MS"/>
                <a:cs typeface="Trebuchet MS"/>
              </a:rPr>
              <a:t>Reputation</a:t>
            </a:r>
            <a:r>
              <a:rPr dirty="0" sz="1450" spc="50">
                <a:latin typeface="Trebuchet MS"/>
                <a:cs typeface="Trebuchet MS"/>
              </a:rPr>
              <a:t>: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210">
                <a:latin typeface="Trebuchet MS"/>
                <a:cs typeface="Trebuchet MS"/>
              </a:rPr>
              <a:t>A</a:t>
            </a:r>
            <a:r>
              <a:rPr dirty="0" sz="1450" spc="-5">
                <a:latin typeface="Trebuchet MS"/>
                <a:cs typeface="Trebuchet MS"/>
              </a:rPr>
              <a:t> 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strong</a:t>
            </a:r>
            <a:r>
              <a:rPr dirty="0" u="sng" sz="1450" spc="-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correlation</a:t>
            </a:r>
            <a:r>
              <a:rPr dirty="0" u="sng" sz="1450" spc="-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exists</a:t>
            </a:r>
            <a:r>
              <a:rPr dirty="0" u="none" sz="1450" spc="-55" b="1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between</a:t>
            </a:r>
            <a:r>
              <a:rPr dirty="0" u="none" sz="1450" spc="-30">
                <a:latin typeface="Trebuchet MS"/>
                <a:cs typeface="Trebuchet MS"/>
              </a:rPr>
              <a:t> </a:t>
            </a:r>
            <a:r>
              <a:rPr dirty="0" u="none" sz="1450" spc="100">
                <a:latin typeface="Trebuchet MS"/>
                <a:cs typeface="Trebuchet MS"/>
              </a:rPr>
              <a:t>high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225">
                <a:latin typeface="Trebuchet MS"/>
                <a:cs typeface="Trebuchet MS"/>
              </a:rPr>
              <a:t>ESG</a:t>
            </a:r>
            <a:r>
              <a:rPr dirty="0" u="none" sz="1450" spc="-5">
                <a:latin typeface="Trebuchet MS"/>
                <a:cs typeface="Trebuchet MS"/>
              </a:rPr>
              <a:t> </a:t>
            </a:r>
            <a:r>
              <a:rPr dirty="0" u="none" sz="1450" spc="90">
                <a:latin typeface="Trebuchet MS"/>
                <a:cs typeface="Trebuchet MS"/>
              </a:rPr>
              <a:t>performance</a:t>
            </a:r>
            <a:r>
              <a:rPr dirty="0" u="none" sz="1450" spc="-30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15">
                <a:latin typeface="Trebuchet MS"/>
                <a:cs typeface="Trebuchet MS"/>
              </a:rPr>
              <a:t> </a:t>
            </a:r>
            <a:r>
              <a:rPr dirty="0" u="none" sz="1450" spc="50">
                <a:latin typeface="Trebuchet MS"/>
                <a:cs typeface="Trebuchet MS"/>
              </a:rPr>
              <a:t>financial </a:t>
            </a:r>
            <a:r>
              <a:rPr dirty="0" u="none" sz="1450" spc="130">
                <a:latin typeface="Trebuchet MS"/>
                <a:cs typeface="Trebuchet MS"/>
              </a:rPr>
              <a:t>success,</a:t>
            </a:r>
            <a:r>
              <a:rPr dirty="0" u="none" sz="1450" spc="-25">
                <a:latin typeface="Trebuchet MS"/>
                <a:cs typeface="Trebuchet MS"/>
              </a:rPr>
              <a:t> </a:t>
            </a:r>
            <a:r>
              <a:rPr dirty="0" u="none" sz="1450" spc="165">
                <a:latin typeface="Trebuchet MS"/>
                <a:cs typeface="Trebuchet MS"/>
              </a:rPr>
              <a:t>as</a:t>
            </a:r>
            <a:r>
              <a:rPr dirty="0" u="none" sz="1450" spc="-5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investors</a:t>
            </a:r>
            <a:r>
              <a:rPr dirty="0" u="none" sz="1450">
                <a:latin typeface="Trebuchet MS"/>
                <a:cs typeface="Trebuchet MS"/>
              </a:rPr>
              <a:t> </a:t>
            </a:r>
            <a:r>
              <a:rPr dirty="0" u="none" sz="1450" spc="140">
                <a:latin typeface="Trebuchet MS"/>
                <a:cs typeface="Trebuchet MS"/>
              </a:rPr>
              <a:t>use</a:t>
            </a:r>
            <a:r>
              <a:rPr dirty="0" u="none" sz="1450" spc="5">
                <a:latin typeface="Trebuchet MS"/>
                <a:cs typeface="Trebuchet MS"/>
              </a:rPr>
              <a:t> </a:t>
            </a:r>
            <a:r>
              <a:rPr dirty="0" u="none" sz="1450" spc="85">
                <a:latin typeface="Trebuchet MS"/>
                <a:cs typeface="Trebuchet MS"/>
              </a:rPr>
              <a:t>these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85">
                <a:latin typeface="Trebuchet MS"/>
                <a:cs typeface="Trebuchet MS"/>
              </a:rPr>
              <a:t>metrics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none" sz="1450" spc="10">
                <a:latin typeface="Trebuchet MS"/>
                <a:cs typeface="Trebuchet MS"/>
              </a:rPr>
              <a:t>to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10">
                <a:latin typeface="Trebuchet MS"/>
                <a:cs typeface="Trebuchet MS"/>
              </a:rPr>
              <a:t>identify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none" sz="1450" spc="10">
                <a:latin typeface="Trebuchet MS"/>
                <a:cs typeface="Trebuchet MS"/>
              </a:rPr>
              <a:t>resilient,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 spc="85">
                <a:latin typeface="Trebuchet MS"/>
                <a:cs typeface="Trebuchet MS"/>
              </a:rPr>
              <a:t>sustainable</a:t>
            </a:r>
            <a:r>
              <a:rPr dirty="0" u="none" sz="1450" spc="-30">
                <a:latin typeface="Trebuchet MS"/>
                <a:cs typeface="Trebuchet MS"/>
              </a:rPr>
              <a:t> </a:t>
            </a:r>
            <a:r>
              <a:rPr dirty="0" u="none" sz="1450" spc="100">
                <a:latin typeface="Trebuchet MS"/>
                <a:cs typeface="Trebuchet MS"/>
              </a:rPr>
              <a:t>companies</a:t>
            </a:r>
            <a:endParaRPr sz="1450">
              <a:latin typeface="Trebuchet MS"/>
              <a:cs typeface="Trebuchet MS"/>
            </a:endParaRPr>
          </a:p>
          <a:p>
            <a:pPr marL="379730" marR="5080" indent="-215265">
              <a:lnSpc>
                <a:spcPct val="102800"/>
              </a:lnSpc>
              <a:spcBef>
                <a:spcPts val="590"/>
              </a:spcBef>
              <a:buClr>
                <a:srgbClr val="BC0000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80">
                <a:solidFill>
                  <a:srgbClr val="3333FF"/>
                </a:solidFill>
                <a:latin typeface="Trebuchet MS"/>
                <a:cs typeface="Trebuchet MS"/>
              </a:rPr>
              <a:t>Strategic</a:t>
            </a:r>
            <a:r>
              <a:rPr dirty="0" sz="1450" spc="-6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45">
                <a:solidFill>
                  <a:srgbClr val="3333FF"/>
                </a:solidFill>
                <a:latin typeface="Trebuchet MS"/>
                <a:cs typeface="Trebuchet MS"/>
              </a:rPr>
              <a:t>Integration</a:t>
            </a:r>
            <a:r>
              <a:rPr dirty="0" sz="1450" spc="45">
                <a:latin typeface="Trebuchet MS"/>
                <a:cs typeface="Trebuchet MS"/>
              </a:rPr>
              <a:t>: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Modern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130">
                <a:latin typeface="Trebuchet MS"/>
                <a:cs typeface="Trebuchet MS"/>
              </a:rPr>
              <a:t>businesses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135">
                <a:latin typeface="Trebuchet MS"/>
                <a:cs typeface="Trebuchet MS"/>
              </a:rPr>
              <a:t>use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u="sng" sz="1450" spc="2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SM</a:t>
            </a:r>
            <a:r>
              <a:rPr dirty="0" u="sng" sz="1450" spc="-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to</a:t>
            </a:r>
            <a:r>
              <a:rPr dirty="0" u="sng" sz="1450" spc="-4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shape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core</a:t>
            </a:r>
            <a:r>
              <a:rPr dirty="0" u="sng" sz="1450" spc="-7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strategies</a:t>
            </a:r>
            <a:r>
              <a:rPr dirty="0" u="none" sz="1450" spc="20">
                <a:latin typeface="Trebuchet MS"/>
                <a:cs typeface="Trebuchet MS"/>
              </a:rPr>
              <a:t>,</a:t>
            </a:r>
            <a:r>
              <a:rPr dirty="0" u="none" sz="1450" spc="-70">
                <a:latin typeface="Trebuchet MS"/>
                <a:cs typeface="Trebuchet MS"/>
              </a:rPr>
              <a:t> </a:t>
            </a:r>
            <a:r>
              <a:rPr dirty="0" u="none" sz="1450" spc="95">
                <a:latin typeface="Trebuchet MS"/>
                <a:cs typeface="Trebuchet MS"/>
              </a:rPr>
              <a:t>which</a:t>
            </a:r>
            <a:r>
              <a:rPr dirty="0" u="none" sz="1450" spc="-60">
                <a:latin typeface="Trebuchet MS"/>
                <a:cs typeface="Trebuchet MS"/>
              </a:rPr>
              <a:t> </a:t>
            </a:r>
            <a:r>
              <a:rPr dirty="0" u="none" sz="1450" spc="75">
                <a:latin typeface="Trebuchet MS"/>
                <a:cs typeface="Trebuchet MS"/>
              </a:rPr>
              <a:t>are</a:t>
            </a:r>
            <a:r>
              <a:rPr dirty="0" u="none" sz="1450" spc="-25">
                <a:latin typeface="Trebuchet MS"/>
                <a:cs typeface="Trebuchet MS"/>
              </a:rPr>
              <a:t> </a:t>
            </a:r>
            <a:r>
              <a:rPr dirty="0" u="none" sz="1450" spc="65">
                <a:latin typeface="Trebuchet MS"/>
                <a:cs typeface="Trebuchet MS"/>
              </a:rPr>
              <a:t>then</a:t>
            </a:r>
            <a:r>
              <a:rPr dirty="0" u="none" sz="1450" spc="-60">
                <a:latin typeface="Trebuchet MS"/>
                <a:cs typeface="Trebuchet MS"/>
              </a:rPr>
              <a:t> </a:t>
            </a:r>
            <a:r>
              <a:rPr dirty="0" u="none" sz="1450" spc="65">
                <a:latin typeface="Trebuchet MS"/>
                <a:cs typeface="Trebuchet MS"/>
              </a:rPr>
              <a:t>reported </a:t>
            </a:r>
            <a:r>
              <a:rPr dirty="0" u="none" sz="1450" spc="60">
                <a:latin typeface="Trebuchet MS"/>
                <a:cs typeface="Trebuchet MS"/>
              </a:rPr>
              <a:t>via</a:t>
            </a:r>
            <a:r>
              <a:rPr dirty="0" u="none" sz="1450" spc="-55">
                <a:latin typeface="Trebuchet MS"/>
                <a:cs typeface="Trebuchet MS"/>
              </a:rPr>
              <a:t> </a:t>
            </a:r>
            <a:r>
              <a:rPr dirty="0" u="none" sz="1450" spc="229">
                <a:latin typeface="Trebuchet MS"/>
                <a:cs typeface="Trebuchet MS"/>
              </a:rPr>
              <a:t>ESG</a:t>
            </a:r>
            <a:r>
              <a:rPr dirty="0" u="none" sz="1450" spc="-60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frameworks</a:t>
            </a:r>
            <a:r>
              <a:rPr dirty="0" u="none" sz="1450" spc="-5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to</a:t>
            </a:r>
            <a:r>
              <a:rPr dirty="0" u="none" sz="1450" spc="-50">
                <a:latin typeface="Trebuchet MS"/>
                <a:cs typeface="Trebuchet MS"/>
              </a:rPr>
              <a:t> </a:t>
            </a:r>
            <a:r>
              <a:rPr dirty="0" u="none" sz="1450" spc="60">
                <a:latin typeface="Trebuchet MS"/>
                <a:cs typeface="Trebuchet MS"/>
              </a:rPr>
              <a:t>meet</a:t>
            </a:r>
            <a:r>
              <a:rPr dirty="0" u="none" sz="1450" spc="-70">
                <a:latin typeface="Trebuchet MS"/>
                <a:cs typeface="Trebuchet MS"/>
              </a:rPr>
              <a:t> </a:t>
            </a:r>
            <a:r>
              <a:rPr dirty="0" u="none" sz="1450" spc="70">
                <a:latin typeface="Trebuchet MS"/>
                <a:cs typeface="Trebuchet MS"/>
              </a:rPr>
              <a:t>investor</a:t>
            </a:r>
            <a:r>
              <a:rPr dirty="0" u="none" sz="1450" spc="-55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55">
                <a:latin typeface="Trebuchet MS"/>
                <a:cs typeface="Trebuchet MS"/>
              </a:rPr>
              <a:t> </a:t>
            </a:r>
            <a:r>
              <a:rPr dirty="0" u="none" sz="1450" spc="70">
                <a:latin typeface="Trebuchet MS"/>
                <a:cs typeface="Trebuchet MS"/>
              </a:rPr>
              <a:t>regulatory</a:t>
            </a:r>
            <a:r>
              <a:rPr dirty="0" u="none" sz="1450" spc="-60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demands</a:t>
            </a:r>
            <a:endParaRPr sz="1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1650" spc="10" b="1">
                <a:solidFill>
                  <a:srgbClr val="00AF50"/>
                </a:solidFill>
                <a:latin typeface="Trebuchet MS"/>
                <a:cs typeface="Trebuchet MS"/>
              </a:rPr>
              <a:t>Differences</a:t>
            </a:r>
            <a:r>
              <a:rPr dirty="0" sz="1650" b="1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1650" spc="10" b="1">
                <a:solidFill>
                  <a:srgbClr val="00AF50"/>
                </a:solidFill>
                <a:latin typeface="Trebuchet MS"/>
                <a:cs typeface="Trebuchet MS"/>
              </a:rPr>
              <a:t>in</a:t>
            </a:r>
            <a:r>
              <a:rPr dirty="0" sz="1650" spc="45" b="1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1650" spc="-10" b="1">
                <a:solidFill>
                  <a:srgbClr val="00AF50"/>
                </a:solidFill>
                <a:latin typeface="Trebuchet MS"/>
                <a:cs typeface="Trebuchet MS"/>
              </a:rPr>
              <a:t>Application</a:t>
            </a:r>
            <a:endParaRPr sz="1650">
              <a:latin typeface="Trebuchet MS"/>
              <a:cs typeface="Trebuchet MS"/>
            </a:endParaRPr>
          </a:p>
          <a:p>
            <a:pPr marL="379730" indent="-236220">
              <a:lnSpc>
                <a:spcPct val="100000"/>
              </a:lnSpc>
              <a:spcBef>
                <a:spcPts val="635"/>
              </a:spcBef>
              <a:buClr>
                <a:srgbClr val="BC0000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65">
                <a:solidFill>
                  <a:srgbClr val="3333FF"/>
                </a:solidFill>
                <a:latin typeface="Trebuchet MS"/>
                <a:cs typeface="Trebuchet MS"/>
              </a:rPr>
              <a:t>Sustainability</a:t>
            </a:r>
            <a:r>
              <a:rPr dirty="0" sz="1450" spc="-6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3333FF"/>
                </a:solidFill>
                <a:latin typeface="Trebuchet MS"/>
                <a:cs typeface="Trebuchet MS"/>
              </a:rPr>
              <a:t>Management</a:t>
            </a:r>
            <a:r>
              <a:rPr dirty="0" sz="1450" spc="85">
                <a:latin typeface="Trebuchet MS"/>
                <a:cs typeface="Trebuchet MS"/>
              </a:rPr>
              <a:t>: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45">
                <a:latin typeface="Trebuchet MS"/>
                <a:cs typeface="Trebuchet MS"/>
              </a:rPr>
              <a:t>Internal,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0">
                <a:latin typeface="Trebuchet MS"/>
                <a:cs typeface="Trebuchet MS"/>
              </a:rPr>
              <a:t>holistic,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long-</a:t>
            </a:r>
            <a:r>
              <a:rPr dirty="0" sz="1450" spc="50">
                <a:latin typeface="Trebuchet MS"/>
                <a:cs typeface="Trebuchet MS"/>
              </a:rPr>
              <a:t>term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focus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on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operating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responsibly</a:t>
            </a:r>
            <a:endParaRPr sz="1450">
              <a:latin typeface="Trebuchet MS"/>
              <a:cs typeface="Trebuchet MS"/>
            </a:endParaRPr>
          </a:p>
          <a:p>
            <a:pPr marL="379730" indent="-236220">
              <a:lnSpc>
                <a:spcPct val="100000"/>
              </a:lnSpc>
              <a:spcBef>
                <a:spcPts val="635"/>
              </a:spcBef>
              <a:buClr>
                <a:srgbClr val="BC0000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150">
                <a:solidFill>
                  <a:srgbClr val="3333FF"/>
                </a:solidFill>
                <a:latin typeface="Trebuchet MS"/>
                <a:cs typeface="Trebuchet MS"/>
              </a:rPr>
              <a:t>ESG</a:t>
            </a:r>
            <a:r>
              <a:rPr dirty="0" sz="1450" spc="150">
                <a:latin typeface="Trebuchet MS"/>
                <a:cs typeface="Trebuchet MS"/>
              </a:rPr>
              <a:t>: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External,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specific,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data-</a:t>
            </a:r>
            <a:r>
              <a:rPr dirty="0" sz="1450" spc="50">
                <a:latin typeface="Trebuchet MS"/>
                <a:cs typeface="Trebuchet MS"/>
              </a:rPr>
              <a:t>driven,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focused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on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risk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 spc="130">
                <a:latin typeface="Trebuchet MS"/>
                <a:cs typeface="Trebuchet MS"/>
              </a:rPr>
              <a:t>assessment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for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investors</a:t>
            </a:r>
            <a:endParaRPr sz="1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650" spc="65" b="1">
                <a:solidFill>
                  <a:srgbClr val="00AF50"/>
                </a:solidFill>
                <a:latin typeface="Trebuchet MS"/>
                <a:cs typeface="Trebuchet MS"/>
              </a:rPr>
              <a:t>Research</a:t>
            </a:r>
            <a:r>
              <a:rPr dirty="0" sz="1650" spc="-100" b="1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1650" spc="55" b="1">
                <a:solidFill>
                  <a:srgbClr val="00AF50"/>
                </a:solidFill>
                <a:latin typeface="Trebuchet MS"/>
                <a:cs typeface="Trebuchet MS"/>
              </a:rPr>
              <a:t>Reports</a:t>
            </a:r>
            <a:r>
              <a:rPr dirty="0" sz="1650" spc="-95" b="1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1650" spc="95" b="1">
                <a:solidFill>
                  <a:srgbClr val="00AF50"/>
                </a:solidFill>
                <a:latin typeface="Trebuchet MS"/>
                <a:cs typeface="Trebuchet MS"/>
              </a:rPr>
              <a:t>suggests</a:t>
            </a:r>
            <a:endParaRPr sz="1650">
              <a:latin typeface="Trebuchet MS"/>
              <a:cs typeface="Trebuchet MS"/>
            </a:endParaRPr>
          </a:p>
          <a:p>
            <a:pPr marL="379730" indent="-236220">
              <a:lnSpc>
                <a:spcPct val="100000"/>
              </a:lnSpc>
              <a:spcBef>
                <a:spcPts val="630"/>
              </a:spcBef>
              <a:buClr>
                <a:srgbClr val="BC0000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u="sng" sz="1450" spc="9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High</a:t>
            </a:r>
            <a:r>
              <a:rPr dirty="0" u="sng" sz="1450" spc="-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204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ESG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scores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correlate</a:t>
            </a:r>
            <a:r>
              <a:rPr dirty="0" u="sng" sz="1450" spc="-1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with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improved</a:t>
            </a:r>
            <a:r>
              <a:rPr dirty="0" u="sng" sz="1450" spc="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financial</a:t>
            </a:r>
            <a:r>
              <a:rPr dirty="0" u="sng" sz="1450" spc="-3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performance</a:t>
            </a:r>
            <a:r>
              <a:rPr dirty="0" u="none" sz="1450" spc="-10">
                <a:latin typeface="Trebuchet MS"/>
                <a:cs typeface="Trebuchet MS"/>
              </a:rPr>
              <a:t>,</a:t>
            </a:r>
            <a:endParaRPr sz="1450">
              <a:latin typeface="Trebuchet MS"/>
              <a:cs typeface="Trebuchet MS"/>
            </a:endParaRPr>
          </a:p>
          <a:p>
            <a:pPr marL="379730" marR="518159" indent="-236220">
              <a:lnSpc>
                <a:spcPct val="102000"/>
              </a:lnSpc>
              <a:spcBef>
                <a:spcPts val="605"/>
              </a:spcBef>
              <a:buClr>
                <a:srgbClr val="BC0000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229">
                <a:latin typeface="Trebuchet MS"/>
                <a:cs typeface="Trebuchet MS"/>
              </a:rPr>
              <a:t>ESG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245">
                <a:latin typeface="Trebuchet MS"/>
                <a:cs typeface="Trebuchet MS"/>
              </a:rPr>
              <a:t>SM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are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closely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intertwined</a:t>
            </a:r>
            <a:r>
              <a:rPr dirty="0" sz="1450" spc="-9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in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promoting</a:t>
            </a:r>
            <a:r>
              <a:rPr dirty="0" sz="1450" spc="-9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overall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corporate,</a:t>
            </a:r>
            <a:r>
              <a:rPr dirty="0" sz="1450" spc="-8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social,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environmental </a:t>
            </a:r>
            <a:r>
              <a:rPr dirty="0" sz="1450" spc="35">
                <a:latin typeface="Trebuchet MS"/>
                <a:cs typeface="Trebuchet MS"/>
              </a:rPr>
              <a:t>accountability.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pc="290"/>
              <a:t>ESG</a:t>
            </a:r>
            <a:r>
              <a:rPr dirty="0" spc="-75"/>
              <a:t> </a:t>
            </a:r>
            <a:r>
              <a:rPr dirty="0" spc="135"/>
              <a:t>and</a:t>
            </a:r>
            <a:r>
              <a:rPr dirty="0" spc="-100"/>
              <a:t> </a:t>
            </a:r>
            <a:r>
              <a:rPr dirty="0" spc="310"/>
              <a:t>SM</a:t>
            </a:r>
            <a:r>
              <a:rPr dirty="0" spc="-95"/>
              <a:t> </a:t>
            </a:r>
            <a:r>
              <a:rPr dirty="0" spc="-60"/>
              <a:t>-</a:t>
            </a:r>
            <a:r>
              <a:rPr dirty="0" spc="-85"/>
              <a:t> </a:t>
            </a:r>
            <a:r>
              <a:rPr dirty="0" sz="1650" spc="105"/>
              <a:t>Key</a:t>
            </a:r>
            <a:r>
              <a:rPr dirty="0" sz="1650" spc="-100"/>
              <a:t> </a:t>
            </a:r>
            <a:r>
              <a:rPr dirty="0" sz="1650" spc="65"/>
              <a:t>correlations</a:t>
            </a:r>
            <a:r>
              <a:rPr dirty="0" sz="1650" spc="-85"/>
              <a:t> </a:t>
            </a:r>
            <a:r>
              <a:rPr dirty="0" sz="1650" spc="105"/>
              <a:t>and</a:t>
            </a:r>
            <a:r>
              <a:rPr dirty="0" sz="1650" spc="-90"/>
              <a:t> </a:t>
            </a:r>
            <a:r>
              <a:rPr dirty="0" sz="1650" spc="35"/>
              <a:t>similarities</a:t>
            </a:r>
            <a:endParaRPr sz="16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30585" y="1124712"/>
            <a:ext cx="1729439" cy="88544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10058400" cy="5659120"/>
            <a:chOff x="0" y="1057656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6"/>
              <a:ext cx="10058400" cy="56586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58211" y="2363724"/>
              <a:ext cx="7284720" cy="966469"/>
            </a:xfrm>
            <a:custGeom>
              <a:avLst/>
              <a:gdLst/>
              <a:ahLst/>
              <a:cxnLst/>
              <a:rect l="l" t="t" r="r" b="b"/>
              <a:pathLst>
                <a:path w="7284720" h="966470">
                  <a:moveTo>
                    <a:pt x="7284720" y="966216"/>
                  </a:moveTo>
                  <a:lnTo>
                    <a:pt x="0" y="0"/>
                  </a:lnTo>
                  <a:lnTo>
                    <a:pt x="7284720" y="0"/>
                  </a:lnTo>
                  <a:lnTo>
                    <a:pt x="7284720" y="966216"/>
                  </a:lnTo>
                  <a:close/>
                </a:path>
              </a:pathLst>
            </a:custGeom>
            <a:solidFill>
              <a:srgbClr val="1ABF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458211" y="2363724"/>
              <a:ext cx="7284720" cy="966469"/>
            </a:xfrm>
            <a:custGeom>
              <a:avLst/>
              <a:gdLst/>
              <a:ahLst/>
              <a:cxnLst/>
              <a:rect l="l" t="t" r="r" b="b"/>
              <a:pathLst>
                <a:path w="7284720" h="966470">
                  <a:moveTo>
                    <a:pt x="7284720" y="0"/>
                  </a:moveTo>
                  <a:lnTo>
                    <a:pt x="7284720" y="966216"/>
                  </a:lnTo>
                  <a:lnTo>
                    <a:pt x="0" y="0"/>
                  </a:lnTo>
                  <a:lnTo>
                    <a:pt x="7284720" y="0"/>
                  </a:lnTo>
                  <a:close/>
                </a:path>
              </a:pathLst>
            </a:custGeom>
            <a:ln w="15240">
              <a:solidFill>
                <a:srgbClr val="03233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967709" y="2347960"/>
            <a:ext cx="4706620" cy="378460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300" spc="165">
                <a:solidFill>
                  <a:srgbClr val="FFFFFF"/>
                </a:solidFill>
              </a:rPr>
              <a:t>Approaches</a:t>
            </a:r>
            <a:r>
              <a:rPr dirty="0" sz="2300" spc="-135">
                <a:solidFill>
                  <a:srgbClr val="FFFFFF"/>
                </a:solidFill>
              </a:rPr>
              <a:t> </a:t>
            </a:r>
            <a:r>
              <a:rPr dirty="0" sz="2300">
                <a:solidFill>
                  <a:srgbClr val="FFFFFF"/>
                </a:solidFill>
              </a:rPr>
              <a:t>to</a:t>
            </a:r>
            <a:r>
              <a:rPr dirty="0" sz="2300" spc="-90">
                <a:solidFill>
                  <a:srgbClr val="FFFFFF"/>
                </a:solidFill>
              </a:rPr>
              <a:t> </a:t>
            </a:r>
            <a:r>
              <a:rPr dirty="0" sz="2300" spc="330">
                <a:solidFill>
                  <a:srgbClr val="FFFFFF"/>
                </a:solidFill>
              </a:rPr>
              <a:t>ESG</a:t>
            </a:r>
            <a:r>
              <a:rPr dirty="0" sz="2300" spc="-114">
                <a:solidFill>
                  <a:srgbClr val="FFFFFF"/>
                </a:solidFill>
              </a:rPr>
              <a:t> </a:t>
            </a:r>
            <a:r>
              <a:rPr dirty="0" sz="2300" spc="120">
                <a:solidFill>
                  <a:srgbClr val="FFFFFF"/>
                </a:solidFill>
              </a:rPr>
              <a:t>Management</a:t>
            </a:r>
            <a:endParaRPr sz="2300"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50697" y="3766565"/>
          <a:ext cx="9638030" cy="2312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1865"/>
                <a:gridCol w="2272030"/>
                <a:gridCol w="2416810"/>
                <a:gridCol w="2639059"/>
              </a:tblGrid>
              <a:tr h="427990">
                <a:tc>
                  <a:txBody>
                    <a:bodyPr/>
                    <a:lstStyle/>
                    <a:p>
                      <a:pPr marL="3530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2300" spc="110" b="1">
                          <a:solidFill>
                            <a:srgbClr val="F2AA83"/>
                          </a:solidFill>
                          <a:latin typeface="Calibri"/>
                          <a:cs typeface="Calibri"/>
                        </a:rPr>
                        <a:t>Conformist</a:t>
                      </a:r>
                      <a:endParaRPr sz="23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55626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950" spc="90" b="1">
                          <a:solidFill>
                            <a:srgbClr val="60CAF4"/>
                          </a:solidFill>
                          <a:latin typeface="Calibri"/>
                          <a:cs typeface="Calibri"/>
                        </a:rPr>
                        <a:t>Pragmatic</a:t>
                      </a:r>
                      <a:endParaRPr sz="1950">
                        <a:latin typeface="Calibri"/>
                        <a:cs typeface="Calibri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69596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1950" spc="85" b="1">
                          <a:solidFill>
                            <a:srgbClr val="95DBF7"/>
                          </a:solidFill>
                          <a:latin typeface="Calibri"/>
                          <a:cs typeface="Calibri"/>
                        </a:rPr>
                        <a:t>Strategic</a:t>
                      </a:r>
                      <a:endParaRPr sz="1950">
                        <a:latin typeface="Calibri"/>
                        <a:cs typeface="Calibri"/>
                      </a:endParaRPr>
                    </a:p>
                  </a:txBody>
                  <a:tcPr marL="0" marR="0" marB="0" marT="215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6136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950" spc="40" b="1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Idealistic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3CC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76200">
                        <a:lnSpc>
                          <a:spcPts val="2320"/>
                        </a:lnSpc>
                        <a:spcBef>
                          <a:spcPts val="290"/>
                        </a:spcBef>
                      </a:pPr>
                      <a:r>
                        <a:rPr dirty="0" sz="1950">
                          <a:latin typeface="Trebuchet MS"/>
                          <a:cs typeface="Trebuchet MS"/>
                        </a:rPr>
                        <a:t>“I</a:t>
                      </a:r>
                      <a:r>
                        <a:rPr dirty="0" sz="1950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60">
                          <a:latin typeface="Trebuchet MS"/>
                          <a:cs typeface="Trebuchet MS"/>
                        </a:rPr>
                        <a:t>believe</a:t>
                      </a:r>
                      <a:r>
                        <a:rPr dirty="0" sz="195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25">
                          <a:latin typeface="Trebuchet MS"/>
                          <a:cs typeface="Trebuchet MS"/>
                        </a:rPr>
                        <a:t>in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320"/>
                        </a:lnSpc>
                        <a:spcBef>
                          <a:spcPts val="290"/>
                        </a:spcBef>
                      </a:pPr>
                      <a:r>
                        <a:rPr dirty="0" sz="1950">
                          <a:latin typeface="Trebuchet MS"/>
                          <a:cs typeface="Trebuchet MS"/>
                        </a:rPr>
                        <a:t>“I</a:t>
                      </a:r>
                      <a:r>
                        <a:rPr dirty="0" sz="1950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60">
                          <a:latin typeface="Trebuchet MS"/>
                          <a:cs typeface="Trebuchet MS"/>
                        </a:rPr>
                        <a:t>believe</a:t>
                      </a:r>
                      <a:r>
                        <a:rPr dirty="0" sz="195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-20">
                          <a:latin typeface="Trebuchet MS"/>
                          <a:cs typeface="Trebuchet MS"/>
                        </a:rPr>
                        <a:t>that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2320"/>
                        </a:lnSpc>
                        <a:spcBef>
                          <a:spcPts val="290"/>
                        </a:spcBef>
                      </a:pPr>
                      <a:r>
                        <a:rPr dirty="0" sz="1950">
                          <a:latin typeface="Trebuchet MS"/>
                          <a:cs typeface="Trebuchet MS"/>
                        </a:rPr>
                        <a:t>“I</a:t>
                      </a:r>
                      <a:r>
                        <a:rPr dirty="0" sz="195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60">
                          <a:latin typeface="Trebuchet MS"/>
                          <a:cs typeface="Trebuchet MS"/>
                        </a:rPr>
                        <a:t>believe</a:t>
                      </a:r>
                      <a:r>
                        <a:rPr dirty="0" sz="1950" spc="-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>
                          <a:latin typeface="Trebuchet MS"/>
                          <a:cs typeface="Trebuchet MS"/>
                        </a:rPr>
                        <a:t>that</a:t>
                      </a:r>
                      <a:r>
                        <a:rPr dirty="0" sz="195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270">
                          <a:latin typeface="Trebuchet MS"/>
                          <a:cs typeface="Trebuchet MS"/>
                        </a:rPr>
                        <a:t>ESG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650" spc="60">
                          <a:latin typeface="Calibri"/>
                          <a:cs typeface="Calibri"/>
                        </a:rPr>
                        <a:t>“</a:t>
                      </a:r>
                      <a:r>
                        <a:rPr dirty="0" sz="1950" spc="60"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95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60">
                          <a:latin typeface="Trebuchet MS"/>
                          <a:cs typeface="Trebuchet MS"/>
                        </a:rPr>
                        <a:t>believe</a:t>
                      </a:r>
                      <a:r>
                        <a:rPr dirty="0" sz="195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>
                          <a:latin typeface="Trebuchet MS"/>
                          <a:cs typeface="Trebuchet MS"/>
                        </a:rPr>
                        <a:t>that</a:t>
                      </a:r>
                      <a:r>
                        <a:rPr dirty="0" sz="195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270">
                          <a:latin typeface="Trebuchet MS"/>
                          <a:cs typeface="Trebuchet MS"/>
                        </a:rPr>
                        <a:t>ESG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marL="76200">
                        <a:lnSpc>
                          <a:spcPts val="2265"/>
                        </a:lnSpc>
                      </a:pPr>
                      <a:r>
                        <a:rPr dirty="0" sz="1950" spc="65">
                          <a:latin typeface="Trebuchet MS"/>
                          <a:cs typeface="Trebuchet MS"/>
                        </a:rPr>
                        <a:t>financial</a:t>
                      </a:r>
                      <a:r>
                        <a:rPr dirty="0" sz="195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55">
                          <a:latin typeface="Trebuchet MS"/>
                          <a:cs typeface="Trebuchet MS"/>
                        </a:rPr>
                        <a:t>return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265"/>
                        </a:lnSpc>
                      </a:pPr>
                      <a:r>
                        <a:rPr dirty="0" sz="1950" spc="290">
                          <a:latin typeface="Trebuchet MS"/>
                          <a:cs typeface="Trebuchet MS"/>
                        </a:rPr>
                        <a:t>ESG</a:t>
                      </a:r>
                      <a:r>
                        <a:rPr dirty="0" sz="195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130"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dirty="0" sz="1950" spc="-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105">
                          <a:latin typeface="Trebuchet MS"/>
                          <a:cs typeface="Trebuchet MS"/>
                        </a:rPr>
                        <a:t>an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2265"/>
                        </a:lnSpc>
                      </a:pPr>
                      <a:r>
                        <a:rPr dirty="0" sz="1950" spc="130"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dirty="0" sz="19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14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195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80">
                          <a:latin typeface="Trebuchet MS"/>
                          <a:cs typeface="Trebuchet MS"/>
                        </a:rPr>
                        <a:t>part</a:t>
                      </a:r>
                      <a:r>
                        <a:rPr dirty="0" sz="19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dirty="0" sz="1950" spc="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25">
                          <a:latin typeface="Trebuchet MS"/>
                          <a:cs typeface="Trebuchet MS"/>
                        </a:rPr>
                        <a:t>the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2265"/>
                        </a:lnSpc>
                      </a:pPr>
                      <a:r>
                        <a:rPr dirty="0" sz="1950" spc="130"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dirty="0" sz="1950" spc="-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120">
                          <a:latin typeface="Trebuchet MS"/>
                          <a:cs typeface="Trebuchet MS"/>
                        </a:rPr>
                        <a:t>my</a:t>
                      </a:r>
                      <a:r>
                        <a:rPr dirty="0" sz="195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100">
                          <a:latin typeface="Trebuchet MS"/>
                          <a:cs typeface="Trebuchet MS"/>
                        </a:rPr>
                        <a:t>purpose,</a:t>
                      </a:r>
                      <a:r>
                        <a:rPr dirty="0" sz="1950" spc="-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55">
                          <a:latin typeface="Trebuchet MS"/>
                          <a:cs typeface="Trebuchet MS"/>
                        </a:rPr>
                        <a:t>and,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76200">
                        <a:lnSpc>
                          <a:spcPts val="2275"/>
                        </a:lnSpc>
                      </a:pPr>
                      <a:r>
                        <a:rPr dirty="0" sz="1950" spc="135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dirty="0" sz="195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125">
                          <a:latin typeface="Trebuchet MS"/>
                          <a:cs typeface="Trebuchet MS"/>
                        </a:rPr>
                        <a:t>consider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275"/>
                        </a:lnSpc>
                      </a:pPr>
                      <a:r>
                        <a:rPr dirty="0" sz="1950" spc="65">
                          <a:latin typeface="Trebuchet MS"/>
                          <a:cs typeface="Trebuchet MS"/>
                        </a:rPr>
                        <a:t>important</a:t>
                      </a:r>
                      <a:r>
                        <a:rPr dirty="0" sz="195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55">
                          <a:latin typeface="Trebuchet MS"/>
                          <a:cs typeface="Trebuchet MS"/>
                        </a:rPr>
                        <a:t>factor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2275"/>
                        </a:lnSpc>
                      </a:pPr>
                      <a:r>
                        <a:rPr dirty="0" sz="1950">
                          <a:latin typeface="Trebuchet MS"/>
                          <a:cs typeface="Trebuchet MS"/>
                        </a:rPr>
                        <a:t>firm’s</a:t>
                      </a:r>
                      <a:r>
                        <a:rPr dirty="0" sz="1950" spc="1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130">
                          <a:latin typeface="Trebuchet MS"/>
                          <a:cs typeface="Trebuchet MS"/>
                        </a:rPr>
                        <a:t>purpose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2275"/>
                        </a:lnSpc>
                      </a:pPr>
                      <a:r>
                        <a:rPr dirty="0" sz="1950" spc="5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dirty="0" sz="195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65">
                          <a:latin typeface="Trebuchet MS"/>
                          <a:cs typeface="Trebuchet MS"/>
                        </a:rPr>
                        <a:t>living</a:t>
                      </a:r>
                      <a:r>
                        <a:rPr dirty="0" sz="195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-20">
                          <a:latin typeface="Trebuchet MS"/>
                          <a:cs typeface="Trebuchet MS"/>
                        </a:rPr>
                        <a:t>that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76200">
                        <a:lnSpc>
                          <a:spcPts val="2275"/>
                        </a:lnSpc>
                      </a:pPr>
                      <a:r>
                        <a:rPr dirty="0" sz="1950" spc="290">
                          <a:latin typeface="Trebuchet MS"/>
                          <a:cs typeface="Trebuchet MS"/>
                        </a:rPr>
                        <a:t>ESG</a:t>
                      </a:r>
                      <a:r>
                        <a:rPr dirty="0" sz="195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204"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dirty="0" sz="195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>
                          <a:latin typeface="Trebuchet MS"/>
                          <a:cs typeface="Trebuchet MS"/>
                        </a:rPr>
                        <a:t>just</a:t>
                      </a:r>
                      <a:r>
                        <a:rPr dirty="0" sz="195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80">
                          <a:latin typeface="Trebuchet MS"/>
                          <a:cs typeface="Trebuchet MS"/>
                        </a:rPr>
                        <a:t>a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275"/>
                        </a:lnSpc>
                      </a:pPr>
                      <a:r>
                        <a:rPr dirty="0" sz="1950">
                          <a:latin typeface="Trebuchet MS"/>
                          <a:cs typeface="Trebuchet MS"/>
                        </a:rPr>
                        <a:t>that</a:t>
                      </a:r>
                      <a:r>
                        <a:rPr dirty="0" sz="195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85">
                          <a:latin typeface="Trebuchet MS"/>
                          <a:cs typeface="Trebuchet MS"/>
                        </a:rPr>
                        <a:t>influences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2275"/>
                        </a:lnSpc>
                      </a:pPr>
                      <a:r>
                        <a:rPr dirty="0" sz="1950" spc="135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dirty="0" sz="195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>
                          <a:latin typeface="Trebuchet MS"/>
                          <a:cs typeface="Trebuchet MS"/>
                        </a:rPr>
                        <a:t>that</a:t>
                      </a:r>
                      <a:r>
                        <a:rPr dirty="0" sz="1950" spc="-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-50">
                          <a:latin typeface="Trebuchet MS"/>
                          <a:cs typeface="Trebuchet MS"/>
                        </a:rPr>
                        <a:t>it</a:t>
                      </a:r>
                      <a:r>
                        <a:rPr dirty="0" sz="195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-20">
                          <a:latin typeface="Trebuchet MS"/>
                          <a:cs typeface="Trebuchet MS"/>
                        </a:rPr>
                        <a:t>will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2275"/>
                        </a:lnSpc>
                      </a:pPr>
                      <a:r>
                        <a:rPr dirty="0" sz="1950" spc="100">
                          <a:latin typeface="Trebuchet MS"/>
                          <a:cs typeface="Trebuchet MS"/>
                        </a:rPr>
                        <a:t>purpose,</a:t>
                      </a:r>
                      <a:r>
                        <a:rPr dirty="0" sz="195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80"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950" spc="-1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135">
                          <a:latin typeface="Trebuchet MS"/>
                          <a:cs typeface="Trebuchet MS"/>
                        </a:rPr>
                        <a:t>can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76200">
                        <a:lnSpc>
                          <a:spcPts val="2275"/>
                        </a:lnSpc>
                      </a:pPr>
                      <a:r>
                        <a:rPr dirty="0" sz="1950" spc="70">
                          <a:latin typeface="Trebuchet MS"/>
                          <a:cs typeface="Trebuchet MS"/>
                        </a:rPr>
                        <a:t>regulatory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275"/>
                        </a:lnSpc>
                      </a:pPr>
                      <a:r>
                        <a:rPr dirty="0" sz="1950" spc="5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dirty="0" sz="195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-10">
                          <a:latin typeface="Trebuchet MS"/>
                          <a:cs typeface="Trebuchet MS"/>
                        </a:rPr>
                        <a:t>firm’s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2275"/>
                        </a:lnSpc>
                      </a:pPr>
                      <a:r>
                        <a:rPr dirty="0" sz="1950" spc="130">
                          <a:latin typeface="Trebuchet MS"/>
                          <a:cs typeface="Trebuchet MS"/>
                        </a:rPr>
                        <a:t>ensure</a:t>
                      </a:r>
                      <a:r>
                        <a:rPr dirty="0" sz="195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950" spc="80">
                          <a:latin typeface="Trebuchet MS"/>
                          <a:cs typeface="Trebuchet MS"/>
                        </a:rPr>
                        <a:t>long-</a:t>
                      </a:r>
                      <a:r>
                        <a:rPr dirty="0" sz="1950" spc="35">
                          <a:latin typeface="Trebuchet MS"/>
                          <a:cs typeface="Trebuchet MS"/>
                        </a:rPr>
                        <a:t>term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2275"/>
                        </a:lnSpc>
                      </a:pPr>
                      <a:r>
                        <a:rPr dirty="0" sz="1950" spc="85">
                          <a:latin typeface="Trebuchet MS"/>
                          <a:cs typeface="Trebuchet MS"/>
                        </a:rPr>
                        <a:t>maximise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 marL="76200">
                        <a:lnSpc>
                          <a:spcPts val="2305"/>
                        </a:lnSpc>
                      </a:pPr>
                      <a:r>
                        <a:rPr dirty="0" sz="1950" spc="50">
                          <a:latin typeface="Trebuchet MS"/>
                          <a:cs typeface="Trebuchet MS"/>
                        </a:rPr>
                        <a:t>boundary.”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305"/>
                        </a:lnSpc>
                      </a:pPr>
                      <a:r>
                        <a:rPr dirty="0" sz="1950" spc="55">
                          <a:latin typeface="Trebuchet MS"/>
                          <a:cs typeface="Trebuchet MS"/>
                        </a:rPr>
                        <a:t>performance.”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2305"/>
                        </a:lnSpc>
                      </a:pPr>
                      <a:r>
                        <a:rPr dirty="0" sz="1950" spc="114">
                          <a:latin typeface="Trebuchet MS"/>
                          <a:cs typeface="Trebuchet MS"/>
                        </a:rPr>
                        <a:t>success.”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2305"/>
                        </a:lnSpc>
                      </a:pPr>
                      <a:r>
                        <a:rPr dirty="0" sz="1950" spc="-10">
                          <a:latin typeface="Trebuchet MS"/>
                          <a:cs typeface="Trebuchet MS"/>
                        </a:rPr>
                        <a:t>sustainability.”</a:t>
                      </a:r>
                      <a:endParaRPr sz="195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74252" y="1124712"/>
            <a:ext cx="1064948" cy="10180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2368" y="1771876"/>
            <a:ext cx="9412605" cy="42259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75">
                <a:solidFill>
                  <a:srgbClr val="3333FF"/>
                </a:solidFill>
                <a:latin typeface="Trebuchet MS"/>
                <a:cs typeface="Trebuchet MS"/>
              </a:rPr>
              <a:t>Strategic</a:t>
            </a:r>
            <a:r>
              <a:rPr dirty="0" sz="1650" spc="-8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90">
                <a:solidFill>
                  <a:srgbClr val="3333FF"/>
                </a:solidFill>
                <a:latin typeface="Trebuchet MS"/>
                <a:cs typeface="Trebuchet MS"/>
              </a:rPr>
              <a:t>&amp;</a:t>
            </a:r>
            <a:r>
              <a:rPr dirty="0" sz="1650" spc="-9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60">
                <a:solidFill>
                  <a:srgbClr val="3333FF"/>
                </a:solidFill>
                <a:latin typeface="Trebuchet MS"/>
                <a:cs typeface="Trebuchet MS"/>
              </a:rPr>
              <a:t>Vision-</a:t>
            </a:r>
            <a:r>
              <a:rPr dirty="0" sz="1650" spc="70">
                <a:solidFill>
                  <a:srgbClr val="3333FF"/>
                </a:solidFill>
                <a:latin typeface="Trebuchet MS"/>
                <a:cs typeface="Trebuchet MS"/>
              </a:rPr>
              <a:t>Driven</a:t>
            </a:r>
            <a:endParaRPr sz="1650">
              <a:latin typeface="Trebuchet MS"/>
              <a:cs typeface="Trebuchet MS"/>
            </a:endParaRPr>
          </a:p>
          <a:p>
            <a:pPr marL="12700" marR="586105">
              <a:lnSpc>
                <a:spcPts val="1789"/>
              </a:lnSpc>
              <a:spcBef>
                <a:spcPts val="50"/>
              </a:spcBef>
            </a:pPr>
            <a:r>
              <a:rPr dirty="0" sz="1450" spc="160">
                <a:latin typeface="Trebuchet MS"/>
                <a:cs typeface="Trebuchet MS"/>
              </a:rPr>
              <a:t>An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160">
                <a:latin typeface="Trebuchet MS"/>
                <a:cs typeface="Trebuchet MS"/>
              </a:rPr>
              <a:t>ESG-</a:t>
            </a:r>
            <a:r>
              <a:rPr dirty="0" sz="1450">
                <a:latin typeface="Trebuchet MS"/>
                <a:cs typeface="Trebuchet MS"/>
              </a:rPr>
              <a:t>intelligent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organisation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doesn’t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just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measure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impact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-50">
                <a:latin typeface="Trebuchet MS"/>
                <a:cs typeface="Trebuchet MS"/>
              </a:rPr>
              <a:t>-</a:t>
            </a:r>
            <a:r>
              <a:rPr dirty="0" sz="1450" spc="-5">
                <a:latin typeface="Trebuchet MS"/>
                <a:cs typeface="Trebuchet MS"/>
              </a:rPr>
              <a:t> </a:t>
            </a:r>
            <a:r>
              <a:rPr dirty="0" sz="1450" spc="-35">
                <a:latin typeface="Trebuchet MS"/>
                <a:cs typeface="Trebuchet MS"/>
              </a:rPr>
              <a:t>it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135">
                <a:latin typeface="Trebuchet MS"/>
                <a:cs typeface="Trebuchet MS"/>
              </a:rPr>
              <a:t>designs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for </a:t>
            </a:r>
            <a:r>
              <a:rPr dirty="0" sz="1450" spc="-60">
                <a:latin typeface="Trebuchet MS"/>
                <a:cs typeface="Trebuchet MS"/>
              </a:rPr>
              <a:t>it,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aligning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profit</a:t>
            </a:r>
            <a:r>
              <a:rPr dirty="0" u="sng" sz="1450" spc="-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with</a:t>
            </a:r>
            <a:r>
              <a:rPr dirty="0" u="none" sz="1450" spc="-20" b="1">
                <a:latin typeface="Trebuchet MS"/>
                <a:cs typeface="Trebuchet MS"/>
              </a:rPr>
              <a:t> 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purpose</a:t>
            </a:r>
            <a:r>
              <a:rPr dirty="0" u="none" sz="1450" spc="-35" b="1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intelligence</a:t>
            </a:r>
            <a:r>
              <a:rPr dirty="0" u="sng" sz="1450" spc="-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with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integrity</a:t>
            </a:r>
            <a:endParaRPr sz="1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50" spc="130">
                <a:solidFill>
                  <a:srgbClr val="3333FF"/>
                </a:solidFill>
                <a:latin typeface="Trebuchet MS"/>
                <a:cs typeface="Trebuchet MS"/>
              </a:rPr>
              <a:t>Systems</a:t>
            </a:r>
            <a:r>
              <a:rPr dirty="0" sz="1650" spc="-9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50">
                <a:solidFill>
                  <a:srgbClr val="3333FF"/>
                </a:solidFill>
                <a:latin typeface="Trebuchet MS"/>
                <a:cs typeface="Trebuchet MS"/>
              </a:rPr>
              <a:t>Thinking</a:t>
            </a:r>
            <a:endParaRPr sz="1650">
              <a:latin typeface="Trebuchet MS"/>
              <a:cs typeface="Trebuchet MS"/>
            </a:endParaRPr>
          </a:p>
          <a:p>
            <a:pPr marL="12700" marR="390525">
              <a:lnSpc>
                <a:spcPct val="102099"/>
              </a:lnSpc>
              <a:spcBef>
                <a:spcPts val="10"/>
              </a:spcBef>
            </a:pPr>
            <a:r>
              <a:rPr dirty="0" sz="1450" spc="110">
                <a:latin typeface="Trebuchet MS"/>
                <a:cs typeface="Trebuchet MS"/>
              </a:rPr>
              <a:t>When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intelligence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meets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responsibility,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organisations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evolve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from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doing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u="sng" sz="1450" spc="100" b="1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Trebuchet MS"/>
                <a:cs typeface="Trebuchet MS"/>
              </a:rPr>
              <a:t>less</a:t>
            </a:r>
            <a:r>
              <a:rPr dirty="0" u="sng" sz="1450" spc="-85" b="1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 b="1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Trebuchet MS"/>
                <a:cs typeface="Trebuchet MS"/>
              </a:rPr>
              <a:t>harm</a:t>
            </a:r>
            <a:r>
              <a:rPr dirty="0" u="none" sz="1450" spc="-75" b="1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to</a:t>
            </a:r>
            <a:r>
              <a:rPr dirty="0" u="sng" sz="1450" spc="-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creating</a:t>
            </a:r>
            <a:r>
              <a:rPr dirty="0" u="sng" sz="1450" spc="-7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more</a:t>
            </a:r>
            <a:r>
              <a:rPr dirty="0" u="none" sz="1450" spc="-20" b="1">
                <a:latin typeface="Trebuchet MS"/>
                <a:cs typeface="Trebuchet MS"/>
              </a:rPr>
              <a:t> 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good</a:t>
            </a:r>
            <a:r>
              <a:rPr dirty="0" u="none" sz="1450" spc="65">
                <a:latin typeface="Trebuchet MS"/>
                <a:cs typeface="Trebuchet MS"/>
              </a:rPr>
              <a:t>;</a:t>
            </a:r>
            <a:r>
              <a:rPr dirty="0" u="none" sz="1450" spc="-4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that</a:t>
            </a:r>
            <a:r>
              <a:rPr dirty="0" u="none" sz="1450" spc="-15">
                <a:latin typeface="Trebuchet MS"/>
                <a:cs typeface="Trebuchet MS"/>
              </a:rPr>
              <a:t> </a:t>
            </a:r>
            <a:r>
              <a:rPr dirty="0" u="none" sz="1450" spc="100">
                <a:latin typeface="Trebuchet MS"/>
                <a:cs typeface="Trebuchet MS"/>
              </a:rPr>
              <a:t>is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the</a:t>
            </a:r>
            <a:r>
              <a:rPr dirty="0" u="none" sz="1450" spc="-1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true</a:t>
            </a:r>
            <a:r>
              <a:rPr dirty="0" u="none" sz="1450" spc="-15">
                <a:latin typeface="Trebuchet MS"/>
                <a:cs typeface="Trebuchet MS"/>
              </a:rPr>
              <a:t> </a:t>
            </a:r>
            <a:r>
              <a:rPr dirty="0" u="none" sz="1450" spc="100">
                <a:latin typeface="Trebuchet MS"/>
                <a:cs typeface="Trebuchet MS"/>
              </a:rPr>
              <a:t>power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of</a:t>
            </a:r>
            <a:r>
              <a:rPr dirty="0" u="none" sz="1450" spc="195">
                <a:latin typeface="Trebuchet MS"/>
                <a:cs typeface="Trebuchet MS"/>
              </a:rPr>
              <a:t> </a:t>
            </a:r>
            <a:r>
              <a:rPr dirty="0" u="none" sz="1450" spc="229">
                <a:latin typeface="Trebuchet MS"/>
                <a:cs typeface="Trebuchet MS"/>
              </a:rPr>
              <a:t>ESG</a:t>
            </a:r>
            <a:r>
              <a:rPr dirty="0" u="none" sz="1450" spc="-25">
                <a:latin typeface="Trebuchet MS"/>
                <a:cs typeface="Trebuchet MS"/>
              </a:rPr>
              <a:t> </a:t>
            </a:r>
            <a:r>
              <a:rPr dirty="0" u="none" sz="1450" spc="45">
                <a:latin typeface="Trebuchet MS"/>
                <a:cs typeface="Trebuchet MS"/>
              </a:rPr>
              <a:t>intelligence</a:t>
            </a:r>
            <a:endParaRPr sz="1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1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50">
                <a:solidFill>
                  <a:srgbClr val="3333FF"/>
                </a:solidFill>
                <a:latin typeface="Trebuchet MS"/>
                <a:cs typeface="Trebuchet MS"/>
              </a:rPr>
              <a:t>Future-</a:t>
            </a:r>
            <a:r>
              <a:rPr dirty="0" sz="1650" spc="90">
                <a:solidFill>
                  <a:srgbClr val="3333FF"/>
                </a:solidFill>
                <a:latin typeface="Trebuchet MS"/>
                <a:cs typeface="Trebuchet MS"/>
              </a:rPr>
              <a:t>Ready</a:t>
            </a:r>
            <a:endParaRPr sz="1650">
              <a:latin typeface="Trebuchet MS"/>
              <a:cs typeface="Trebuchet MS"/>
            </a:endParaRPr>
          </a:p>
          <a:p>
            <a:pPr marL="12700" marR="5080">
              <a:lnSpc>
                <a:spcPts val="1789"/>
              </a:lnSpc>
              <a:spcBef>
                <a:spcPts val="45"/>
              </a:spcBef>
            </a:pPr>
            <a:r>
              <a:rPr dirty="0" sz="1450" spc="160">
                <a:latin typeface="Trebuchet MS"/>
                <a:cs typeface="Trebuchet MS"/>
              </a:rPr>
              <a:t>ESG-</a:t>
            </a:r>
            <a:r>
              <a:rPr dirty="0" sz="1450">
                <a:latin typeface="Trebuchet MS"/>
                <a:cs typeface="Trebuchet MS"/>
              </a:rPr>
              <a:t>intelligent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organisations</a:t>
            </a:r>
            <a:r>
              <a:rPr dirty="0" sz="1450" spc="-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don’t</a:t>
            </a:r>
            <a:r>
              <a:rPr dirty="0" sz="1450" spc="1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wait</a:t>
            </a:r>
            <a:r>
              <a:rPr dirty="0" sz="1450" spc="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for</a:t>
            </a:r>
            <a:r>
              <a:rPr dirty="0" sz="1450" spc="6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</a:t>
            </a:r>
            <a:r>
              <a:rPr dirty="0" sz="1450" spc="1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future;</a:t>
            </a:r>
            <a:r>
              <a:rPr dirty="0" sz="1450" spc="1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they</a:t>
            </a:r>
            <a:r>
              <a:rPr dirty="0" sz="1450" spc="35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build</a:t>
            </a:r>
            <a:r>
              <a:rPr dirty="0" sz="1450" spc="30">
                <a:latin typeface="Trebuchet MS"/>
                <a:cs typeface="Trebuchet MS"/>
              </a:rPr>
              <a:t> </a:t>
            </a:r>
            <a:r>
              <a:rPr dirty="0" sz="1450" spc="-35">
                <a:latin typeface="Trebuchet MS"/>
                <a:cs typeface="Trebuchet MS"/>
              </a:rPr>
              <a:t>it</a:t>
            </a:r>
            <a:r>
              <a:rPr dirty="0" sz="1450" spc="2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by</a:t>
            </a:r>
            <a:r>
              <a:rPr dirty="0" sz="1450" spc="1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making</a:t>
            </a:r>
            <a:r>
              <a:rPr dirty="0" sz="1450" spc="25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sustainability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</a:t>
            </a:r>
            <a:r>
              <a:rPr dirty="0" sz="1450" spc="45">
                <a:latin typeface="Trebuchet MS"/>
                <a:cs typeface="Trebuchet MS"/>
              </a:rPr>
              <a:t> </a:t>
            </a:r>
            <a:r>
              <a:rPr dirty="0" sz="1450" spc="-10">
                <a:latin typeface="Trebuchet MS"/>
                <a:cs typeface="Trebuchet MS"/>
              </a:rPr>
              <a:t>capability, </a:t>
            </a:r>
            <a:r>
              <a:rPr dirty="0" sz="1450" spc="55">
                <a:latin typeface="Trebuchet MS"/>
                <a:cs typeface="Trebuchet MS"/>
              </a:rPr>
              <a:t>not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compliance</a:t>
            </a:r>
            <a:r>
              <a:rPr dirty="0" sz="1450" spc="-9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exercise</a:t>
            </a:r>
            <a:endParaRPr sz="1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50" spc="90">
                <a:solidFill>
                  <a:srgbClr val="3333FF"/>
                </a:solidFill>
                <a:latin typeface="Trebuchet MS"/>
                <a:cs typeface="Trebuchet MS"/>
              </a:rPr>
              <a:t>Leadership</a:t>
            </a:r>
            <a:r>
              <a:rPr dirty="0" sz="16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35">
                <a:solidFill>
                  <a:srgbClr val="3333FF"/>
                </a:solidFill>
                <a:latin typeface="Trebuchet MS"/>
                <a:cs typeface="Trebuchet MS"/>
              </a:rPr>
              <a:t>Tone</a:t>
            </a:r>
            <a:endParaRPr sz="1650">
              <a:latin typeface="Trebuchet MS"/>
              <a:cs typeface="Trebuchet MS"/>
            </a:endParaRPr>
          </a:p>
          <a:p>
            <a:pPr marL="12700" marR="205104">
              <a:lnSpc>
                <a:spcPct val="102099"/>
              </a:lnSpc>
              <a:spcBef>
                <a:spcPts val="5"/>
              </a:spcBef>
            </a:pPr>
            <a:r>
              <a:rPr dirty="0" sz="1450">
                <a:latin typeface="Trebuchet MS"/>
                <a:cs typeface="Trebuchet MS"/>
              </a:rPr>
              <a:t>“Intelligent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organisations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u="sng" sz="1450" spc="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lead</a:t>
            </a:r>
            <a:r>
              <a:rPr dirty="0" u="sng" sz="1450" spc="-1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with</a:t>
            </a:r>
            <a:r>
              <a:rPr dirty="0" u="sng" sz="1450" spc="-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values,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act</a:t>
            </a:r>
            <a:r>
              <a:rPr dirty="0" u="sng" sz="1450" spc="-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with</a:t>
            </a:r>
            <a:r>
              <a:rPr dirty="0" u="sng" sz="1450" spc="-3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data,</a:t>
            </a:r>
            <a:r>
              <a:rPr dirty="0" u="sng" sz="1450" spc="-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1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grow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with</a:t>
            </a:r>
            <a:r>
              <a:rPr dirty="0" u="sng" sz="1450" spc="-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purpose</a:t>
            </a:r>
            <a:r>
              <a:rPr dirty="0" u="none" sz="1450" spc="-25" b="1">
                <a:latin typeface="Trebuchet MS"/>
                <a:cs typeface="Trebuchet MS"/>
              </a:rPr>
              <a:t> </a:t>
            </a:r>
            <a:r>
              <a:rPr dirty="0" u="none" sz="1450" spc="-50">
                <a:latin typeface="Trebuchet MS"/>
                <a:cs typeface="Trebuchet MS"/>
              </a:rPr>
              <a:t>-</a:t>
            </a:r>
            <a:r>
              <a:rPr dirty="0" u="none" sz="1450" spc="10">
                <a:latin typeface="Trebuchet MS"/>
                <a:cs typeface="Trebuchet MS"/>
              </a:rPr>
              <a:t> </a:t>
            </a:r>
            <a:r>
              <a:rPr dirty="0" u="none" sz="1450" spc="50">
                <a:latin typeface="Trebuchet MS"/>
                <a:cs typeface="Trebuchet MS"/>
              </a:rPr>
              <a:t>That</a:t>
            </a:r>
            <a:r>
              <a:rPr dirty="0" u="none" sz="1450" spc="5">
                <a:latin typeface="Trebuchet MS"/>
                <a:cs typeface="Trebuchet MS"/>
              </a:rPr>
              <a:t> </a:t>
            </a:r>
            <a:r>
              <a:rPr dirty="0" u="none" sz="1450" spc="100">
                <a:latin typeface="Trebuchet MS"/>
                <a:cs typeface="Trebuchet MS"/>
              </a:rPr>
              <a:t>is</a:t>
            </a:r>
            <a:r>
              <a:rPr dirty="0" u="none" sz="1450" spc="1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the</a:t>
            </a:r>
            <a:r>
              <a:rPr dirty="0" u="none" sz="1450" spc="5">
                <a:latin typeface="Trebuchet MS"/>
                <a:cs typeface="Trebuchet MS"/>
              </a:rPr>
              <a:t> </a:t>
            </a:r>
            <a:r>
              <a:rPr dirty="0" u="none" sz="1450" spc="130">
                <a:latin typeface="Trebuchet MS"/>
                <a:cs typeface="Trebuchet MS"/>
              </a:rPr>
              <a:t>essence </a:t>
            </a:r>
            <a:r>
              <a:rPr dirty="0" u="none" sz="1450">
                <a:latin typeface="Trebuchet MS"/>
                <a:cs typeface="Trebuchet MS"/>
              </a:rPr>
              <a:t>of</a:t>
            </a:r>
            <a:r>
              <a:rPr dirty="0" u="none" sz="1450" spc="145">
                <a:latin typeface="Trebuchet MS"/>
                <a:cs typeface="Trebuchet MS"/>
              </a:rPr>
              <a:t> </a:t>
            </a:r>
            <a:r>
              <a:rPr dirty="0" u="none" sz="1450" spc="229">
                <a:latin typeface="Trebuchet MS"/>
                <a:cs typeface="Trebuchet MS"/>
              </a:rPr>
              <a:t>ESG</a:t>
            </a:r>
            <a:r>
              <a:rPr dirty="0" u="none" sz="1450" spc="-55">
                <a:latin typeface="Trebuchet MS"/>
                <a:cs typeface="Trebuchet MS"/>
              </a:rPr>
              <a:t> </a:t>
            </a:r>
            <a:r>
              <a:rPr dirty="0" u="none" sz="1450" spc="-10">
                <a:latin typeface="Trebuchet MS"/>
                <a:cs typeface="Trebuchet MS"/>
              </a:rPr>
              <a:t>maturity</a:t>
            </a:r>
            <a:endParaRPr sz="1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650" spc="70">
                <a:solidFill>
                  <a:srgbClr val="3333FF"/>
                </a:solidFill>
                <a:latin typeface="Trebuchet MS"/>
                <a:cs typeface="Trebuchet MS"/>
              </a:rPr>
              <a:t>Executives</a:t>
            </a:r>
            <a:endParaRPr sz="1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450" spc="150">
                <a:latin typeface="Trebuchet MS"/>
                <a:cs typeface="Trebuchet MS"/>
              </a:rPr>
              <a:t>“ESG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intelligence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turns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sustainability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into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strategy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strategy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into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long-</a:t>
            </a:r>
            <a:r>
              <a:rPr dirty="0" sz="1450" spc="55">
                <a:latin typeface="Trebuchet MS"/>
                <a:cs typeface="Trebuchet MS"/>
              </a:rPr>
              <a:t>term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advantage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40232" y="1349695"/>
            <a:ext cx="5299075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290"/>
              <a:t>ESG</a:t>
            </a:r>
            <a:r>
              <a:rPr dirty="0" spc="-70"/>
              <a:t> </a:t>
            </a:r>
            <a:r>
              <a:rPr dirty="0" spc="70"/>
              <a:t>Intelligence</a:t>
            </a:r>
            <a:r>
              <a:rPr dirty="0" spc="-90"/>
              <a:t> </a:t>
            </a:r>
            <a:r>
              <a:rPr dirty="0" spc="-60"/>
              <a:t>-</a:t>
            </a:r>
            <a:r>
              <a:rPr dirty="0" spc="-85"/>
              <a:t> </a:t>
            </a:r>
            <a:r>
              <a:rPr dirty="0" spc="150"/>
              <a:t>Approaches</a:t>
            </a:r>
            <a:r>
              <a:rPr dirty="0" spc="-110"/>
              <a:t> </a:t>
            </a:r>
            <a:r>
              <a:rPr dirty="0" spc="135"/>
              <a:t>and</a:t>
            </a:r>
            <a:r>
              <a:rPr dirty="0" spc="-70"/>
              <a:t> </a:t>
            </a:r>
            <a:r>
              <a:rPr dirty="0" spc="114"/>
              <a:t>Impacts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09782" y="1380268"/>
            <a:ext cx="7449820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130"/>
              <a:t>Actions</a:t>
            </a:r>
            <a:r>
              <a:rPr dirty="0" spc="-25"/>
              <a:t> </a:t>
            </a:r>
            <a:r>
              <a:rPr dirty="0" spc="10"/>
              <a:t>for</a:t>
            </a:r>
            <a:r>
              <a:rPr dirty="0" spc="-30"/>
              <a:t> </a:t>
            </a:r>
            <a:r>
              <a:rPr dirty="0" spc="80"/>
              <a:t>Transformation</a:t>
            </a:r>
            <a:r>
              <a:rPr dirty="0" spc="-25"/>
              <a:t> </a:t>
            </a:r>
            <a:r>
              <a:rPr dirty="0" spc="10"/>
              <a:t>to</a:t>
            </a:r>
            <a:r>
              <a:rPr dirty="0" spc="-25"/>
              <a:t> </a:t>
            </a:r>
            <a:r>
              <a:rPr dirty="0" spc="140"/>
              <a:t>an</a:t>
            </a:r>
            <a:r>
              <a:rPr dirty="0" spc="-25"/>
              <a:t> </a:t>
            </a:r>
            <a:r>
              <a:rPr dirty="0" spc="295"/>
              <a:t>ESG</a:t>
            </a:r>
            <a:r>
              <a:rPr dirty="0" spc="-20"/>
              <a:t> </a:t>
            </a:r>
            <a:r>
              <a:rPr dirty="0" spc="10"/>
              <a:t>Intelligent</a:t>
            </a:r>
            <a:r>
              <a:rPr dirty="0" spc="-30"/>
              <a:t> </a:t>
            </a:r>
            <a:r>
              <a:rPr dirty="0" spc="95"/>
              <a:t>Organisation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6384" y="1700577"/>
            <a:ext cx="8810625" cy="3456940"/>
          </a:xfrm>
          <a:prstGeom prst="rect">
            <a:avLst/>
          </a:prstGeom>
        </p:spPr>
        <p:txBody>
          <a:bodyPr wrap="square" lIns="0" tIns="1244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dirty="0" sz="1650" spc="65" b="1">
                <a:solidFill>
                  <a:srgbClr val="3B7C23"/>
                </a:solidFill>
                <a:latin typeface="Trebuchet MS"/>
                <a:cs typeface="Trebuchet MS"/>
              </a:rPr>
              <a:t>Enhance</a:t>
            </a:r>
            <a:r>
              <a:rPr dirty="0" sz="1650" spc="-5" b="1">
                <a:solidFill>
                  <a:srgbClr val="3B7C23"/>
                </a:solidFill>
                <a:latin typeface="Trebuchet MS"/>
                <a:cs typeface="Trebuchet MS"/>
              </a:rPr>
              <a:t> </a:t>
            </a:r>
            <a:r>
              <a:rPr dirty="0" sz="1650" spc="50" b="1">
                <a:solidFill>
                  <a:srgbClr val="3B7C23"/>
                </a:solidFill>
                <a:latin typeface="Trebuchet MS"/>
                <a:cs typeface="Trebuchet MS"/>
              </a:rPr>
              <a:t>physical</a:t>
            </a:r>
            <a:r>
              <a:rPr dirty="0" sz="1650" spc="-15" b="1">
                <a:solidFill>
                  <a:srgbClr val="3B7C23"/>
                </a:solidFill>
                <a:latin typeface="Trebuchet MS"/>
                <a:cs typeface="Trebuchet MS"/>
              </a:rPr>
              <a:t> </a:t>
            </a:r>
            <a:r>
              <a:rPr dirty="0" sz="1650" spc="65" b="1">
                <a:solidFill>
                  <a:srgbClr val="3B7C23"/>
                </a:solidFill>
                <a:latin typeface="Trebuchet MS"/>
                <a:cs typeface="Trebuchet MS"/>
              </a:rPr>
              <a:t>and</a:t>
            </a:r>
            <a:r>
              <a:rPr dirty="0" sz="1650" b="1">
                <a:solidFill>
                  <a:srgbClr val="3B7C23"/>
                </a:solidFill>
                <a:latin typeface="Trebuchet MS"/>
                <a:cs typeface="Trebuchet MS"/>
              </a:rPr>
              <a:t> </a:t>
            </a:r>
            <a:r>
              <a:rPr dirty="0" sz="1650" spc="10" b="1">
                <a:solidFill>
                  <a:srgbClr val="3B7C23"/>
                </a:solidFill>
                <a:latin typeface="Trebuchet MS"/>
                <a:cs typeface="Trebuchet MS"/>
              </a:rPr>
              <a:t>digitalised</a:t>
            </a:r>
            <a:r>
              <a:rPr dirty="0" sz="1650" spc="-5" b="1">
                <a:solidFill>
                  <a:srgbClr val="3B7C23"/>
                </a:solidFill>
                <a:latin typeface="Trebuchet MS"/>
                <a:cs typeface="Trebuchet MS"/>
              </a:rPr>
              <a:t> </a:t>
            </a:r>
            <a:r>
              <a:rPr dirty="0" sz="1650" spc="10" b="1">
                <a:solidFill>
                  <a:srgbClr val="3B7C23"/>
                </a:solidFill>
                <a:latin typeface="Trebuchet MS"/>
                <a:cs typeface="Trebuchet MS"/>
              </a:rPr>
              <a:t>capabilities</a:t>
            </a:r>
            <a:r>
              <a:rPr dirty="0" sz="1650" spc="5" b="1">
                <a:solidFill>
                  <a:srgbClr val="3B7C23"/>
                </a:solidFill>
                <a:latin typeface="Trebuchet MS"/>
                <a:cs typeface="Trebuchet MS"/>
              </a:rPr>
              <a:t> </a:t>
            </a:r>
            <a:r>
              <a:rPr dirty="0" sz="1650" spc="-25" b="1">
                <a:solidFill>
                  <a:srgbClr val="3B7C23"/>
                </a:solidFill>
                <a:latin typeface="Trebuchet MS"/>
                <a:cs typeface="Trebuchet MS"/>
              </a:rPr>
              <a:t>to</a:t>
            </a:r>
            <a:endParaRPr sz="1650">
              <a:latin typeface="Trebuchet MS"/>
              <a:cs typeface="Trebuchet MS"/>
            </a:endParaRPr>
          </a:p>
          <a:p>
            <a:pPr marL="381000" marR="673100" indent="-236220">
              <a:lnSpc>
                <a:spcPct val="102800"/>
              </a:lnSpc>
              <a:spcBef>
                <a:spcPts val="775"/>
              </a:spcBef>
              <a:buClr>
                <a:srgbClr val="BF0000"/>
              </a:buClr>
              <a:buFont typeface="Wingdings"/>
              <a:buChar char=""/>
              <a:tabLst>
                <a:tab pos="381000" algn="l"/>
              </a:tabLst>
            </a:pPr>
            <a:r>
              <a:rPr dirty="0" sz="1450" spc="90">
                <a:solidFill>
                  <a:srgbClr val="0033CC"/>
                </a:solidFill>
                <a:latin typeface="Trebuchet MS"/>
                <a:cs typeface="Trebuchet MS"/>
              </a:rPr>
              <a:t>Select</a:t>
            </a:r>
            <a:r>
              <a:rPr dirty="0" sz="1450" spc="-2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0033CC"/>
                </a:solidFill>
                <a:latin typeface="Trebuchet MS"/>
                <a:cs typeface="Trebuchet MS"/>
              </a:rPr>
              <a:t>the</a:t>
            </a:r>
            <a:r>
              <a:rPr dirty="0" sz="1450" spc="-2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60">
                <a:solidFill>
                  <a:srgbClr val="0033CC"/>
                </a:solidFill>
                <a:latin typeface="Trebuchet MS"/>
                <a:cs typeface="Trebuchet MS"/>
              </a:rPr>
              <a:t>right</a:t>
            </a:r>
            <a:r>
              <a:rPr dirty="0" sz="14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75">
                <a:solidFill>
                  <a:srgbClr val="0033CC"/>
                </a:solidFill>
                <a:latin typeface="Trebuchet MS"/>
                <a:cs typeface="Trebuchet MS"/>
              </a:rPr>
              <a:t>organisational</a:t>
            </a:r>
            <a:r>
              <a:rPr dirty="0" sz="1450" spc="-4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9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practices</a:t>
            </a:r>
            <a:r>
              <a:rPr dirty="0" u="none" sz="1450" spc="-3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that</a:t>
            </a:r>
            <a:r>
              <a:rPr dirty="0" u="none" sz="1450" spc="-2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75">
                <a:solidFill>
                  <a:srgbClr val="0033CC"/>
                </a:solidFill>
                <a:latin typeface="Trebuchet MS"/>
                <a:cs typeface="Trebuchet MS"/>
              </a:rPr>
              <a:t>are</a:t>
            </a:r>
            <a:r>
              <a:rPr dirty="0" u="none" sz="1450" spc="-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8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aligned</a:t>
            </a:r>
            <a:r>
              <a:rPr dirty="0" u="none" sz="1450" spc="-5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with</a:t>
            </a:r>
            <a:r>
              <a:rPr dirty="0" u="none" sz="14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50">
                <a:solidFill>
                  <a:srgbClr val="0033CC"/>
                </a:solidFill>
                <a:latin typeface="Trebuchet MS"/>
                <a:cs typeface="Trebuchet MS"/>
              </a:rPr>
              <a:t>its</a:t>
            </a:r>
            <a:r>
              <a:rPr dirty="0" u="none" sz="1450" spc="-2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50" b="1">
                <a:solidFill>
                  <a:srgbClr val="0033CC"/>
                </a:solidFill>
                <a:latin typeface="Trebuchet MS"/>
                <a:cs typeface="Trebuchet MS"/>
              </a:rPr>
              <a:t>strategic</a:t>
            </a:r>
            <a:r>
              <a:rPr dirty="0" u="none" sz="1450" spc="-4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-10" b="1">
                <a:solidFill>
                  <a:srgbClr val="0033CC"/>
                </a:solidFill>
                <a:latin typeface="Trebuchet MS"/>
                <a:cs typeface="Trebuchet MS"/>
              </a:rPr>
              <a:t>orientation </a:t>
            </a:r>
            <a:r>
              <a:rPr dirty="0" u="none" sz="1450" spc="90">
                <a:solidFill>
                  <a:srgbClr val="0033CC"/>
                </a:solidFill>
                <a:latin typeface="Trebuchet MS"/>
                <a:cs typeface="Trebuchet MS"/>
              </a:rPr>
              <a:t>towards</a:t>
            </a:r>
            <a:r>
              <a:rPr dirty="0" u="none" sz="1450" spc="-5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204">
                <a:solidFill>
                  <a:srgbClr val="0033CC"/>
                </a:solidFill>
                <a:latin typeface="Trebuchet MS"/>
                <a:cs typeface="Trebuchet MS"/>
              </a:rPr>
              <a:t>ESG</a:t>
            </a:r>
            <a:endParaRPr sz="1450">
              <a:latin typeface="Trebuchet MS"/>
              <a:cs typeface="Trebuchet MS"/>
            </a:endParaRPr>
          </a:p>
          <a:p>
            <a:pPr marL="381000" indent="-236220">
              <a:lnSpc>
                <a:spcPct val="100000"/>
              </a:lnSpc>
              <a:spcBef>
                <a:spcPts val="825"/>
              </a:spcBef>
              <a:buClr>
                <a:srgbClr val="BF0000"/>
              </a:buClr>
              <a:buFont typeface="Wingdings"/>
              <a:buChar char=""/>
              <a:tabLst>
                <a:tab pos="381000" algn="l"/>
              </a:tabLst>
            </a:pPr>
            <a:r>
              <a:rPr dirty="0" sz="1450" spc="55">
                <a:solidFill>
                  <a:srgbClr val="0033CC"/>
                </a:solidFill>
                <a:latin typeface="Trebuchet MS"/>
                <a:cs typeface="Trebuchet MS"/>
              </a:rPr>
              <a:t>Craft</a:t>
            </a:r>
            <a:r>
              <a:rPr dirty="0" sz="1450" spc="-3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12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business</a:t>
            </a:r>
            <a:r>
              <a:rPr dirty="0" u="sng" sz="1450" spc="-6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model,</a:t>
            </a:r>
            <a:r>
              <a:rPr dirty="0" u="sng" sz="1450" spc="-7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7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revenue</a:t>
            </a:r>
            <a:r>
              <a:rPr dirty="0" u="sng" sz="1450" spc="-3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model</a:t>
            </a:r>
            <a:r>
              <a:rPr dirty="0" u="none" sz="14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110">
                <a:solidFill>
                  <a:srgbClr val="0033CC"/>
                </a:solidFill>
                <a:latin typeface="Trebuchet MS"/>
                <a:cs typeface="Trebuchet MS"/>
              </a:rPr>
              <a:t>and</a:t>
            </a:r>
            <a:r>
              <a:rPr dirty="0" u="none" sz="1450" spc="-4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75">
                <a:solidFill>
                  <a:srgbClr val="0033CC"/>
                </a:solidFill>
                <a:latin typeface="Trebuchet MS"/>
                <a:cs typeface="Trebuchet MS"/>
              </a:rPr>
              <a:t>organisational</a:t>
            </a:r>
            <a:r>
              <a:rPr dirty="0" u="none" sz="1450" spc="-7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55">
                <a:solidFill>
                  <a:srgbClr val="0033CC"/>
                </a:solidFill>
                <a:latin typeface="Trebuchet MS"/>
                <a:cs typeface="Trebuchet MS"/>
              </a:rPr>
              <a:t>context</a:t>
            </a:r>
            <a:r>
              <a:rPr dirty="0" u="none" sz="1450" spc="-4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with</a:t>
            </a:r>
            <a:r>
              <a:rPr dirty="0" u="none" sz="1450" spc="-6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85" b="1">
                <a:solidFill>
                  <a:srgbClr val="0033CC"/>
                </a:solidFill>
                <a:latin typeface="Trebuchet MS"/>
                <a:cs typeface="Trebuchet MS"/>
              </a:rPr>
              <a:t>6P</a:t>
            </a:r>
            <a:r>
              <a:rPr dirty="0" u="none" sz="1450" spc="-5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50" b="1">
                <a:solidFill>
                  <a:srgbClr val="0033CC"/>
                </a:solidFill>
                <a:latin typeface="Trebuchet MS"/>
                <a:cs typeface="Trebuchet MS"/>
              </a:rPr>
              <a:t>Bottom</a:t>
            </a:r>
            <a:r>
              <a:rPr dirty="0" u="none" sz="1450" spc="-95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-20" b="1">
                <a:solidFill>
                  <a:srgbClr val="0033CC"/>
                </a:solidFill>
                <a:latin typeface="Trebuchet MS"/>
                <a:cs typeface="Trebuchet MS"/>
              </a:rPr>
              <a:t>Line</a:t>
            </a:r>
            <a:endParaRPr sz="1450">
              <a:latin typeface="Trebuchet MS"/>
              <a:cs typeface="Trebuchet MS"/>
            </a:endParaRPr>
          </a:p>
          <a:p>
            <a:pPr marL="381000" indent="-236220">
              <a:lnSpc>
                <a:spcPct val="100000"/>
              </a:lnSpc>
              <a:spcBef>
                <a:spcPts val="840"/>
              </a:spcBef>
              <a:buClr>
                <a:srgbClr val="BF0000"/>
              </a:buClr>
              <a:buFont typeface="Wingdings"/>
              <a:buChar char=""/>
              <a:tabLst>
                <a:tab pos="381000" algn="l"/>
              </a:tabLst>
            </a:pPr>
            <a:r>
              <a:rPr dirty="0" sz="1450" spc="55">
                <a:solidFill>
                  <a:srgbClr val="0033CC"/>
                </a:solidFill>
                <a:latin typeface="Trebuchet MS"/>
                <a:cs typeface="Trebuchet MS"/>
              </a:rPr>
              <a:t>Train</a:t>
            </a:r>
            <a:r>
              <a:rPr dirty="0" sz="1450" spc="-3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0033CC"/>
                </a:solidFill>
                <a:latin typeface="Trebuchet MS"/>
                <a:cs typeface="Trebuchet MS"/>
              </a:rPr>
              <a:t>and</a:t>
            </a:r>
            <a:r>
              <a:rPr dirty="0" sz="1450" spc="-3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5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sensitise</a:t>
            </a:r>
            <a:r>
              <a:rPr dirty="0" u="none" sz="1450" spc="-5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all</a:t>
            </a:r>
            <a:r>
              <a:rPr dirty="0" u="none" sz="1450" spc="-2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to</a:t>
            </a:r>
            <a:r>
              <a:rPr dirty="0" u="none" sz="1450" spc="-1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75">
                <a:solidFill>
                  <a:srgbClr val="0033CC"/>
                </a:solidFill>
                <a:latin typeface="Trebuchet MS"/>
                <a:cs typeface="Trebuchet MS"/>
              </a:rPr>
              <a:t>apply</a:t>
            </a:r>
            <a:r>
              <a:rPr dirty="0" u="none" sz="1450" spc="-5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204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ESG</a:t>
            </a:r>
            <a:r>
              <a:rPr dirty="0" u="sng" sz="1450" spc="-5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6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3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DEI</a:t>
            </a:r>
            <a:r>
              <a:rPr dirty="0" u="sng" sz="1450" spc="-6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4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-</a:t>
            </a:r>
            <a:r>
              <a:rPr dirty="0" u="sng" sz="14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Intelligent</a:t>
            </a:r>
            <a:r>
              <a:rPr dirty="0" u="sng" sz="1450" spc="-6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practices</a:t>
            </a:r>
            <a:endParaRPr sz="1450">
              <a:latin typeface="Trebuchet MS"/>
              <a:cs typeface="Trebuchet MS"/>
            </a:endParaRPr>
          </a:p>
          <a:p>
            <a:pPr marL="381000" marR="28575" indent="-236220">
              <a:lnSpc>
                <a:spcPct val="102800"/>
              </a:lnSpc>
              <a:spcBef>
                <a:spcPts val="780"/>
              </a:spcBef>
              <a:buClr>
                <a:srgbClr val="BF0000"/>
              </a:buClr>
              <a:buFont typeface="Wingdings"/>
              <a:buChar char=""/>
              <a:tabLst>
                <a:tab pos="381000" algn="l"/>
              </a:tabLst>
            </a:pPr>
            <a:r>
              <a:rPr dirty="0" u="sng" sz="1450" spc="8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Enhance</a:t>
            </a:r>
            <a:r>
              <a:rPr dirty="0" u="sng" sz="1450" spc="-4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intelligence</a:t>
            </a:r>
            <a:r>
              <a:rPr dirty="0" u="none" sz="1450" spc="-25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for</a:t>
            </a:r>
            <a:r>
              <a:rPr dirty="0" u="none" sz="1450" spc="-1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9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augmenting</a:t>
            </a:r>
            <a:r>
              <a:rPr dirty="0" u="sng" sz="1450" spc="-5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capacity</a:t>
            </a:r>
            <a:r>
              <a:rPr dirty="0" u="none" sz="1450" spc="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to</a:t>
            </a:r>
            <a:r>
              <a:rPr dirty="0" u="none" sz="1450" spc="1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7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capture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 for</a:t>
            </a:r>
            <a:r>
              <a:rPr dirty="0" u="none" sz="1450" spc="1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114">
                <a:solidFill>
                  <a:srgbClr val="0033CC"/>
                </a:solidFill>
                <a:latin typeface="Trebuchet MS"/>
                <a:cs typeface="Trebuchet MS"/>
              </a:rPr>
              <a:t>once</a:t>
            </a:r>
            <a:r>
              <a:rPr dirty="0" u="none" sz="1450" spc="-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110">
                <a:solidFill>
                  <a:srgbClr val="0033CC"/>
                </a:solidFill>
                <a:latin typeface="Trebuchet MS"/>
                <a:cs typeface="Trebuchet MS"/>
              </a:rPr>
              <a:t>and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10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synthesise</a:t>
            </a:r>
            <a:r>
              <a:rPr dirty="0" u="none" sz="1450" spc="-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all</a:t>
            </a:r>
            <a:r>
              <a:rPr dirty="0" u="none" sz="1450" spc="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50">
                <a:solidFill>
                  <a:srgbClr val="0033CC"/>
                </a:solidFill>
                <a:latin typeface="Trebuchet MS"/>
                <a:cs typeface="Trebuchet MS"/>
              </a:rPr>
              <a:t>needful </a:t>
            </a:r>
            <a:r>
              <a:rPr dirty="0" u="none" sz="1450" spc="40">
                <a:solidFill>
                  <a:srgbClr val="0033CC"/>
                </a:solidFill>
                <a:latin typeface="Trebuchet MS"/>
                <a:cs typeface="Trebuchet MS"/>
              </a:rPr>
              <a:t>information</a:t>
            </a:r>
            <a:endParaRPr sz="1450">
              <a:latin typeface="Trebuchet MS"/>
              <a:cs typeface="Trebuchet MS"/>
            </a:endParaRPr>
          </a:p>
          <a:p>
            <a:pPr marL="381000" indent="-236220">
              <a:lnSpc>
                <a:spcPct val="100000"/>
              </a:lnSpc>
              <a:spcBef>
                <a:spcPts val="830"/>
              </a:spcBef>
              <a:buClr>
                <a:srgbClr val="BF0000"/>
              </a:buClr>
              <a:buFont typeface="Wingdings"/>
              <a:buChar char=""/>
              <a:tabLst>
                <a:tab pos="381000" algn="l"/>
              </a:tabLst>
            </a:pPr>
            <a:r>
              <a:rPr dirty="0" u="sng" sz="1450" spc="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Convert</a:t>
            </a:r>
            <a:r>
              <a:rPr dirty="0" u="sng" sz="1450" spc="-9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data</a:t>
            </a:r>
            <a:r>
              <a:rPr dirty="0" u="none" sz="1450" spc="-10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to</a:t>
            </a:r>
            <a:r>
              <a:rPr dirty="0" u="none" sz="14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50">
                <a:solidFill>
                  <a:srgbClr val="0033CC"/>
                </a:solidFill>
                <a:latin typeface="Trebuchet MS"/>
                <a:cs typeface="Trebuchet MS"/>
              </a:rPr>
              <a:t>information</a:t>
            </a:r>
            <a:r>
              <a:rPr dirty="0" u="none" sz="1450" spc="-7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110">
                <a:solidFill>
                  <a:srgbClr val="0033CC"/>
                </a:solidFill>
                <a:latin typeface="Trebuchet MS"/>
                <a:cs typeface="Trebuchet MS"/>
              </a:rPr>
              <a:t>and</a:t>
            </a:r>
            <a:r>
              <a:rPr dirty="0" u="none" sz="1450" spc="-5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60">
                <a:solidFill>
                  <a:srgbClr val="0033CC"/>
                </a:solidFill>
                <a:latin typeface="Trebuchet MS"/>
                <a:cs typeface="Trebuchet MS"/>
              </a:rPr>
              <a:t>then</a:t>
            </a:r>
            <a:r>
              <a:rPr dirty="0" u="none" sz="1450" spc="-5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to</a:t>
            </a:r>
            <a:r>
              <a:rPr dirty="0" u="sng" sz="1450" spc="-7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knowledge</a:t>
            </a:r>
            <a:endParaRPr sz="1450">
              <a:latin typeface="Trebuchet MS"/>
              <a:cs typeface="Trebuchet MS"/>
            </a:endParaRPr>
          </a:p>
          <a:p>
            <a:pPr marL="381000" indent="-236220">
              <a:lnSpc>
                <a:spcPct val="100000"/>
              </a:lnSpc>
              <a:spcBef>
                <a:spcPts val="840"/>
              </a:spcBef>
              <a:buClr>
                <a:srgbClr val="BF0000"/>
              </a:buClr>
              <a:buFont typeface="Wingdings"/>
              <a:buChar char=""/>
              <a:tabLst>
                <a:tab pos="381000" algn="l"/>
              </a:tabLst>
            </a:pPr>
            <a:r>
              <a:rPr dirty="0" sz="1450" spc="100">
                <a:solidFill>
                  <a:srgbClr val="0033CC"/>
                </a:solidFill>
                <a:latin typeface="Trebuchet MS"/>
                <a:cs typeface="Trebuchet MS"/>
              </a:rPr>
              <a:t>Understand</a:t>
            </a:r>
            <a:r>
              <a:rPr dirty="0" sz="14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60">
                <a:solidFill>
                  <a:srgbClr val="0033CC"/>
                </a:solidFill>
                <a:latin typeface="Trebuchet MS"/>
                <a:cs typeface="Trebuchet MS"/>
              </a:rPr>
              <a:t>difference</a:t>
            </a:r>
            <a:r>
              <a:rPr dirty="0" sz="1450" spc="-2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0033CC"/>
                </a:solidFill>
                <a:latin typeface="Trebuchet MS"/>
                <a:cs typeface="Trebuchet MS"/>
              </a:rPr>
              <a:t>and</a:t>
            </a:r>
            <a:r>
              <a:rPr dirty="0" sz="1450" spc="-2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0033CC"/>
                </a:solidFill>
                <a:latin typeface="Trebuchet MS"/>
                <a:cs typeface="Trebuchet MS"/>
              </a:rPr>
              <a:t>linkages</a:t>
            </a:r>
            <a:r>
              <a:rPr dirty="0" sz="1450" spc="-3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80">
                <a:solidFill>
                  <a:srgbClr val="0033CC"/>
                </a:solidFill>
                <a:latin typeface="Trebuchet MS"/>
                <a:cs typeface="Trebuchet MS"/>
              </a:rPr>
              <a:t>between</a:t>
            </a:r>
            <a:r>
              <a:rPr dirty="0" sz="1450" spc="-2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new</a:t>
            </a:r>
            <a:r>
              <a:rPr dirty="0" u="sng" sz="1450" spc="-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information</a:t>
            </a:r>
            <a:r>
              <a:rPr dirty="0" u="sng" sz="1450" spc="-6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5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previous</a:t>
            </a:r>
            <a:r>
              <a:rPr dirty="0" u="sng" sz="1450" spc="-6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knowledge</a:t>
            </a:r>
            <a:endParaRPr sz="1450">
              <a:latin typeface="Trebuchet MS"/>
              <a:cs typeface="Trebuchet MS"/>
            </a:endParaRPr>
          </a:p>
          <a:p>
            <a:pPr marL="381000" indent="-236220">
              <a:lnSpc>
                <a:spcPct val="100000"/>
              </a:lnSpc>
              <a:spcBef>
                <a:spcPts val="825"/>
              </a:spcBef>
              <a:buClr>
                <a:srgbClr val="BF0000"/>
              </a:buClr>
              <a:buFont typeface="Wingdings"/>
              <a:buChar char=""/>
              <a:tabLst>
                <a:tab pos="381000" algn="l"/>
              </a:tabLst>
            </a:pPr>
            <a:r>
              <a:rPr dirty="0" sz="1450" spc="100">
                <a:solidFill>
                  <a:srgbClr val="0033CC"/>
                </a:solidFill>
                <a:latin typeface="Trebuchet MS"/>
                <a:cs typeface="Trebuchet MS"/>
              </a:rPr>
              <a:t>Apply</a:t>
            </a:r>
            <a:r>
              <a:rPr dirty="0" sz="14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0033CC"/>
                </a:solidFill>
                <a:latin typeface="Trebuchet MS"/>
                <a:cs typeface="Trebuchet MS"/>
              </a:rPr>
              <a:t>the</a:t>
            </a:r>
            <a:r>
              <a:rPr dirty="0" sz="1450" spc="-2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75">
                <a:solidFill>
                  <a:srgbClr val="0033CC"/>
                </a:solidFill>
                <a:latin typeface="Trebuchet MS"/>
                <a:cs typeface="Trebuchet MS"/>
              </a:rPr>
              <a:t>resulting</a:t>
            </a:r>
            <a:r>
              <a:rPr dirty="0" sz="14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95">
                <a:solidFill>
                  <a:srgbClr val="0033CC"/>
                </a:solidFill>
                <a:latin typeface="Trebuchet MS"/>
                <a:cs typeface="Trebuchet MS"/>
              </a:rPr>
              <a:t>insights</a:t>
            </a:r>
            <a:r>
              <a:rPr dirty="0" sz="14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0033CC"/>
                </a:solidFill>
                <a:latin typeface="Trebuchet MS"/>
                <a:cs typeface="Trebuchet MS"/>
              </a:rPr>
              <a:t>at</a:t>
            </a:r>
            <a:r>
              <a:rPr dirty="0" sz="1450" spc="-3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0033CC"/>
                </a:solidFill>
                <a:latin typeface="Trebuchet MS"/>
                <a:cs typeface="Trebuchet MS"/>
              </a:rPr>
              <a:t>scale</a:t>
            </a:r>
            <a:r>
              <a:rPr dirty="0" sz="1450" spc="-2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0033CC"/>
                </a:solidFill>
                <a:latin typeface="Trebuchet MS"/>
                <a:cs typeface="Trebuchet MS"/>
              </a:rPr>
              <a:t>through</a:t>
            </a:r>
            <a:r>
              <a:rPr dirty="0" sz="1450" spc="-2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6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decision</a:t>
            </a:r>
            <a:r>
              <a:rPr dirty="0" u="sng" sz="1450" spc="-6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support</a:t>
            </a:r>
            <a:r>
              <a:rPr dirty="0" u="sng" sz="1450" spc="-4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tools</a:t>
            </a:r>
            <a:r>
              <a:rPr dirty="0" u="none" sz="1450" spc="-6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like</a:t>
            </a:r>
            <a:r>
              <a:rPr dirty="0" u="none" sz="1450" spc="-2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that</a:t>
            </a:r>
            <a:r>
              <a:rPr dirty="0" u="none" sz="1450" spc="-1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of</a:t>
            </a:r>
            <a:r>
              <a:rPr dirty="0" u="none" sz="1450" spc="16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55" b="1">
                <a:solidFill>
                  <a:srgbClr val="0033CC"/>
                </a:solidFill>
                <a:latin typeface="Trebuchet MS"/>
                <a:cs typeface="Trebuchet MS"/>
              </a:rPr>
              <a:t>AI,</a:t>
            </a:r>
            <a:r>
              <a:rPr dirty="0" u="none" sz="1450" spc="-4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130" b="1">
                <a:solidFill>
                  <a:srgbClr val="0033CC"/>
                </a:solidFill>
                <a:latin typeface="Trebuchet MS"/>
                <a:cs typeface="Trebuchet MS"/>
              </a:rPr>
              <a:t>ML</a:t>
            </a:r>
            <a:r>
              <a:rPr dirty="0" u="none" sz="1450" spc="-4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85" b="1">
                <a:solidFill>
                  <a:srgbClr val="0033CC"/>
                </a:solidFill>
                <a:latin typeface="Trebuchet MS"/>
                <a:cs typeface="Trebuchet MS"/>
              </a:rPr>
              <a:t>and</a:t>
            </a:r>
            <a:r>
              <a:rPr dirty="0" u="none" sz="1450" spc="-6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105" b="1">
                <a:solidFill>
                  <a:srgbClr val="0033CC"/>
                </a:solidFill>
                <a:latin typeface="Trebuchet MS"/>
                <a:cs typeface="Trebuchet MS"/>
              </a:rPr>
              <a:t>DL</a:t>
            </a:r>
            <a:endParaRPr sz="1450">
              <a:latin typeface="Trebuchet MS"/>
              <a:cs typeface="Trebuchet MS"/>
            </a:endParaRPr>
          </a:p>
          <a:p>
            <a:pPr marL="381000" indent="-236220">
              <a:lnSpc>
                <a:spcPct val="100000"/>
              </a:lnSpc>
              <a:spcBef>
                <a:spcPts val="840"/>
              </a:spcBef>
              <a:buClr>
                <a:srgbClr val="BF0000"/>
              </a:buClr>
              <a:buFont typeface="Wingdings"/>
              <a:buChar char=""/>
              <a:tabLst>
                <a:tab pos="381000" algn="l"/>
              </a:tabLst>
            </a:pPr>
            <a:r>
              <a:rPr dirty="0" sz="1450" spc="100">
                <a:solidFill>
                  <a:srgbClr val="0033CC"/>
                </a:solidFill>
                <a:latin typeface="Trebuchet MS"/>
                <a:cs typeface="Trebuchet MS"/>
              </a:rPr>
              <a:t>Apply</a:t>
            </a:r>
            <a:r>
              <a:rPr dirty="0" sz="1450" spc="-3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0033CC"/>
                </a:solidFill>
                <a:latin typeface="Trebuchet MS"/>
                <a:cs typeface="Trebuchet MS"/>
              </a:rPr>
              <a:t>the</a:t>
            </a:r>
            <a:r>
              <a:rPr dirty="0" sz="1450" spc="-1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6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right</a:t>
            </a:r>
            <a:r>
              <a:rPr dirty="0" u="sng" sz="1450" spc="-1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digital</a:t>
            </a:r>
            <a:r>
              <a:rPr dirty="0" u="sng" sz="1450" spc="-6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9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technologies</a:t>
            </a:r>
            <a:r>
              <a:rPr dirty="0" u="none" sz="1450" spc="-6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for</a:t>
            </a:r>
            <a:r>
              <a:rPr dirty="0" u="none" sz="1450" spc="1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the</a:t>
            </a:r>
            <a:r>
              <a:rPr dirty="0" u="none" sz="1450" spc="-1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6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right</a:t>
            </a:r>
            <a:r>
              <a:rPr dirty="0" u="sng" sz="1450" spc="-1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14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purpose</a:t>
            </a:r>
            <a:r>
              <a:rPr dirty="0" u="none" sz="1450" spc="-3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solidFill>
                  <a:srgbClr val="0033CC"/>
                </a:solidFill>
                <a:latin typeface="Trebuchet MS"/>
                <a:cs typeface="Trebuchet MS"/>
              </a:rPr>
              <a:t>with</a:t>
            </a:r>
            <a:r>
              <a:rPr dirty="0" u="none" sz="1450" spc="-3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450" spc="229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ESG</a:t>
            </a:r>
            <a:r>
              <a:rPr dirty="0" u="sng" sz="1450" spc="-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imperatives</a:t>
            </a:r>
            <a:r>
              <a:rPr dirty="0" u="none" sz="1450" spc="-6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50">
                <a:solidFill>
                  <a:srgbClr val="0033CC"/>
                </a:solidFill>
                <a:latin typeface="Trebuchet MS"/>
                <a:cs typeface="Trebuchet MS"/>
              </a:rPr>
              <a:t>in</a:t>
            </a:r>
            <a:r>
              <a:rPr dirty="0" u="none" sz="1450" spc="-3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450" spc="60">
                <a:solidFill>
                  <a:srgbClr val="0033CC"/>
                </a:solidFill>
                <a:latin typeface="Trebuchet MS"/>
                <a:cs typeface="Trebuchet MS"/>
              </a:rPr>
              <a:t>mind</a:t>
            </a:r>
            <a:endParaRPr sz="145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5003" y="1228344"/>
            <a:ext cx="1064948" cy="102260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1016" y="1220724"/>
            <a:ext cx="997113" cy="972312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pc="80"/>
              <a:t>Sustainability</a:t>
            </a:r>
            <a:r>
              <a:rPr dirty="0" spc="-90"/>
              <a:t> </a:t>
            </a:r>
            <a:r>
              <a:rPr dirty="0" spc="120"/>
              <a:t>Management</a:t>
            </a:r>
            <a:r>
              <a:rPr dirty="0" spc="-90"/>
              <a:t> </a:t>
            </a:r>
            <a:r>
              <a:rPr dirty="0" spc="135"/>
              <a:t>and</a:t>
            </a:r>
            <a:r>
              <a:rPr dirty="0" spc="-95"/>
              <a:t> </a:t>
            </a:r>
            <a:r>
              <a:rPr dirty="0" spc="200"/>
              <a:t>DEI</a:t>
            </a:r>
            <a:r>
              <a:rPr dirty="0" spc="-85"/>
              <a:t> </a:t>
            </a:r>
            <a:r>
              <a:rPr dirty="0" spc="-60"/>
              <a:t>-</a:t>
            </a:r>
            <a:r>
              <a:rPr dirty="0" spc="-75"/>
              <a:t> </a:t>
            </a:r>
            <a:r>
              <a:rPr dirty="0" sz="1650" spc="105"/>
              <a:t>Key</a:t>
            </a:r>
            <a:r>
              <a:rPr dirty="0" sz="1650" spc="-80"/>
              <a:t> </a:t>
            </a:r>
            <a:r>
              <a:rPr dirty="0" sz="1650" spc="60"/>
              <a:t>Correlations</a:t>
            </a:r>
            <a:endParaRPr sz="165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3971" y="1229867"/>
            <a:ext cx="828040" cy="96164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7143" y="1686389"/>
            <a:ext cx="9469755" cy="477139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450" spc="65">
                <a:solidFill>
                  <a:srgbClr val="00A149"/>
                </a:solidFill>
                <a:latin typeface="Trebuchet MS"/>
                <a:cs typeface="Trebuchet MS"/>
              </a:rPr>
              <a:t>Sustainability</a:t>
            </a:r>
            <a:r>
              <a:rPr dirty="0" sz="1450" spc="-5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100">
                <a:solidFill>
                  <a:srgbClr val="00A149"/>
                </a:solidFill>
                <a:latin typeface="Trebuchet MS"/>
                <a:cs typeface="Trebuchet MS"/>
              </a:rPr>
              <a:t>Management</a:t>
            </a:r>
            <a:r>
              <a:rPr dirty="0" sz="1450" spc="-4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00A149"/>
                </a:solidFill>
                <a:latin typeface="Trebuchet MS"/>
                <a:cs typeface="Trebuchet MS"/>
              </a:rPr>
              <a:t>and</a:t>
            </a:r>
            <a:r>
              <a:rPr dirty="0" sz="1450" spc="-2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45">
                <a:solidFill>
                  <a:srgbClr val="00A149"/>
                </a:solidFill>
                <a:latin typeface="Trebuchet MS"/>
                <a:cs typeface="Trebuchet MS"/>
              </a:rPr>
              <a:t>Diversity,</a:t>
            </a:r>
            <a:r>
              <a:rPr dirty="0" sz="1450" spc="-15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00A149"/>
                </a:solidFill>
                <a:latin typeface="Trebuchet MS"/>
                <a:cs typeface="Trebuchet MS"/>
              </a:rPr>
              <a:t>Equity,</a:t>
            </a:r>
            <a:r>
              <a:rPr dirty="0" sz="1450" spc="-5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00A149"/>
                </a:solidFill>
                <a:latin typeface="Trebuchet MS"/>
                <a:cs typeface="Trebuchet MS"/>
              </a:rPr>
              <a:t>and</a:t>
            </a:r>
            <a:r>
              <a:rPr dirty="0" sz="1450" spc="-2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90">
                <a:solidFill>
                  <a:srgbClr val="00A149"/>
                </a:solidFill>
                <a:latin typeface="Trebuchet MS"/>
                <a:cs typeface="Trebuchet MS"/>
              </a:rPr>
              <a:t>Inclusion</a:t>
            </a:r>
            <a:r>
              <a:rPr dirty="0" sz="1450" spc="-5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65" b="1">
                <a:solidFill>
                  <a:srgbClr val="00A149"/>
                </a:solidFill>
                <a:latin typeface="Trebuchet MS"/>
                <a:cs typeface="Trebuchet MS"/>
              </a:rPr>
              <a:t>(DEI</a:t>
            </a:r>
            <a:r>
              <a:rPr dirty="0" sz="1450" spc="65">
                <a:solidFill>
                  <a:srgbClr val="00A149"/>
                </a:solidFill>
                <a:latin typeface="Trebuchet MS"/>
                <a:cs typeface="Trebuchet MS"/>
              </a:rPr>
              <a:t>)</a:t>
            </a:r>
            <a:endParaRPr sz="1450">
              <a:latin typeface="Trebuchet MS"/>
              <a:cs typeface="Trebuchet MS"/>
            </a:endParaRPr>
          </a:p>
          <a:p>
            <a:pPr marL="379730" indent="-214629">
              <a:lnSpc>
                <a:spcPct val="100000"/>
              </a:lnSpc>
              <a:spcBef>
                <a:spcPts val="445"/>
              </a:spcBef>
              <a:buClr>
                <a:srgbClr val="BF4D13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125">
                <a:latin typeface="Trebuchet MS"/>
                <a:cs typeface="Trebuchet MS"/>
              </a:rPr>
              <a:t>Recognised</a:t>
            </a:r>
            <a:r>
              <a:rPr dirty="0" sz="1450" spc="5">
                <a:latin typeface="Trebuchet MS"/>
                <a:cs typeface="Trebuchet MS"/>
              </a:rPr>
              <a:t> </a:t>
            </a:r>
            <a:r>
              <a:rPr dirty="0" sz="1450" spc="165">
                <a:latin typeface="Trebuchet MS"/>
                <a:cs typeface="Trebuchet MS"/>
              </a:rPr>
              <a:t>as</a:t>
            </a:r>
            <a:r>
              <a:rPr dirty="0" sz="1450" spc="30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deeply</a:t>
            </a:r>
            <a:r>
              <a:rPr dirty="0" u="sng" sz="1450" spc="-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intertwined</a:t>
            </a:r>
            <a:r>
              <a:rPr dirty="0" u="none" sz="1450" spc="-10">
                <a:latin typeface="Trebuchet MS"/>
                <a:cs typeface="Trebuchet MS"/>
              </a:rPr>
              <a:t>,</a:t>
            </a:r>
            <a:endParaRPr sz="1450">
              <a:latin typeface="Trebuchet MS"/>
              <a:cs typeface="Trebuchet MS"/>
            </a:endParaRPr>
          </a:p>
          <a:p>
            <a:pPr marL="379730" indent="-214629">
              <a:lnSpc>
                <a:spcPct val="100000"/>
              </a:lnSpc>
              <a:spcBef>
                <a:spcPts val="635"/>
              </a:spcBef>
              <a:buClr>
                <a:srgbClr val="BF4D13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10">
                <a:latin typeface="Trebuchet MS"/>
                <a:cs typeface="Trebuchet MS"/>
              </a:rPr>
              <a:t>M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utually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reinforcing</a:t>
            </a:r>
            <a:r>
              <a:rPr dirty="0" u="sng" sz="1450" spc="-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drivers</a:t>
            </a:r>
            <a:r>
              <a:rPr dirty="0" u="none" sz="1450" spc="-50" b="1">
                <a:latin typeface="Trebuchet MS"/>
                <a:cs typeface="Trebuchet MS"/>
              </a:rPr>
              <a:t> </a:t>
            </a:r>
            <a:r>
              <a:rPr dirty="0" u="none" sz="1450" spc="10">
                <a:latin typeface="Trebuchet MS"/>
                <a:cs typeface="Trebuchet MS"/>
              </a:rPr>
              <a:t>of</a:t>
            </a:r>
            <a:r>
              <a:rPr dirty="0" u="none" sz="1450" spc="204">
                <a:latin typeface="Trebuchet MS"/>
                <a:cs typeface="Trebuchet MS"/>
              </a:rPr>
              <a:t> </a:t>
            </a:r>
            <a:r>
              <a:rPr dirty="0" u="none" sz="1450" spc="70">
                <a:latin typeface="Trebuchet MS"/>
                <a:cs typeface="Trebuchet MS"/>
              </a:rPr>
              <a:t>long-</a:t>
            </a:r>
            <a:r>
              <a:rPr dirty="0" u="none" sz="1450" spc="55">
                <a:latin typeface="Trebuchet MS"/>
                <a:cs typeface="Trebuchet MS"/>
              </a:rPr>
              <a:t>term</a:t>
            </a:r>
            <a:r>
              <a:rPr dirty="0" u="none" sz="1450" spc="-45">
                <a:latin typeface="Trebuchet MS"/>
                <a:cs typeface="Trebuchet MS"/>
              </a:rPr>
              <a:t> </a:t>
            </a:r>
            <a:r>
              <a:rPr dirty="0" u="none" sz="1450" spc="130">
                <a:latin typeface="Trebuchet MS"/>
                <a:cs typeface="Trebuchet MS"/>
              </a:rPr>
              <a:t>business</a:t>
            </a:r>
            <a:r>
              <a:rPr dirty="0" u="none" sz="1450" spc="-25">
                <a:latin typeface="Trebuchet MS"/>
                <a:cs typeface="Trebuchet MS"/>
              </a:rPr>
              <a:t> </a:t>
            </a:r>
            <a:r>
              <a:rPr dirty="0" u="none" sz="1450" spc="55">
                <a:latin typeface="Trebuchet MS"/>
                <a:cs typeface="Trebuchet MS"/>
              </a:rPr>
              <a:t>resilience,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 spc="45">
                <a:latin typeface="Trebuchet MS"/>
                <a:cs typeface="Trebuchet MS"/>
              </a:rPr>
              <a:t>innovation,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55">
                <a:latin typeface="Trebuchet MS"/>
                <a:cs typeface="Trebuchet MS"/>
              </a:rPr>
              <a:t>ethical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performance</a:t>
            </a:r>
            <a:endParaRPr sz="1450">
              <a:latin typeface="Trebuchet MS"/>
              <a:cs typeface="Trebuchet MS"/>
            </a:endParaRPr>
          </a:p>
          <a:p>
            <a:pPr marL="379730" indent="-214629">
              <a:lnSpc>
                <a:spcPct val="100000"/>
              </a:lnSpc>
              <a:spcBef>
                <a:spcPts val="635"/>
              </a:spcBef>
              <a:buClr>
                <a:srgbClr val="BF4D13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245">
                <a:solidFill>
                  <a:srgbClr val="00A149"/>
                </a:solidFill>
                <a:latin typeface="Trebuchet MS"/>
                <a:cs typeface="Trebuchet MS"/>
              </a:rPr>
              <a:t>SM</a:t>
            </a:r>
            <a:r>
              <a:rPr dirty="0" sz="1450" spc="-55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120">
                <a:solidFill>
                  <a:srgbClr val="00A149"/>
                </a:solidFill>
                <a:latin typeface="Trebuchet MS"/>
                <a:cs typeface="Trebuchet MS"/>
              </a:rPr>
              <a:t>focuses</a:t>
            </a:r>
            <a:r>
              <a:rPr dirty="0" sz="1450" spc="-55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105">
                <a:solidFill>
                  <a:srgbClr val="00A149"/>
                </a:solidFill>
                <a:latin typeface="Trebuchet MS"/>
                <a:cs typeface="Trebuchet MS"/>
              </a:rPr>
              <a:t>on</a:t>
            </a:r>
            <a:r>
              <a:rPr dirty="0" sz="1450" spc="-6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50">
                <a:solidFill>
                  <a:srgbClr val="00A149"/>
                </a:solidFill>
                <a:latin typeface="Trebuchet MS"/>
                <a:cs typeface="Trebuchet MS"/>
              </a:rPr>
              <a:t>environmental,</a:t>
            </a:r>
            <a:r>
              <a:rPr dirty="0" sz="1450" spc="-85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80">
                <a:solidFill>
                  <a:srgbClr val="00A149"/>
                </a:solidFill>
                <a:latin typeface="Trebuchet MS"/>
                <a:cs typeface="Trebuchet MS"/>
              </a:rPr>
              <a:t>economic,</a:t>
            </a:r>
            <a:r>
              <a:rPr dirty="0" sz="1450" spc="-85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114">
                <a:solidFill>
                  <a:srgbClr val="00A149"/>
                </a:solidFill>
                <a:latin typeface="Trebuchet MS"/>
                <a:cs typeface="Trebuchet MS"/>
              </a:rPr>
              <a:t>and</a:t>
            </a:r>
            <a:r>
              <a:rPr dirty="0" sz="1450" spc="-6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95">
                <a:solidFill>
                  <a:srgbClr val="00A149"/>
                </a:solidFill>
                <a:latin typeface="Trebuchet MS"/>
                <a:cs typeface="Trebuchet MS"/>
              </a:rPr>
              <a:t>social</a:t>
            </a:r>
            <a:r>
              <a:rPr dirty="0" sz="1450" spc="-7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50">
                <a:solidFill>
                  <a:srgbClr val="00A149"/>
                </a:solidFill>
                <a:latin typeface="Trebuchet MS"/>
                <a:cs typeface="Trebuchet MS"/>
              </a:rPr>
              <a:t>longevity</a:t>
            </a:r>
            <a:endParaRPr sz="1450">
              <a:latin typeface="Trebuchet MS"/>
              <a:cs typeface="Trebuchet MS"/>
            </a:endParaRPr>
          </a:p>
          <a:p>
            <a:pPr marL="379730" marR="158750" indent="-215265">
              <a:lnSpc>
                <a:spcPct val="102099"/>
              </a:lnSpc>
              <a:spcBef>
                <a:spcPts val="600"/>
              </a:spcBef>
              <a:buClr>
                <a:srgbClr val="BF4D13"/>
              </a:buClr>
              <a:buFont typeface="Wingdings"/>
              <a:buChar char=""/>
              <a:tabLst>
                <a:tab pos="379730" algn="l"/>
              </a:tabLst>
            </a:pPr>
            <a:r>
              <a:rPr dirty="0" sz="1450" spc="160">
                <a:latin typeface="Trebuchet MS"/>
                <a:cs typeface="Trebuchet MS"/>
              </a:rPr>
              <a:t>DEI</a:t>
            </a:r>
            <a:r>
              <a:rPr dirty="0" sz="1450" spc="1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provides</a:t>
            </a:r>
            <a:r>
              <a:rPr dirty="0" sz="1450" spc="-5">
                <a:latin typeface="Trebuchet MS"/>
                <a:cs typeface="Trebuchet MS"/>
              </a:rPr>
              <a:t> </a:t>
            </a:r>
            <a:r>
              <a:rPr dirty="0" sz="1450" spc="10">
                <a:latin typeface="Trebuchet MS"/>
                <a:cs typeface="Trebuchet MS"/>
              </a:rPr>
              <a:t>the</a:t>
            </a:r>
            <a:r>
              <a:rPr dirty="0" sz="1450" spc="20"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human-centric</a:t>
            </a:r>
            <a:r>
              <a:rPr dirty="0" u="sng" sz="1450" spc="-3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‘Social’</a:t>
            </a:r>
            <a:r>
              <a:rPr dirty="0" u="sng" sz="1450" spc="-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(S)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pillar</a:t>
            </a:r>
            <a:r>
              <a:rPr dirty="0" u="none" sz="1450" spc="-25" b="1">
                <a:latin typeface="Trebuchet MS"/>
                <a:cs typeface="Trebuchet MS"/>
              </a:rPr>
              <a:t> </a:t>
            </a:r>
            <a:r>
              <a:rPr dirty="0" u="none" sz="1450" spc="10">
                <a:latin typeface="Trebuchet MS"/>
                <a:cs typeface="Trebuchet MS"/>
              </a:rPr>
              <a:t>of</a:t>
            </a:r>
            <a:r>
              <a:rPr dirty="0" u="none" sz="1450" spc="229">
                <a:latin typeface="Trebuchet MS"/>
                <a:cs typeface="Trebuchet MS"/>
              </a:rPr>
              <a:t> </a:t>
            </a:r>
            <a:r>
              <a:rPr dirty="0" u="none" sz="1450" spc="60">
                <a:latin typeface="Trebuchet MS"/>
                <a:cs typeface="Trebuchet MS"/>
              </a:rPr>
              <a:t>Environmental,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Social,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10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Governance</a:t>
            </a:r>
            <a:r>
              <a:rPr dirty="0" u="none" sz="1450" spc="30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(ESG) </a:t>
            </a:r>
            <a:r>
              <a:rPr dirty="0" u="none" sz="1450" spc="70">
                <a:latin typeface="Trebuchet MS"/>
                <a:cs typeface="Trebuchet MS"/>
              </a:rPr>
              <a:t>frameworks</a:t>
            </a:r>
            <a:endParaRPr sz="1450">
              <a:latin typeface="Trebuchet MS"/>
              <a:cs typeface="Trebuchet MS"/>
            </a:endParaRPr>
          </a:p>
          <a:p>
            <a:pPr marL="45720">
              <a:lnSpc>
                <a:spcPct val="100000"/>
              </a:lnSpc>
              <a:spcBef>
                <a:spcPts val="1165"/>
              </a:spcBef>
            </a:pPr>
            <a:r>
              <a:rPr dirty="0" sz="1450" spc="114">
                <a:solidFill>
                  <a:srgbClr val="00A149"/>
                </a:solidFill>
                <a:latin typeface="Trebuchet MS"/>
                <a:cs typeface="Trebuchet MS"/>
              </a:rPr>
              <a:t>Key</a:t>
            </a:r>
            <a:r>
              <a:rPr dirty="0" sz="1450" spc="-6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65">
                <a:solidFill>
                  <a:srgbClr val="00A149"/>
                </a:solidFill>
                <a:latin typeface="Trebuchet MS"/>
                <a:cs typeface="Trebuchet MS"/>
              </a:rPr>
              <a:t>Correlation</a:t>
            </a:r>
            <a:r>
              <a:rPr dirty="0" sz="1450" spc="-75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00A149"/>
                </a:solidFill>
                <a:latin typeface="Trebuchet MS"/>
                <a:cs typeface="Trebuchet MS"/>
              </a:rPr>
              <a:t>and</a:t>
            </a:r>
            <a:r>
              <a:rPr dirty="0" sz="1450" spc="-60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00A149"/>
                </a:solidFill>
                <a:latin typeface="Trebuchet MS"/>
                <a:cs typeface="Trebuchet MS"/>
              </a:rPr>
              <a:t>Synergies</a:t>
            </a:r>
            <a:endParaRPr sz="1450">
              <a:latin typeface="Trebuchet MS"/>
              <a:cs typeface="Trebuchet MS"/>
            </a:endParaRPr>
          </a:p>
          <a:p>
            <a:pPr marL="413384" indent="-215265">
              <a:lnSpc>
                <a:spcPct val="100000"/>
              </a:lnSpc>
              <a:spcBef>
                <a:spcPts val="440"/>
              </a:spcBef>
              <a:buClr>
                <a:srgbClr val="BF4D13"/>
              </a:buClr>
              <a:buFont typeface="Wingdings"/>
              <a:buChar char=""/>
              <a:tabLst>
                <a:tab pos="413384" algn="l"/>
              </a:tabLst>
            </a:pPr>
            <a:r>
              <a:rPr dirty="0" sz="1450" spc="65">
                <a:solidFill>
                  <a:srgbClr val="3333FF"/>
                </a:solidFill>
                <a:latin typeface="Trebuchet MS"/>
                <a:cs typeface="Trebuchet MS"/>
              </a:rPr>
              <a:t>True</a:t>
            </a:r>
            <a:r>
              <a:rPr dirty="0" sz="1450" spc="-4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55">
                <a:solidFill>
                  <a:srgbClr val="3333FF"/>
                </a:solidFill>
                <a:latin typeface="Trebuchet MS"/>
                <a:cs typeface="Trebuchet MS"/>
              </a:rPr>
              <a:t>Sustainability:</a:t>
            </a:r>
            <a:r>
              <a:rPr dirty="0" sz="1450" spc="-9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is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not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achievable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45">
                <a:latin typeface="Trebuchet MS"/>
                <a:cs typeface="Trebuchet MS"/>
              </a:rPr>
              <a:t>without</a:t>
            </a:r>
            <a:r>
              <a:rPr dirty="0" sz="1450" spc="345">
                <a:latin typeface="Trebuchet MS"/>
                <a:cs typeface="Trebuchet MS"/>
              </a:rPr>
              <a:t> </a:t>
            </a:r>
            <a:r>
              <a:rPr dirty="0" u="sng" sz="1450" spc="7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Equity</a:t>
            </a:r>
            <a:r>
              <a:rPr dirty="0" u="sng" sz="1450" spc="-7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for</a:t>
            </a:r>
            <a:r>
              <a:rPr dirty="0" u="none" sz="1450" spc="-30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Inclusion</a:t>
            </a:r>
            <a:r>
              <a:rPr dirty="0" u="sng" sz="1450" spc="-9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of</a:t>
            </a:r>
            <a:r>
              <a:rPr dirty="0" u="none" sz="1450" spc="-45" b="1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all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stakeholders</a:t>
            </a:r>
            <a:endParaRPr sz="1450">
              <a:latin typeface="Trebuchet MS"/>
              <a:cs typeface="Trebuchet MS"/>
            </a:endParaRPr>
          </a:p>
          <a:p>
            <a:pPr marL="413384" marR="5715" indent="-215265">
              <a:lnSpc>
                <a:spcPct val="102099"/>
              </a:lnSpc>
              <a:spcBef>
                <a:spcPts val="600"/>
              </a:spcBef>
              <a:buClr>
                <a:srgbClr val="BF4D13"/>
              </a:buClr>
              <a:buFont typeface="Wingdings"/>
              <a:buChar char=""/>
              <a:tabLst>
                <a:tab pos="413384" algn="l"/>
              </a:tabLst>
            </a:pPr>
            <a:r>
              <a:rPr dirty="0" sz="1450" spc="60">
                <a:solidFill>
                  <a:srgbClr val="3333FF"/>
                </a:solidFill>
                <a:latin typeface="Trebuchet MS"/>
                <a:cs typeface="Trebuchet MS"/>
              </a:rPr>
              <a:t>Integrated</a:t>
            </a:r>
            <a:r>
              <a:rPr dirty="0" sz="1450" spc="24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5">
                <a:solidFill>
                  <a:srgbClr val="3333FF"/>
                </a:solidFill>
                <a:latin typeface="Trebuchet MS"/>
                <a:cs typeface="Trebuchet MS"/>
              </a:rPr>
              <a:t>Social</a:t>
            </a:r>
            <a:r>
              <a:rPr dirty="0" sz="1450" spc="25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5">
                <a:solidFill>
                  <a:srgbClr val="3333FF"/>
                </a:solidFill>
                <a:latin typeface="Trebuchet MS"/>
                <a:cs typeface="Trebuchet MS"/>
              </a:rPr>
              <a:t>Responsibility:</a:t>
            </a:r>
            <a:r>
              <a:rPr dirty="0" sz="1450" spc="254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60">
                <a:latin typeface="Trebuchet MS"/>
                <a:cs typeface="Trebuchet MS"/>
              </a:rPr>
              <a:t>DEI</a:t>
            </a:r>
            <a:r>
              <a:rPr dirty="0" sz="1450" spc="245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is</a:t>
            </a:r>
            <a:r>
              <a:rPr dirty="0" sz="1450" spc="24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essential</a:t>
            </a:r>
            <a:r>
              <a:rPr dirty="0" sz="1450" spc="254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26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</a:t>
            </a:r>
            <a:r>
              <a:rPr dirty="0" sz="1450" spc="26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‘S’</a:t>
            </a:r>
            <a:r>
              <a:rPr dirty="0" sz="1450" spc="24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of</a:t>
            </a:r>
            <a:r>
              <a:rPr dirty="0" sz="1450" spc="440">
                <a:latin typeface="Trebuchet MS"/>
                <a:cs typeface="Trebuchet MS"/>
              </a:rPr>
              <a:t> </a:t>
            </a:r>
            <a:r>
              <a:rPr dirty="0" sz="1450" spc="225">
                <a:latin typeface="Trebuchet MS"/>
                <a:cs typeface="Trebuchet MS"/>
              </a:rPr>
              <a:t>ESG</a:t>
            </a:r>
            <a:r>
              <a:rPr dirty="0" sz="1450" spc="26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24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ensure</a:t>
            </a:r>
            <a:r>
              <a:rPr dirty="0" sz="1450" spc="240"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human</a:t>
            </a:r>
            <a:r>
              <a:rPr dirty="0" u="sng" sz="1450" spc="2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rights</a:t>
            </a:r>
            <a:r>
              <a:rPr dirty="0" u="sng" sz="1450" spc="2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none" sz="1450" spc="50" b="1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community</a:t>
            </a:r>
            <a:r>
              <a:rPr dirty="0" u="sng" sz="1450" spc="204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impacts</a:t>
            </a:r>
            <a:endParaRPr sz="1450">
              <a:latin typeface="Trebuchet MS"/>
              <a:cs typeface="Trebuchet MS"/>
            </a:endParaRPr>
          </a:p>
          <a:p>
            <a:pPr marL="413384" indent="-215265">
              <a:lnSpc>
                <a:spcPct val="100000"/>
              </a:lnSpc>
              <a:spcBef>
                <a:spcPts val="640"/>
              </a:spcBef>
              <a:buClr>
                <a:srgbClr val="BF4D13"/>
              </a:buClr>
              <a:buFont typeface="Wingdings"/>
              <a:buChar char=""/>
              <a:tabLst>
                <a:tab pos="413384" algn="l"/>
              </a:tabLst>
            </a:pPr>
            <a:r>
              <a:rPr dirty="0" sz="1450" spc="125">
                <a:solidFill>
                  <a:srgbClr val="3333FF"/>
                </a:solidFill>
                <a:latin typeface="Trebuchet MS"/>
                <a:cs typeface="Trebuchet MS"/>
              </a:rPr>
              <a:t>Enhanced</a:t>
            </a:r>
            <a:r>
              <a:rPr dirty="0" sz="1450" spc="-4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50">
                <a:solidFill>
                  <a:srgbClr val="3333FF"/>
                </a:solidFill>
                <a:latin typeface="Trebuchet MS"/>
                <a:cs typeface="Trebuchet MS"/>
              </a:rPr>
              <a:t>Innovation:</a:t>
            </a:r>
            <a:r>
              <a:rPr dirty="0" sz="1450" spc="-6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Diverse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teams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bring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unique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perspectives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for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u="sng" sz="1450" spc="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innovative</a:t>
            </a:r>
            <a:r>
              <a:rPr dirty="0" u="sng" sz="1450" spc="-4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7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problem</a:t>
            </a:r>
            <a:r>
              <a:rPr dirty="0" u="sng" sz="1450" spc="-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solving</a:t>
            </a:r>
            <a:endParaRPr sz="1450">
              <a:latin typeface="Trebuchet MS"/>
              <a:cs typeface="Trebuchet MS"/>
            </a:endParaRPr>
          </a:p>
          <a:p>
            <a:pPr marL="413384" marR="5715" indent="-215265">
              <a:lnSpc>
                <a:spcPct val="102800"/>
              </a:lnSpc>
              <a:spcBef>
                <a:spcPts val="585"/>
              </a:spcBef>
              <a:buClr>
                <a:srgbClr val="BF4D13"/>
              </a:buClr>
              <a:buFont typeface="Wingdings"/>
              <a:buChar char=""/>
              <a:tabLst>
                <a:tab pos="413384" algn="l"/>
              </a:tabLst>
            </a:pPr>
            <a:r>
              <a:rPr dirty="0" sz="1450" spc="200">
                <a:solidFill>
                  <a:srgbClr val="3333FF"/>
                </a:solidFill>
                <a:latin typeface="Trebuchet MS"/>
                <a:cs typeface="Trebuchet MS"/>
              </a:rPr>
              <a:t>REPM</a:t>
            </a:r>
            <a:r>
              <a:rPr dirty="0" sz="1450" spc="35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5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450" spc="37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0">
                <a:solidFill>
                  <a:srgbClr val="3333FF"/>
                </a:solidFill>
                <a:latin typeface="Trebuchet MS"/>
                <a:cs typeface="Trebuchet MS"/>
              </a:rPr>
              <a:t>Resilience:</a:t>
            </a:r>
            <a:r>
              <a:rPr dirty="0" sz="1450" spc="3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Commitment</a:t>
            </a:r>
            <a:r>
              <a:rPr dirty="0" sz="1450" spc="36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345">
                <a:latin typeface="Trebuchet MS"/>
                <a:cs typeface="Trebuchet MS"/>
              </a:rPr>
              <a:t> </a:t>
            </a:r>
            <a:r>
              <a:rPr dirty="0" sz="1450" spc="155">
                <a:latin typeface="Trebuchet MS"/>
                <a:cs typeface="Trebuchet MS"/>
              </a:rPr>
              <a:t>DEI</a:t>
            </a:r>
            <a:r>
              <a:rPr dirty="0" sz="1450" spc="355">
                <a:latin typeface="Trebuchet MS"/>
                <a:cs typeface="Trebuchet MS"/>
              </a:rPr>
              <a:t> </a:t>
            </a:r>
            <a:r>
              <a:rPr dirty="0" u="sng" sz="1450" spc="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strengthens</a:t>
            </a:r>
            <a:r>
              <a:rPr dirty="0" u="sng" sz="1450" spc="3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governance</a:t>
            </a:r>
            <a:r>
              <a:rPr dirty="0" u="sng" sz="1450" spc="3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none" sz="1450" spc="90">
                <a:latin typeface="Trebuchet MS"/>
                <a:cs typeface="Trebuchet MS"/>
              </a:rPr>
              <a:t>by</a:t>
            </a:r>
            <a:r>
              <a:rPr dirty="0" u="none" sz="1450" spc="350">
                <a:latin typeface="Trebuchet MS"/>
                <a:cs typeface="Trebuchet MS"/>
              </a:rPr>
              <a:t> </a:t>
            </a:r>
            <a:r>
              <a:rPr dirty="0" u="none" sz="1450" spc="70">
                <a:latin typeface="Trebuchet MS"/>
                <a:cs typeface="Trebuchet MS"/>
              </a:rPr>
              <a:t>fostering</a:t>
            </a:r>
            <a:r>
              <a:rPr dirty="0" u="none" sz="1450" spc="365">
                <a:latin typeface="Trebuchet MS"/>
                <a:cs typeface="Trebuchet MS"/>
              </a:rPr>
              <a:t> </a:t>
            </a:r>
            <a:r>
              <a:rPr dirty="0" u="none" sz="1450" spc="55">
                <a:latin typeface="Trebuchet MS"/>
                <a:cs typeface="Trebuchet MS"/>
              </a:rPr>
              <a:t>transparency, </a:t>
            </a:r>
            <a:r>
              <a:rPr dirty="0" u="none" sz="1450" spc="100">
                <a:latin typeface="Trebuchet MS"/>
                <a:cs typeface="Trebuchet MS"/>
              </a:rPr>
              <a:t>reducing</a:t>
            </a:r>
            <a:r>
              <a:rPr dirty="0" u="none" sz="1450" spc="-55">
                <a:latin typeface="Trebuchet MS"/>
                <a:cs typeface="Trebuchet MS"/>
              </a:rPr>
              <a:t> </a:t>
            </a:r>
            <a:r>
              <a:rPr dirty="0" u="none" sz="1450" spc="55">
                <a:latin typeface="Trebuchet MS"/>
                <a:cs typeface="Trebuchet MS"/>
              </a:rPr>
              <a:t>discrimination,</a:t>
            </a:r>
            <a:r>
              <a:rPr dirty="0" u="none" sz="1450" spc="-65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none" sz="1450" spc="95">
                <a:latin typeface="Trebuchet MS"/>
                <a:cs typeface="Trebuchet MS"/>
              </a:rPr>
              <a:t>compliances</a:t>
            </a:r>
            <a:endParaRPr sz="1450">
              <a:latin typeface="Trebuchet MS"/>
              <a:cs typeface="Trebuchet MS"/>
            </a:endParaRPr>
          </a:p>
          <a:p>
            <a:pPr marL="413384" marR="5080" indent="-215265">
              <a:lnSpc>
                <a:spcPct val="102099"/>
              </a:lnSpc>
              <a:spcBef>
                <a:spcPts val="600"/>
              </a:spcBef>
              <a:buClr>
                <a:srgbClr val="BF4D13"/>
              </a:buClr>
              <a:buFont typeface="Wingdings"/>
              <a:buChar char=""/>
              <a:tabLst>
                <a:tab pos="413384" algn="l"/>
              </a:tabLst>
            </a:pPr>
            <a:r>
              <a:rPr dirty="0" sz="1450">
                <a:solidFill>
                  <a:srgbClr val="3333FF"/>
                </a:solidFill>
                <a:latin typeface="Trebuchet MS"/>
                <a:cs typeface="Trebuchet MS"/>
              </a:rPr>
              <a:t>Talent</a:t>
            </a:r>
            <a:r>
              <a:rPr dirty="0" sz="1450" spc="22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55">
                <a:solidFill>
                  <a:srgbClr val="3333FF"/>
                </a:solidFill>
                <a:latin typeface="Trebuchet MS"/>
                <a:cs typeface="Trebuchet MS"/>
              </a:rPr>
              <a:t>Attraction</a:t>
            </a:r>
            <a:r>
              <a:rPr dirty="0" sz="1450" spc="21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450" spc="229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45">
                <a:solidFill>
                  <a:srgbClr val="3333FF"/>
                </a:solidFill>
                <a:latin typeface="Trebuchet MS"/>
                <a:cs typeface="Trebuchet MS"/>
              </a:rPr>
              <a:t>Retention:</a:t>
            </a:r>
            <a:r>
              <a:rPr dirty="0" sz="1450" spc="21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Prioritising</a:t>
            </a:r>
            <a:r>
              <a:rPr dirty="0" sz="1450" spc="215">
                <a:latin typeface="Trebuchet MS"/>
                <a:cs typeface="Trebuchet MS"/>
              </a:rPr>
              <a:t> </a:t>
            </a:r>
            <a:r>
              <a:rPr dirty="0" sz="1450" spc="160">
                <a:latin typeface="Trebuchet MS"/>
                <a:cs typeface="Trebuchet MS"/>
              </a:rPr>
              <a:t>DEI</a:t>
            </a:r>
            <a:r>
              <a:rPr dirty="0" sz="1450" spc="21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attracts</a:t>
            </a:r>
            <a:r>
              <a:rPr dirty="0" sz="1450" spc="235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contemporary</a:t>
            </a:r>
            <a:r>
              <a:rPr dirty="0" sz="1450" spc="210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values-driven</a:t>
            </a:r>
            <a:r>
              <a:rPr dirty="0" u="sng" sz="1450" spc="229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employees</a:t>
            </a:r>
            <a:r>
              <a:rPr dirty="0" u="none" sz="1450" spc="-10">
                <a:latin typeface="Trebuchet MS"/>
                <a:cs typeface="Trebuchet MS"/>
              </a:rPr>
              <a:t>, </a:t>
            </a:r>
            <a:r>
              <a:rPr dirty="0" u="none" sz="1450" spc="60">
                <a:latin typeface="Trebuchet MS"/>
                <a:cs typeface="Trebuchet MS"/>
              </a:rPr>
              <a:t>particularly</a:t>
            </a:r>
            <a:r>
              <a:rPr dirty="0" u="none" sz="1450" spc="-85">
                <a:latin typeface="Trebuchet MS"/>
                <a:cs typeface="Trebuchet MS"/>
              </a:rPr>
              <a:t> </a:t>
            </a:r>
            <a:r>
              <a:rPr dirty="0" u="none" sz="1450" spc="65">
                <a:latin typeface="Trebuchet MS"/>
                <a:cs typeface="Trebuchet MS"/>
              </a:rPr>
              <a:t>Millennials</a:t>
            </a:r>
            <a:r>
              <a:rPr dirty="0" u="none" sz="1450" spc="-80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60">
                <a:latin typeface="Trebuchet MS"/>
                <a:cs typeface="Trebuchet MS"/>
              </a:rPr>
              <a:t> </a:t>
            </a:r>
            <a:r>
              <a:rPr dirty="0" u="none" sz="1450" spc="130">
                <a:latin typeface="Trebuchet MS"/>
                <a:cs typeface="Trebuchet MS"/>
              </a:rPr>
              <a:t>Gen</a:t>
            </a:r>
            <a:r>
              <a:rPr dirty="0" u="none" sz="1450" spc="-55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Z</a:t>
            </a:r>
            <a:endParaRPr sz="1450">
              <a:latin typeface="Trebuchet MS"/>
              <a:cs typeface="Trebuchet MS"/>
            </a:endParaRPr>
          </a:p>
          <a:p>
            <a:pPr marL="413384" marR="5080" indent="-215265">
              <a:lnSpc>
                <a:spcPct val="102699"/>
              </a:lnSpc>
              <a:spcBef>
                <a:spcPts val="590"/>
              </a:spcBef>
              <a:buClr>
                <a:srgbClr val="BF4D13"/>
              </a:buClr>
              <a:buFont typeface="Wingdings"/>
              <a:buChar char=""/>
              <a:tabLst>
                <a:tab pos="413384" algn="l"/>
                <a:tab pos="1409065" algn="l"/>
                <a:tab pos="2102485" algn="l"/>
                <a:tab pos="3291840" algn="l"/>
                <a:tab pos="4635500" algn="l"/>
                <a:tab pos="5512435" algn="l"/>
                <a:tab pos="6266180" algn="l"/>
                <a:tab pos="6746240" algn="l"/>
                <a:tab pos="7885430" algn="l"/>
                <a:tab pos="8407400" algn="l"/>
                <a:tab pos="9132570" algn="l"/>
              </a:tabLst>
            </a:pPr>
            <a:r>
              <a:rPr dirty="0" sz="1450" spc="70">
                <a:solidFill>
                  <a:srgbClr val="3333FF"/>
                </a:solidFill>
                <a:latin typeface="Trebuchet MS"/>
                <a:cs typeface="Trebuchet MS"/>
              </a:rPr>
              <a:t>Improved</a:t>
            </a:r>
            <a:r>
              <a:rPr dirty="0" sz="1450">
                <a:solidFill>
                  <a:srgbClr val="3333FF"/>
                </a:solidFill>
                <a:latin typeface="Trebuchet MS"/>
                <a:cs typeface="Trebuchet MS"/>
              </a:rPr>
              <a:t>	</a:t>
            </a:r>
            <a:r>
              <a:rPr dirty="0" sz="1450" spc="110">
                <a:solidFill>
                  <a:srgbClr val="3333FF"/>
                </a:solidFill>
                <a:latin typeface="Trebuchet MS"/>
                <a:cs typeface="Trebuchet MS"/>
              </a:rPr>
              <a:t>Brand</a:t>
            </a:r>
            <a:r>
              <a:rPr dirty="0" sz="1450">
                <a:solidFill>
                  <a:srgbClr val="3333FF"/>
                </a:solidFill>
                <a:latin typeface="Trebuchet MS"/>
                <a:cs typeface="Trebuchet MS"/>
              </a:rPr>
              <a:t>	</a:t>
            </a:r>
            <a:r>
              <a:rPr dirty="0" sz="1450" spc="40">
                <a:solidFill>
                  <a:srgbClr val="3333FF"/>
                </a:solidFill>
                <a:latin typeface="Trebuchet MS"/>
                <a:cs typeface="Trebuchet MS"/>
              </a:rPr>
              <a:t>Reputation:</a:t>
            </a:r>
            <a:r>
              <a:rPr dirty="0" sz="1450">
                <a:solidFill>
                  <a:srgbClr val="3333FF"/>
                </a:solidFill>
                <a:latin typeface="Trebuchet MS"/>
                <a:cs typeface="Trebuchet MS"/>
              </a:rPr>
              <a:t>	</a:t>
            </a:r>
            <a:r>
              <a:rPr dirty="0" sz="1450" spc="85">
                <a:latin typeface="Trebuchet MS"/>
                <a:cs typeface="Trebuchet MS"/>
              </a:rPr>
              <a:t>Stakeholders</a:t>
            </a:r>
            <a:r>
              <a:rPr dirty="0" sz="1450">
                <a:latin typeface="Trebuchet MS"/>
                <a:cs typeface="Trebuchet MS"/>
              </a:rPr>
              <a:t>	</a:t>
            </a:r>
            <a:r>
              <a:rPr dirty="0" sz="1450" spc="95">
                <a:latin typeface="Trebuchet MS"/>
                <a:cs typeface="Trebuchet MS"/>
              </a:rPr>
              <a:t>demand</a:t>
            </a:r>
            <a:r>
              <a:rPr dirty="0" sz="1450">
                <a:latin typeface="Trebuchet MS"/>
                <a:cs typeface="Trebuchet MS"/>
              </a:rPr>
              <a:t>	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ethics</a:t>
            </a:r>
            <a:r>
              <a:rPr dirty="0" u="none" sz="1450" spc="-10">
                <a:latin typeface="Trebuchet MS"/>
                <a:cs typeface="Trebuchet MS"/>
              </a:rPr>
              <a:t>,</a:t>
            </a:r>
            <a:r>
              <a:rPr dirty="0" u="none" sz="1450">
                <a:latin typeface="Trebuchet MS"/>
                <a:cs typeface="Trebuchet MS"/>
              </a:rPr>
              <a:t>	</a:t>
            </a:r>
            <a:r>
              <a:rPr dirty="0" u="none" sz="1450" spc="85">
                <a:latin typeface="Trebuchet MS"/>
                <a:cs typeface="Trebuchet MS"/>
              </a:rPr>
              <a:t>and</a:t>
            </a:r>
            <a:r>
              <a:rPr dirty="0" u="none" sz="1450">
                <a:latin typeface="Trebuchet MS"/>
                <a:cs typeface="Trebuchet MS"/>
              </a:rPr>
              <a:t>	</a:t>
            </a:r>
            <a:r>
              <a:rPr dirty="0" u="none" sz="1450" spc="100">
                <a:latin typeface="Trebuchet MS"/>
                <a:cs typeface="Trebuchet MS"/>
              </a:rPr>
              <a:t>companies</a:t>
            </a:r>
            <a:r>
              <a:rPr dirty="0" u="none" sz="1450">
                <a:latin typeface="Trebuchet MS"/>
                <a:cs typeface="Trebuchet MS"/>
              </a:rPr>
              <a:t>	</a:t>
            </a:r>
            <a:r>
              <a:rPr dirty="0" u="none" sz="1450" spc="-20">
                <a:latin typeface="Trebuchet MS"/>
                <a:cs typeface="Trebuchet MS"/>
              </a:rPr>
              <a:t>with</a:t>
            </a:r>
            <a:r>
              <a:rPr dirty="0" u="none" sz="1450">
                <a:latin typeface="Trebuchet MS"/>
                <a:cs typeface="Trebuchet MS"/>
              </a:rPr>
              <a:t>	</a:t>
            </a:r>
            <a:r>
              <a:rPr dirty="0" u="none" sz="1450" spc="85">
                <a:latin typeface="Trebuchet MS"/>
                <a:cs typeface="Trebuchet MS"/>
              </a:rPr>
              <a:t>strong</a:t>
            </a:r>
            <a:r>
              <a:rPr dirty="0" u="none" sz="1450">
                <a:latin typeface="Trebuchet MS"/>
                <a:cs typeface="Trebuchet MS"/>
              </a:rPr>
              <a:t>	</a:t>
            </a:r>
            <a:r>
              <a:rPr dirty="0" u="none" sz="1450" spc="130">
                <a:latin typeface="Trebuchet MS"/>
                <a:cs typeface="Trebuchet MS"/>
              </a:rPr>
              <a:t>DEI </a:t>
            </a:r>
            <a:r>
              <a:rPr dirty="0" u="none" sz="1450" spc="95">
                <a:latin typeface="Trebuchet MS"/>
                <a:cs typeface="Trebuchet MS"/>
              </a:rPr>
              <a:t>practices</a:t>
            </a:r>
            <a:r>
              <a:rPr dirty="0" u="none" sz="1450" spc="-55">
                <a:latin typeface="Trebuchet MS"/>
                <a:cs typeface="Trebuchet MS"/>
              </a:rPr>
              <a:t> </a:t>
            </a:r>
            <a:r>
              <a:rPr dirty="0" u="none" sz="1450" spc="55">
                <a:latin typeface="Trebuchet MS"/>
                <a:cs typeface="Trebuchet MS"/>
              </a:rPr>
              <a:t>build</a:t>
            </a:r>
            <a:r>
              <a:rPr dirty="0" u="none" sz="1450" spc="-35">
                <a:latin typeface="Trebuchet MS"/>
                <a:cs typeface="Trebuchet MS"/>
              </a:rPr>
              <a:t> </a:t>
            </a:r>
            <a:r>
              <a:rPr dirty="0" u="none" sz="1450" spc="95">
                <a:latin typeface="Trebuchet MS"/>
                <a:cs typeface="Trebuchet MS"/>
              </a:rPr>
              <a:t>higher</a:t>
            </a:r>
            <a:r>
              <a:rPr dirty="0" u="none" sz="1450" spc="-30">
                <a:latin typeface="Trebuchet MS"/>
                <a:cs typeface="Trebuchet MS"/>
              </a:rPr>
              <a:t> </a:t>
            </a:r>
            <a:r>
              <a:rPr dirty="0" u="none" sz="1450" spc="50">
                <a:latin typeface="Trebuchet MS"/>
                <a:cs typeface="Trebuchet MS"/>
              </a:rPr>
              <a:t>trust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none" sz="1450" spc="114">
                <a:latin typeface="Trebuchet MS"/>
                <a:cs typeface="Trebuchet MS"/>
              </a:rPr>
              <a:t>and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 spc="95">
                <a:latin typeface="Trebuchet MS"/>
                <a:cs typeface="Trebuchet MS"/>
              </a:rPr>
              <a:t>brand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loyalty</a:t>
            </a:r>
            <a:r>
              <a:rPr dirty="0" u="none" sz="1450" spc="39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to</a:t>
            </a:r>
            <a:r>
              <a:rPr dirty="0" u="none" sz="1450" spc="-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attract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 spc="65">
                <a:latin typeface="Trebuchet MS"/>
                <a:cs typeface="Trebuchet MS"/>
              </a:rPr>
              <a:t>Millennials</a:t>
            </a:r>
            <a:r>
              <a:rPr dirty="0" u="none" sz="1450" spc="-70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 spc="130">
                <a:latin typeface="Trebuchet MS"/>
                <a:cs typeface="Trebuchet MS"/>
              </a:rPr>
              <a:t>Gen</a:t>
            </a:r>
            <a:r>
              <a:rPr dirty="0" u="none" sz="1450" spc="-5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Z</a:t>
            </a:r>
            <a:endParaRPr sz="1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43" y="1635916"/>
            <a:ext cx="9224645" cy="492823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535"/>
              </a:spcBef>
              <a:buClr>
                <a:srgbClr val="BC0000"/>
              </a:buClr>
              <a:buFont typeface="Wingdings"/>
              <a:buChar char=""/>
              <a:tabLst>
                <a:tab pos="248285" algn="l"/>
              </a:tabLst>
            </a:pPr>
            <a:r>
              <a:rPr dirty="0" sz="1450" spc="95" b="1">
                <a:solidFill>
                  <a:srgbClr val="3333FF"/>
                </a:solidFill>
                <a:latin typeface="Trebuchet MS"/>
                <a:cs typeface="Trebuchet MS"/>
              </a:rPr>
              <a:t>Board</a:t>
            </a:r>
            <a:r>
              <a:rPr dirty="0" sz="1450" spc="-5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5" b="1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450" spc="-5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0" b="1">
                <a:solidFill>
                  <a:srgbClr val="3333FF"/>
                </a:solidFill>
                <a:latin typeface="Trebuchet MS"/>
                <a:cs typeface="Trebuchet MS"/>
              </a:rPr>
              <a:t>Leadership</a:t>
            </a:r>
            <a:r>
              <a:rPr dirty="0" sz="1450" spc="-4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Diversity:</a:t>
            </a:r>
            <a:r>
              <a:rPr dirty="0" sz="1450" spc="-5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210">
                <a:latin typeface="Trebuchet MS"/>
                <a:cs typeface="Trebuchet MS"/>
              </a:rPr>
              <a:t>A</a:t>
            </a:r>
            <a:r>
              <a:rPr dirty="0" sz="1450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diverse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board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of</a:t>
            </a:r>
            <a:r>
              <a:rPr dirty="0" sz="1450" spc="20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directors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is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better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equipped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-25">
                <a:latin typeface="Trebuchet MS"/>
                <a:cs typeface="Trebuchet MS"/>
              </a:rPr>
              <a:t>to</a:t>
            </a:r>
            <a:endParaRPr sz="1450">
              <a:latin typeface="Trebuchet MS"/>
              <a:cs typeface="Trebuchet MS"/>
            </a:endParaRPr>
          </a:p>
          <a:p>
            <a:pPr lvl="1" marL="624840" indent="-234315">
              <a:lnSpc>
                <a:spcPct val="100000"/>
              </a:lnSpc>
              <a:spcBef>
                <a:spcPts val="445"/>
              </a:spcBef>
              <a:buClr>
                <a:srgbClr val="BC0000"/>
              </a:buClr>
              <a:buFont typeface="Wingdings"/>
              <a:buChar char=""/>
              <a:tabLst>
                <a:tab pos="624840" algn="l"/>
              </a:tabLst>
            </a:pPr>
            <a:r>
              <a:rPr dirty="0" sz="1450" spc="100">
                <a:latin typeface="Trebuchet MS"/>
                <a:cs typeface="Trebuchet MS"/>
              </a:rPr>
              <a:t>Guide</a:t>
            </a:r>
            <a:r>
              <a:rPr dirty="0" sz="1450" spc="-90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through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crises,</a:t>
            </a:r>
            <a:endParaRPr sz="1450">
              <a:latin typeface="Trebuchet MS"/>
              <a:cs typeface="Trebuchet MS"/>
            </a:endParaRPr>
          </a:p>
          <a:p>
            <a:pPr lvl="1" marL="624840" indent="-234315">
              <a:lnSpc>
                <a:spcPct val="100000"/>
              </a:lnSpc>
              <a:spcBef>
                <a:spcPts val="430"/>
              </a:spcBef>
              <a:buClr>
                <a:srgbClr val="BC0000"/>
              </a:buClr>
              <a:buFont typeface="Wingdings"/>
              <a:buChar char=""/>
              <a:tabLst>
                <a:tab pos="624840" algn="l"/>
              </a:tabLst>
            </a:pPr>
            <a:r>
              <a:rPr dirty="0" sz="1450" spc="70">
                <a:latin typeface="Trebuchet MS"/>
                <a:cs typeface="Trebuchet MS"/>
              </a:rPr>
              <a:t>Contribute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10">
                <a:latin typeface="Trebuchet MS"/>
                <a:cs typeface="Trebuchet MS"/>
              </a:rPr>
              <a:t>to</a:t>
            </a:r>
            <a:r>
              <a:rPr dirty="0" sz="1450" spc="-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higher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10">
                <a:latin typeface="Trebuchet MS"/>
                <a:cs typeface="Trebuchet MS"/>
              </a:rPr>
              <a:t>profitability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while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attaining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60">
                <a:latin typeface="Trebuchet MS"/>
                <a:cs typeface="Trebuchet MS"/>
              </a:rPr>
              <a:t>DEI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45">
                <a:latin typeface="Trebuchet MS"/>
                <a:cs typeface="Trebuchet MS"/>
              </a:rPr>
              <a:t>objectives,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and</a:t>
            </a:r>
            <a:endParaRPr sz="1450">
              <a:latin typeface="Trebuchet MS"/>
              <a:cs typeface="Trebuchet MS"/>
            </a:endParaRPr>
          </a:p>
          <a:p>
            <a:pPr lvl="1" marL="624840" indent="-234315">
              <a:lnSpc>
                <a:spcPct val="100000"/>
              </a:lnSpc>
              <a:spcBef>
                <a:spcPts val="445"/>
              </a:spcBef>
              <a:buClr>
                <a:srgbClr val="BC0000"/>
              </a:buClr>
              <a:buFont typeface="Wingdings"/>
              <a:buChar char=""/>
              <a:tabLst>
                <a:tab pos="624840" algn="l"/>
              </a:tabLst>
            </a:pPr>
            <a:r>
              <a:rPr dirty="0" sz="1450" spc="70">
                <a:latin typeface="Trebuchet MS"/>
                <a:cs typeface="Trebuchet MS"/>
              </a:rPr>
              <a:t>Thus,</a:t>
            </a:r>
            <a:r>
              <a:rPr dirty="0" sz="1450" spc="2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ensure</a:t>
            </a:r>
            <a:r>
              <a:rPr dirty="0" sz="1450" spc="2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better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225">
                <a:latin typeface="Trebuchet MS"/>
                <a:cs typeface="Trebuchet MS"/>
              </a:rPr>
              <a:t>ESG</a:t>
            </a:r>
            <a:r>
              <a:rPr dirty="0" sz="1450" spc="2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performance</a:t>
            </a:r>
            <a:r>
              <a:rPr dirty="0" sz="1450" spc="1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for</a:t>
            </a:r>
            <a:r>
              <a:rPr dirty="0" sz="1450" spc="1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ultimate </a:t>
            </a:r>
            <a:r>
              <a:rPr dirty="0" sz="1450" spc="75">
                <a:latin typeface="Trebuchet MS"/>
                <a:cs typeface="Trebuchet MS"/>
              </a:rPr>
              <a:t>excellence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in</a:t>
            </a:r>
            <a:r>
              <a:rPr dirty="0" sz="1450" spc="35">
                <a:latin typeface="Trebuchet MS"/>
                <a:cs typeface="Trebuchet MS"/>
              </a:rPr>
              <a:t> </a:t>
            </a:r>
            <a:r>
              <a:rPr dirty="0" sz="1450" spc="220">
                <a:latin typeface="Trebuchet MS"/>
                <a:cs typeface="Trebuchet MS"/>
              </a:rPr>
              <a:t>SM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1030"/>
              </a:spcBef>
              <a:buClr>
                <a:srgbClr val="BC0000"/>
              </a:buClr>
              <a:buFont typeface="Wingdings"/>
              <a:buChar char=""/>
              <a:tabLst>
                <a:tab pos="248285" algn="l"/>
              </a:tabLst>
            </a:pPr>
            <a:r>
              <a:rPr dirty="0" sz="1450" spc="45" b="1">
                <a:solidFill>
                  <a:srgbClr val="3333FF"/>
                </a:solidFill>
                <a:latin typeface="Trebuchet MS"/>
                <a:cs typeface="Trebuchet MS"/>
              </a:rPr>
              <a:t>Inclusive</a:t>
            </a:r>
            <a:r>
              <a:rPr dirty="0" sz="1450" spc="-7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5" b="1">
                <a:solidFill>
                  <a:srgbClr val="3333FF"/>
                </a:solidFill>
                <a:latin typeface="Trebuchet MS"/>
                <a:cs typeface="Trebuchet MS"/>
              </a:rPr>
              <a:t>Supply</a:t>
            </a:r>
            <a:r>
              <a:rPr dirty="0" sz="1450" spc="-6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5" b="1">
                <a:solidFill>
                  <a:srgbClr val="3333FF"/>
                </a:solidFill>
                <a:latin typeface="Trebuchet MS"/>
                <a:cs typeface="Trebuchet MS"/>
              </a:rPr>
              <a:t>Chains:</a:t>
            </a:r>
            <a:r>
              <a:rPr dirty="0" sz="1450" spc="-7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Integrating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160">
                <a:latin typeface="Trebuchet MS"/>
                <a:cs typeface="Trebuchet MS"/>
              </a:rPr>
              <a:t>DEI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into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procurement</a:t>
            </a:r>
            <a:endParaRPr sz="1450">
              <a:latin typeface="Trebuchet MS"/>
              <a:cs typeface="Trebuchet MS"/>
            </a:endParaRPr>
          </a:p>
          <a:p>
            <a:pPr lvl="1" marL="624840" indent="-234315">
              <a:lnSpc>
                <a:spcPct val="100000"/>
              </a:lnSpc>
              <a:spcBef>
                <a:spcPts val="434"/>
              </a:spcBef>
              <a:buClr>
                <a:srgbClr val="BC0000"/>
              </a:buClr>
              <a:buFont typeface="Wingdings"/>
              <a:buChar char=""/>
              <a:tabLst>
                <a:tab pos="624840" algn="l"/>
              </a:tabLst>
            </a:pPr>
            <a:r>
              <a:rPr dirty="0" sz="1450" spc="10">
                <a:latin typeface="Trebuchet MS"/>
                <a:cs typeface="Trebuchet MS"/>
              </a:rPr>
              <a:t>With</a:t>
            </a:r>
            <a:r>
              <a:rPr dirty="0" sz="1450" spc="5"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diversified</a:t>
            </a:r>
            <a:r>
              <a:rPr dirty="0" u="sng" sz="1450" spc="-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suppliers</a:t>
            </a:r>
            <a:r>
              <a:rPr dirty="0" u="none" sz="1450" spc="-35" b="1">
                <a:latin typeface="Trebuchet MS"/>
                <a:cs typeface="Trebuchet MS"/>
              </a:rPr>
              <a:t> </a:t>
            </a:r>
            <a:r>
              <a:rPr dirty="0" u="none" sz="1450" spc="10">
                <a:latin typeface="Trebuchet MS"/>
                <a:cs typeface="Trebuchet MS"/>
              </a:rPr>
              <a:t>to</a:t>
            </a:r>
            <a:r>
              <a:rPr dirty="0" u="none" sz="1450">
                <a:latin typeface="Trebuchet MS"/>
                <a:cs typeface="Trebuchet MS"/>
              </a:rPr>
              <a:t> </a:t>
            </a:r>
            <a:r>
              <a:rPr dirty="0" u="none" sz="1450" spc="100">
                <a:latin typeface="Trebuchet MS"/>
                <a:cs typeface="Trebuchet MS"/>
              </a:rPr>
              <a:t>boost</a:t>
            </a:r>
            <a:r>
              <a:rPr dirty="0" u="none" sz="1450" spc="5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community</a:t>
            </a:r>
            <a:r>
              <a:rPr dirty="0" u="none" sz="1450" spc="-50">
                <a:latin typeface="Trebuchet MS"/>
                <a:cs typeface="Trebuchet MS"/>
              </a:rPr>
              <a:t> </a:t>
            </a:r>
            <a:r>
              <a:rPr dirty="0" u="none" sz="1450" spc="10">
                <a:latin typeface="Trebuchet MS"/>
                <a:cs typeface="Trebuchet MS"/>
              </a:rPr>
              <a:t>well-</a:t>
            </a:r>
            <a:r>
              <a:rPr dirty="0" u="none" sz="1450" spc="100">
                <a:latin typeface="Trebuchet MS"/>
                <a:cs typeface="Trebuchet MS"/>
              </a:rPr>
              <a:t>being</a:t>
            </a:r>
            <a:r>
              <a:rPr dirty="0" u="none" sz="1450" spc="-15">
                <a:latin typeface="Trebuchet MS"/>
                <a:cs typeface="Trebuchet MS"/>
              </a:rPr>
              <a:t> </a:t>
            </a:r>
            <a:r>
              <a:rPr dirty="0" u="none" sz="1450" spc="85">
                <a:latin typeface="Trebuchet MS"/>
                <a:cs typeface="Trebuchet MS"/>
              </a:rPr>
              <a:t>and</a:t>
            </a:r>
            <a:endParaRPr sz="1450">
              <a:latin typeface="Trebuchet MS"/>
              <a:cs typeface="Trebuchet MS"/>
            </a:endParaRPr>
          </a:p>
          <a:p>
            <a:pPr lvl="1" marL="624840" indent="-234315">
              <a:lnSpc>
                <a:spcPct val="100000"/>
              </a:lnSpc>
              <a:spcBef>
                <a:spcPts val="445"/>
              </a:spcBef>
              <a:buClr>
                <a:srgbClr val="BC0000"/>
              </a:buClr>
              <a:buFont typeface="Wingdings"/>
              <a:buChar char=""/>
              <a:tabLst>
                <a:tab pos="624840" algn="l"/>
              </a:tabLst>
            </a:pPr>
            <a:r>
              <a:rPr dirty="0" sz="1450" spc="120">
                <a:latin typeface="Trebuchet MS"/>
                <a:cs typeface="Trebuchet MS"/>
              </a:rPr>
              <a:t>Reducing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environmental</a:t>
            </a:r>
            <a:r>
              <a:rPr dirty="0" sz="1450" spc="-8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footprints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by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u="sng" sz="1450" spc="9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sensitising</a:t>
            </a:r>
            <a:r>
              <a:rPr dirty="0" u="sng" sz="1450" spc="-8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diverse</a:t>
            </a:r>
            <a:r>
              <a:rPr dirty="0" u="sng" sz="1450" spc="-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9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suppliers</a:t>
            </a:r>
            <a:r>
              <a:rPr dirty="0" u="sng" sz="1450" spc="-8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for</a:t>
            </a:r>
            <a:r>
              <a:rPr dirty="0" u="sng" sz="1450" spc="-4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DEI</a:t>
            </a:r>
            <a:r>
              <a:rPr dirty="0" u="sng" sz="1450" spc="-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22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SM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1030"/>
              </a:spcBef>
              <a:buClr>
                <a:srgbClr val="BC0000"/>
              </a:buClr>
              <a:buFont typeface="Wingdings"/>
              <a:buChar char=""/>
              <a:tabLst>
                <a:tab pos="248285" algn="l"/>
              </a:tabLst>
            </a:pPr>
            <a:r>
              <a:rPr dirty="0" sz="1450" spc="65" b="1">
                <a:solidFill>
                  <a:srgbClr val="3333FF"/>
                </a:solidFill>
                <a:latin typeface="Trebuchet MS"/>
                <a:cs typeface="Trebuchet MS"/>
              </a:rPr>
              <a:t>Metrics</a:t>
            </a:r>
            <a:r>
              <a:rPr dirty="0" sz="1450" spc="-4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5" b="1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450" spc="-5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" b="1">
                <a:solidFill>
                  <a:srgbClr val="3333FF"/>
                </a:solidFill>
                <a:latin typeface="Trebuchet MS"/>
                <a:cs typeface="Trebuchet MS"/>
              </a:rPr>
              <a:t>Reporting:</a:t>
            </a:r>
            <a:r>
              <a:rPr dirty="0" sz="1450" spc="-3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The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Frameworks,</a:t>
            </a:r>
            <a:r>
              <a:rPr dirty="0" sz="1450" spc="-5">
                <a:latin typeface="Trebuchet MS"/>
                <a:cs typeface="Trebuchet MS"/>
              </a:rPr>
              <a:t> </a:t>
            </a:r>
            <a:r>
              <a:rPr dirty="0" sz="1450" spc="10">
                <a:latin typeface="Trebuchet MS"/>
                <a:cs typeface="Trebuchet MS"/>
              </a:rPr>
              <a:t>like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10">
                <a:latin typeface="Trebuchet MS"/>
                <a:cs typeface="Trebuchet MS"/>
              </a:rPr>
              <a:t>the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120">
                <a:latin typeface="Trebuchet MS"/>
                <a:cs typeface="Trebuchet MS"/>
              </a:rPr>
              <a:t>EU’s</a:t>
            </a:r>
            <a:r>
              <a:rPr dirty="0" sz="1450" spc="-5">
                <a:latin typeface="Trebuchet MS"/>
                <a:cs typeface="Trebuchet MS"/>
              </a:rPr>
              <a:t> </a:t>
            </a:r>
            <a:r>
              <a:rPr dirty="0" u="sng" sz="1450" spc="8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Corporate</a:t>
            </a:r>
            <a:r>
              <a:rPr dirty="0" u="sng" sz="1450" spc="-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Sustainability</a:t>
            </a:r>
            <a:r>
              <a:rPr dirty="0" u="sng" sz="1450" spc="-6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9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Reporting</a:t>
            </a:r>
            <a:r>
              <a:rPr dirty="0" u="sng" sz="1450" spc="-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Directive</a:t>
            </a:r>
            <a:endParaRPr sz="1450">
              <a:latin typeface="Trebuchet MS"/>
              <a:cs typeface="Trebuchet MS"/>
            </a:endParaRPr>
          </a:p>
          <a:p>
            <a:pPr lvl="1" marL="624840" indent="-234315">
              <a:lnSpc>
                <a:spcPct val="100000"/>
              </a:lnSpc>
              <a:spcBef>
                <a:spcPts val="430"/>
              </a:spcBef>
              <a:buClr>
                <a:srgbClr val="BC0000"/>
              </a:buClr>
              <a:buFont typeface="Wingdings"/>
              <a:buChar char=""/>
              <a:tabLst>
                <a:tab pos="624840" algn="l"/>
              </a:tabLst>
            </a:pPr>
            <a:r>
              <a:rPr dirty="0" sz="1450" spc="95">
                <a:latin typeface="Trebuchet MS"/>
                <a:cs typeface="Trebuchet MS"/>
              </a:rPr>
              <a:t>Force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companies</a:t>
            </a:r>
            <a:r>
              <a:rPr dirty="0" sz="1450" spc="-8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report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on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both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environmental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impact</a:t>
            </a:r>
            <a:r>
              <a:rPr dirty="0" sz="1450" spc="-85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and</a:t>
            </a:r>
            <a:endParaRPr sz="1450">
              <a:latin typeface="Trebuchet MS"/>
              <a:cs typeface="Trebuchet MS"/>
            </a:endParaRPr>
          </a:p>
          <a:p>
            <a:pPr lvl="1" marL="624840" indent="-234315">
              <a:lnSpc>
                <a:spcPct val="100000"/>
              </a:lnSpc>
              <a:spcBef>
                <a:spcPts val="540"/>
              </a:spcBef>
              <a:buClr>
                <a:srgbClr val="BC0000"/>
              </a:buClr>
              <a:buFont typeface="Wingdings"/>
              <a:buChar char=""/>
              <a:tabLst>
                <a:tab pos="624840" algn="l"/>
              </a:tabLst>
            </a:pPr>
            <a:r>
              <a:rPr dirty="0" sz="1450" spc="105">
                <a:latin typeface="Trebuchet MS"/>
                <a:cs typeface="Trebuchet MS"/>
              </a:rPr>
              <a:t>Social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data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like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board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diversity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pay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45">
                <a:latin typeface="Trebuchet MS"/>
                <a:cs typeface="Trebuchet MS"/>
              </a:rPr>
              <a:t>equity</a:t>
            </a:r>
            <a:endParaRPr sz="1450">
              <a:latin typeface="Trebuchet MS"/>
              <a:cs typeface="Trebuchet MS"/>
            </a:endParaRPr>
          </a:p>
          <a:p>
            <a:pPr lvl="1" marL="624840" indent="-234315">
              <a:lnSpc>
                <a:spcPct val="100000"/>
              </a:lnSpc>
              <a:spcBef>
                <a:spcPts val="445"/>
              </a:spcBef>
              <a:buClr>
                <a:srgbClr val="BC0000"/>
              </a:buClr>
              <a:buFont typeface="Wingdings"/>
              <a:buChar char=""/>
              <a:tabLst>
                <a:tab pos="624840" algn="l"/>
              </a:tabLst>
            </a:pPr>
            <a:r>
              <a:rPr dirty="0" sz="1450" spc="110">
                <a:latin typeface="Trebuchet MS"/>
                <a:cs typeface="Trebuchet MS"/>
              </a:rPr>
              <a:t>Make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connection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formal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45">
                <a:latin typeface="Trebuchet MS"/>
                <a:cs typeface="Trebuchet MS"/>
              </a:rPr>
              <a:t>auditable</a:t>
            </a:r>
            <a:endParaRPr sz="1450">
              <a:latin typeface="Trebuchet MS"/>
              <a:cs typeface="Trebuchet MS"/>
            </a:endParaRPr>
          </a:p>
          <a:p>
            <a:pPr marL="248285" indent="-235585">
              <a:lnSpc>
                <a:spcPct val="100000"/>
              </a:lnSpc>
              <a:spcBef>
                <a:spcPts val="975"/>
              </a:spcBef>
              <a:buClr>
                <a:srgbClr val="BC0000"/>
              </a:buClr>
              <a:buFont typeface="Wingdings"/>
              <a:buChar char=""/>
              <a:tabLst>
                <a:tab pos="248285" algn="l"/>
              </a:tabLst>
            </a:pPr>
            <a:r>
              <a:rPr dirty="0" sz="1450" spc="75" b="1">
                <a:solidFill>
                  <a:srgbClr val="3333FF"/>
                </a:solidFill>
                <a:latin typeface="Trebuchet MS"/>
                <a:cs typeface="Trebuchet MS"/>
              </a:rPr>
              <a:t>Challenges</a:t>
            </a:r>
            <a:r>
              <a:rPr dirty="0" sz="1450" spc="-9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in</a:t>
            </a:r>
            <a:r>
              <a:rPr dirty="0" sz="1450" spc="-5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35" b="1">
                <a:solidFill>
                  <a:srgbClr val="3333FF"/>
                </a:solidFill>
                <a:latin typeface="Trebuchet MS"/>
                <a:cs typeface="Trebuchet MS"/>
              </a:rPr>
              <a:t>Alignment</a:t>
            </a:r>
            <a:endParaRPr sz="1450">
              <a:latin typeface="Trebuchet MS"/>
              <a:cs typeface="Trebuchet MS"/>
            </a:endParaRPr>
          </a:p>
          <a:p>
            <a:pPr lvl="1" marL="624840" indent="-234315">
              <a:lnSpc>
                <a:spcPct val="100000"/>
              </a:lnSpc>
              <a:spcBef>
                <a:spcPts val="445"/>
              </a:spcBef>
              <a:buClr>
                <a:srgbClr val="BC0000"/>
              </a:buClr>
              <a:buFont typeface="Wingdings"/>
              <a:buChar char=""/>
              <a:tabLst>
                <a:tab pos="624840" algn="l"/>
              </a:tabLst>
            </a:pPr>
            <a:r>
              <a:rPr dirty="0" sz="1450" spc="135">
                <a:latin typeface="Trebuchet MS"/>
                <a:cs typeface="Trebuchet MS"/>
              </a:rPr>
              <a:t>Unconscious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bias</a:t>
            </a:r>
            <a:r>
              <a:rPr dirty="0" sz="1450">
                <a:latin typeface="Trebuchet MS"/>
                <a:cs typeface="Trebuchet MS"/>
              </a:rPr>
              <a:t> in</a:t>
            </a:r>
            <a:r>
              <a:rPr dirty="0" sz="1450" spc="-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workplace</a:t>
            </a:r>
            <a:endParaRPr sz="1450">
              <a:latin typeface="Trebuchet MS"/>
              <a:cs typeface="Trebuchet MS"/>
            </a:endParaRPr>
          </a:p>
          <a:p>
            <a:pPr lvl="1" marL="624840" indent="-234315">
              <a:lnSpc>
                <a:spcPct val="100000"/>
              </a:lnSpc>
              <a:spcBef>
                <a:spcPts val="430"/>
              </a:spcBef>
              <a:buClr>
                <a:srgbClr val="BC0000"/>
              </a:buClr>
              <a:buFont typeface="Wingdings"/>
              <a:buChar char=""/>
              <a:tabLst>
                <a:tab pos="624840" algn="l"/>
              </a:tabLst>
            </a:pPr>
            <a:r>
              <a:rPr dirty="0" sz="1450" spc="110">
                <a:latin typeface="Trebuchet MS"/>
                <a:cs typeface="Trebuchet MS"/>
              </a:rPr>
              <a:t>Resistance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change,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and</a:t>
            </a:r>
            <a:endParaRPr sz="1450">
              <a:latin typeface="Trebuchet MS"/>
              <a:cs typeface="Trebuchet MS"/>
            </a:endParaRPr>
          </a:p>
          <a:p>
            <a:pPr lvl="1" marL="624840" indent="-234315">
              <a:lnSpc>
                <a:spcPct val="100000"/>
              </a:lnSpc>
              <a:spcBef>
                <a:spcPts val="445"/>
              </a:spcBef>
              <a:buClr>
                <a:srgbClr val="BC0000"/>
              </a:buClr>
              <a:buFont typeface="Wingdings"/>
              <a:buChar char=""/>
              <a:tabLst>
                <a:tab pos="624840" algn="l"/>
              </a:tabLst>
            </a:pPr>
            <a:r>
              <a:rPr dirty="0" sz="1450" spc="55">
                <a:latin typeface="Trebuchet MS"/>
                <a:cs typeface="Trebuchet MS"/>
              </a:rPr>
              <a:t>Difficulties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in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implementing,</a:t>
            </a:r>
            <a:r>
              <a:rPr dirty="0" sz="1450" spc="-90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measuring,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reporting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on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160">
                <a:latin typeface="Trebuchet MS"/>
                <a:cs typeface="Trebuchet MS"/>
              </a:rPr>
              <a:t>DEI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metrics</a:t>
            </a:r>
            <a:endParaRPr sz="1450">
              <a:latin typeface="Trebuchet MS"/>
              <a:cs typeface="Trebuchet MS"/>
            </a:endParaRPr>
          </a:p>
          <a:p>
            <a:pPr marL="236220" marR="461009">
              <a:lnSpc>
                <a:spcPts val="1720"/>
              </a:lnSpc>
              <a:spcBef>
                <a:spcPts val="710"/>
              </a:spcBef>
            </a:pPr>
            <a:r>
              <a:rPr dirty="0" sz="1450" spc="110">
                <a:latin typeface="Trebuchet MS"/>
                <a:cs typeface="Trebuchet MS"/>
              </a:rPr>
              <a:t>Successfully</a:t>
            </a:r>
            <a:r>
              <a:rPr dirty="0" sz="1450" spc="-8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navigating</a:t>
            </a:r>
            <a:r>
              <a:rPr dirty="0" sz="1450" spc="-8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these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requires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u="sng" sz="1450" spc="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embedding</a:t>
            </a:r>
            <a:r>
              <a:rPr dirty="0" u="sng" sz="1450" spc="-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3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DEI</a:t>
            </a:r>
            <a:r>
              <a:rPr dirty="0" u="sng" sz="1450" spc="-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into</a:t>
            </a:r>
            <a:r>
              <a:rPr dirty="0" u="sng" sz="1450" spc="-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the</a:t>
            </a:r>
            <a:r>
              <a:rPr dirty="0" u="sng" sz="1450" spc="-9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corporate</a:t>
            </a:r>
            <a:r>
              <a:rPr dirty="0" u="sng" sz="1450" spc="-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strategy</a:t>
            </a:r>
            <a:r>
              <a:rPr dirty="0" u="none" sz="1450" spc="-80" b="1">
                <a:latin typeface="Trebuchet MS"/>
                <a:cs typeface="Trebuchet MS"/>
              </a:rPr>
              <a:t> </a:t>
            </a:r>
            <a:r>
              <a:rPr dirty="0" u="none" sz="1450" spc="55">
                <a:latin typeface="Trebuchet MS"/>
                <a:cs typeface="Trebuchet MS"/>
              </a:rPr>
              <a:t>rather</a:t>
            </a:r>
            <a:r>
              <a:rPr dirty="0" u="none" sz="1450" spc="-45">
                <a:latin typeface="Trebuchet MS"/>
                <a:cs typeface="Trebuchet MS"/>
              </a:rPr>
              <a:t> </a:t>
            </a:r>
            <a:r>
              <a:rPr dirty="0" u="none" sz="1450" spc="45">
                <a:latin typeface="Trebuchet MS"/>
                <a:cs typeface="Trebuchet MS"/>
              </a:rPr>
              <a:t>than </a:t>
            </a:r>
            <a:r>
              <a:rPr dirty="0" u="none" sz="1450" spc="50">
                <a:latin typeface="Trebuchet MS"/>
                <a:cs typeface="Trebuchet MS"/>
              </a:rPr>
              <a:t>treating</a:t>
            </a:r>
            <a:r>
              <a:rPr dirty="0" u="none" sz="1450" spc="-80">
                <a:latin typeface="Trebuchet MS"/>
                <a:cs typeface="Trebuchet MS"/>
              </a:rPr>
              <a:t> </a:t>
            </a:r>
            <a:r>
              <a:rPr dirty="0" u="none" sz="1450" spc="-35">
                <a:latin typeface="Trebuchet MS"/>
                <a:cs typeface="Trebuchet MS"/>
              </a:rPr>
              <a:t>it</a:t>
            </a:r>
            <a:r>
              <a:rPr dirty="0" u="none" sz="1450" spc="-80">
                <a:latin typeface="Trebuchet MS"/>
                <a:cs typeface="Trebuchet MS"/>
              </a:rPr>
              <a:t> </a:t>
            </a:r>
            <a:r>
              <a:rPr dirty="0" u="none" sz="1450" spc="165">
                <a:latin typeface="Trebuchet MS"/>
                <a:cs typeface="Trebuchet MS"/>
              </a:rPr>
              <a:t>as</a:t>
            </a:r>
            <a:r>
              <a:rPr dirty="0" u="none" sz="1450" spc="-60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</a:t>
            </a:r>
            <a:r>
              <a:rPr dirty="0" u="none" sz="1450" spc="-45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separate</a:t>
            </a:r>
            <a:r>
              <a:rPr dirty="0" u="none" sz="1450" spc="-65">
                <a:latin typeface="Trebuchet MS"/>
                <a:cs typeface="Trebuchet MS"/>
              </a:rPr>
              <a:t> </a:t>
            </a:r>
            <a:r>
              <a:rPr dirty="0" u="none" sz="1450" spc="-10">
                <a:latin typeface="Trebuchet MS"/>
                <a:cs typeface="Trebuchet MS"/>
              </a:rPr>
              <a:t>initiative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278417" y="1243120"/>
            <a:ext cx="6717665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95">
                <a:solidFill>
                  <a:srgbClr val="BC0000"/>
                </a:solidFill>
              </a:rPr>
              <a:t>Operationalising</a:t>
            </a:r>
            <a:r>
              <a:rPr dirty="0" spc="-75">
                <a:solidFill>
                  <a:srgbClr val="BC0000"/>
                </a:solidFill>
              </a:rPr>
              <a:t> </a:t>
            </a:r>
            <a:r>
              <a:rPr dirty="0" spc="50">
                <a:solidFill>
                  <a:srgbClr val="BC0000"/>
                </a:solidFill>
              </a:rPr>
              <a:t>the</a:t>
            </a:r>
            <a:r>
              <a:rPr dirty="0" spc="-50">
                <a:solidFill>
                  <a:srgbClr val="BC0000"/>
                </a:solidFill>
              </a:rPr>
              <a:t> </a:t>
            </a:r>
            <a:r>
              <a:rPr dirty="0" spc="140">
                <a:solidFill>
                  <a:srgbClr val="BC0000"/>
                </a:solidFill>
              </a:rPr>
              <a:t>Links</a:t>
            </a:r>
            <a:r>
              <a:rPr dirty="0" spc="-65">
                <a:solidFill>
                  <a:srgbClr val="BC0000"/>
                </a:solidFill>
              </a:rPr>
              <a:t> </a:t>
            </a:r>
            <a:r>
              <a:rPr dirty="0">
                <a:solidFill>
                  <a:srgbClr val="BC0000"/>
                </a:solidFill>
              </a:rPr>
              <a:t>for</a:t>
            </a:r>
            <a:r>
              <a:rPr dirty="0" spc="-55">
                <a:solidFill>
                  <a:srgbClr val="BC0000"/>
                </a:solidFill>
              </a:rPr>
              <a:t> </a:t>
            </a:r>
            <a:r>
              <a:rPr dirty="0" spc="90">
                <a:solidFill>
                  <a:srgbClr val="BC0000"/>
                </a:solidFill>
              </a:rPr>
              <a:t>Interwinding</a:t>
            </a:r>
            <a:r>
              <a:rPr dirty="0" spc="-50">
                <a:solidFill>
                  <a:srgbClr val="BC0000"/>
                </a:solidFill>
              </a:rPr>
              <a:t> </a:t>
            </a:r>
            <a:r>
              <a:rPr dirty="0" spc="310">
                <a:solidFill>
                  <a:srgbClr val="BC0000"/>
                </a:solidFill>
              </a:rPr>
              <a:t>SM</a:t>
            </a:r>
            <a:r>
              <a:rPr dirty="0" spc="-45">
                <a:solidFill>
                  <a:srgbClr val="BC0000"/>
                </a:solidFill>
              </a:rPr>
              <a:t> </a:t>
            </a:r>
            <a:r>
              <a:rPr dirty="0">
                <a:solidFill>
                  <a:srgbClr val="BC0000"/>
                </a:solidFill>
              </a:rPr>
              <a:t>with</a:t>
            </a:r>
            <a:r>
              <a:rPr dirty="0" spc="-50">
                <a:solidFill>
                  <a:srgbClr val="BC0000"/>
                </a:solidFill>
              </a:rPr>
              <a:t> </a:t>
            </a:r>
            <a:r>
              <a:rPr dirty="0" spc="175">
                <a:solidFill>
                  <a:srgbClr val="BC0000"/>
                </a:solidFill>
              </a:rPr>
              <a:t>DEI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1016" y="1220724"/>
            <a:ext cx="997113" cy="97231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020644" y="3727280"/>
            <a:ext cx="7651115" cy="830580"/>
          </a:xfrm>
          <a:prstGeom prst="rect"/>
        </p:spPr>
        <p:txBody>
          <a:bodyPr wrap="square" lIns="0" tIns="24765" rIns="0" bIns="0" rtlCol="0" vert="horz">
            <a:spAutoFit/>
          </a:bodyPr>
          <a:lstStyle/>
          <a:p>
            <a:pPr marL="12700" marR="5080" indent="657860">
              <a:lnSpc>
                <a:spcPts val="3170"/>
              </a:lnSpc>
              <a:spcBef>
                <a:spcPts val="195"/>
              </a:spcBef>
            </a:pPr>
            <a:r>
              <a:rPr dirty="0" sz="2650" spc="105">
                <a:solidFill>
                  <a:srgbClr val="BC0000"/>
                </a:solidFill>
              </a:rPr>
              <a:t>The</a:t>
            </a:r>
            <a:r>
              <a:rPr dirty="0" sz="2650" spc="-140">
                <a:solidFill>
                  <a:srgbClr val="BC0000"/>
                </a:solidFill>
              </a:rPr>
              <a:t> </a:t>
            </a:r>
            <a:r>
              <a:rPr dirty="0" sz="2650" spc="130">
                <a:solidFill>
                  <a:srgbClr val="BC0000"/>
                </a:solidFill>
              </a:rPr>
              <a:t>Journey</a:t>
            </a:r>
            <a:r>
              <a:rPr dirty="0" sz="2650" spc="-105">
                <a:solidFill>
                  <a:srgbClr val="BC0000"/>
                </a:solidFill>
              </a:rPr>
              <a:t> </a:t>
            </a:r>
            <a:r>
              <a:rPr dirty="0" sz="2650" spc="50">
                <a:solidFill>
                  <a:srgbClr val="BC0000"/>
                </a:solidFill>
              </a:rPr>
              <a:t>from</a:t>
            </a:r>
            <a:r>
              <a:rPr dirty="0" sz="2650" spc="-145">
                <a:solidFill>
                  <a:srgbClr val="BC0000"/>
                </a:solidFill>
              </a:rPr>
              <a:t> </a:t>
            </a:r>
            <a:r>
              <a:rPr dirty="0" sz="2650" spc="235">
                <a:solidFill>
                  <a:srgbClr val="BC0000"/>
                </a:solidFill>
              </a:rPr>
              <a:t>3P</a:t>
            </a:r>
            <a:r>
              <a:rPr dirty="0" sz="2650" spc="-120">
                <a:solidFill>
                  <a:srgbClr val="BC0000"/>
                </a:solidFill>
              </a:rPr>
              <a:t> </a:t>
            </a:r>
            <a:r>
              <a:rPr dirty="0" sz="2650">
                <a:solidFill>
                  <a:srgbClr val="BC0000"/>
                </a:solidFill>
              </a:rPr>
              <a:t>to</a:t>
            </a:r>
            <a:r>
              <a:rPr dirty="0" sz="2650" spc="-114">
                <a:solidFill>
                  <a:srgbClr val="BC0000"/>
                </a:solidFill>
              </a:rPr>
              <a:t> </a:t>
            </a:r>
            <a:r>
              <a:rPr dirty="0" sz="2650" spc="220">
                <a:solidFill>
                  <a:srgbClr val="BC0000"/>
                </a:solidFill>
              </a:rPr>
              <a:t>6P</a:t>
            </a:r>
            <a:r>
              <a:rPr dirty="0" sz="2650" spc="-120">
                <a:solidFill>
                  <a:srgbClr val="BC0000"/>
                </a:solidFill>
              </a:rPr>
              <a:t> </a:t>
            </a:r>
            <a:r>
              <a:rPr dirty="0" sz="2650" spc="100">
                <a:solidFill>
                  <a:srgbClr val="BC0000"/>
                </a:solidFill>
              </a:rPr>
              <a:t>Bottom</a:t>
            </a:r>
            <a:r>
              <a:rPr dirty="0" sz="2650" spc="-110">
                <a:solidFill>
                  <a:srgbClr val="BC0000"/>
                </a:solidFill>
              </a:rPr>
              <a:t> </a:t>
            </a:r>
            <a:r>
              <a:rPr dirty="0" sz="2650" spc="90">
                <a:solidFill>
                  <a:srgbClr val="BC0000"/>
                </a:solidFill>
              </a:rPr>
              <a:t>Line </a:t>
            </a:r>
            <a:r>
              <a:rPr dirty="0" sz="2650" spc="120">
                <a:solidFill>
                  <a:srgbClr val="BC0000"/>
                </a:solidFill>
              </a:rPr>
              <a:t>Dimensional</a:t>
            </a:r>
            <a:r>
              <a:rPr dirty="0" sz="2650" spc="-125">
                <a:solidFill>
                  <a:srgbClr val="BC0000"/>
                </a:solidFill>
              </a:rPr>
              <a:t> </a:t>
            </a:r>
            <a:r>
              <a:rPr dirty="0" sz="2650" spc="204">
                <a:solidFill>
                  <a:srgbClr val="BC0000"/>
                </a:solidFill>
              </a:rPr>
              <a:t>Aspects</a:t>
            </a:r>
            <a:r>
              <a:rPr dirty="0" sz="2650" spc="-120">
                <a:solidFill>
                  <a:srgbClr val="BC0000"/>
                </a:solidFill>
              </a:rPr>
              <a:t> </a:t>
            </a:r>
            <a:r>
              <a:rPr dirty="0" sz="2650">
                <a:solidFill>
                  <a:srgbClr val="BC0000"/>
                </a:solidFill>
              </a:rPr>
              <a:t>of</a:t>
            </a:r>
            <a:r>
              <a:rPr dirty="0" sz="2650" spc="175">
                <a:solidFill>
                  <a:srgbClr val="BC0000"/>
                </a:solidFill>
              </a:rPr>
              <a:t> </a:t>
            </a:r>
            <a:r>
              <a:rPr dirty="0" sz="2650" spc="155">
                <a:solidFill>
                  <a:srgbClr val="BC0000"/>
                </a:solidFill>
              </a:rPr>
              <a:t>Desired</a:t>
            </a:r>
            <a:r>
              <a:rPr dirty="0" sz="2650" spc="-110">
                <a:solidFill>
                  <a:srgbClr val="BC0000"/>
                </a:solidFill>
              </a:rPr>
              <a:t> </a:t>
            </a:r>
            <a:r>
              <a:rPr dirty="0" sz="2650" spc="150">
                <a:solidFill>
                  <a:srgbClr val="BC0000"/>
                </a:solidFill>
              </a:rPr>
              <a:t>Impacts</a:t>
            </a:r>
            <a:r>
              <a:rPr dirty="0" sz="2650" spc="-125">
                <a:solidFill>
                  <a:srgbClr val="BC0000"/>
                </a:solidFill>
              </a:rPr>
              <a:t> </a:t>
            </a:r>
            <a:r>
              <a:rPr dirty="0" sz="2650">
                <a:solidFill>
                  <a:srgbClr val="BC0000"/>
                </a:solidFill>
              </a:rPr>
              <a:t>of</a:t>
            </a:r>
            <a:r>
              <a:rPr dirty="0" sz="2650" spc="204">
                <a:solidFill>
                  <a:srgbClr val="BC0000"/>
                </a:solidFill>
              </a:rPr>
              <a:t> </a:t>
            </a:r>
            <a:r>
              <a:rPr dirty="0" sz="2650" spc="365">
                <a:solidFill>
                  <a:srgbClr val="BC0000"/>
                </a:solidFill>
              </a:rPr>
              <a:t>SM</a:t>
            </a:r>
            <a:endParaRPr sz="26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0920" y="2147316"/>
            <a:ext cx="2592324" cy="145846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95188" y="2051304"/>
            <a:ext cx="4242816" cy="39364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1181" y="1944146"/>
            <a:ext cx="5264150" cy="41509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48920" marR="176530" indent="-236220">
              <a:lnSpc>
                <a:spcPct val="102800"/>
              </a:lnSpc>
              <a:spcBef>
                <a:spcPts val="90"/>
              </a:spcBef>
              <a:buClr>
                <a:srgbClr val="BC0000"/>
              </a:buClr>
              <a:buFont typeface="Wingdings"/>
              <a:buChar char=""/>
              <a:tabLst>
                <a:tab pos="248920" algn="l"/>
              </a:tabLst>
            </a:pPr>
            <a:r>
              <a:rPr dirty="0" sz="1450" spc="145">
                <a:solidFill>
                  <a:srgbClr val="3333FF"/>
                </a:solidFill>
                <a:latin typeface="Trebuchet MS"/>
                <a:cs typeface="Trebuchet MS"/>
              </a:rPr>
              <a:t>3P</a:t>
            </a:r>
            <a:r>
              <a:rPr dirty="0" sz="1450" spc="-6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75">
                <a:solidFill>
                  <a:srgbClr val="3333FF"/>
                </a:solidFill>
                <a:latin typeface="Trebuchet MS"/>
                <a:cs typeface="Trebuchet MS"/>
              </a:rPr>
              <a:t>Bottom</a:t>
            </a:r>
            <a:r>
              <a:rPr dirty="0" sz="1450" spc="-7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3333FF"/>
                </a:solidFill>
                <a:latin typeface="Trebuchet MS"/>
                <a:cs typeface="Trebuchet MS"/>
              </a:rPr>
              <a:t>Line</a:t>
            </a:r>
            <a:r>
              <a:rPr dirty="0" sz="1450" spc="-5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45">
                <a:latin typeface="Trebuchet MS"/>
                <a:cs typeface="Trebuchet MS"/>
              </a:rPr>
              <a:t>was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coined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by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Prof.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120">
                <a:latin typeface="Trebuchet MS"/>
                <a:cs typeface="Trebuchet MS"/>
              </a:rPr>
              <a:t>John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Elkington,</a:t>
            </a:r>
            <a:r>
              <a:rPr dirty="0" sz="1450" spc="-8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a </a:t>
            </a:r>
            <a:r>
              <a:rPr dirty="0" sz="1450" spc="80">
                <a:latin typeface="Trebuchet MS"/>
                <a:cs typeface="Trebuchet MS"/>
              </a:rPr>
              <a:t>global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authority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on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u="sng" sz="1450" spc="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Sustainable</a:t>
            </a:r>
            <a:r>
              <a:rPr dirty="0" u="sng" sz="1450" spc="-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Capitalism</a:t>
            </a:r>
            <a:r>
              <a:rPr dirty="0" u="sng" sz="1450" spc="-7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</a:t>
            </a:r>
            <a:r>
              <a:rPr dirty="0" u="sng" sz="1450" spc="-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1994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.</a:t>
            </a:r>
            <a:endParaRPr sz="1450">
              <a:latin typeface="Trebuchet MS"/>
              <a:cs typeface="Trebuchet MS"/>
            </a:endParaRPr>
          </a:p>
          <a:p>
            <a:pPr marL="248920" marR="68580" indent="-236220">
              <a:lnSpc>
                <a:spcPct val="102499"/>
              </a:lnSpc>
              <a:spcBef>
                <a:spcPts val="780"/>
              </a:spcBef>
              <a:buClr>
                <a:srgbClr val="BC0000"/>
              </a:buClr>
              <a:buFont typeface="Wingdings"/>
              <a:buChar char=""/>
              <a:tabLst>
                <a:tab pos="248920" algn="l"/>
              </a:tabLst>
            </a:pPr>
            <a:r>
              <a:rPr dirty="0" sz="1450" spc="80">
                <a:latin typeface="Trebuchet MS"/>
                <a:cs typeface="Trebuchet MS"/>
              </a:rPr>
              <a:t>Promote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sustainable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development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with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integrated</a:t>
            </a:r>
            <a:r>
              <a:rPr dirty="0" u="none" sz="1450" spc="-10" b="1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thinking</a:t>
            </a:r>
            <a:r>
              <a:rPr dirty="0" u="none" sz="1450" spc="-25" b="1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5">
                <a:latin typeface="Trebuchet MS"/>
                <a:cs typeface="Trebuchet MS"/>
              </a:rPr>
              <a:t> </a:t>
            </a:r>
            <a:r>
              <a:rPr dirty="0" u="none" sz="1450" spc="120">
                <a:latin typeface="Trebuchet MS"/>
                <a:cs typeface="Trebuchet MS"/>
              </a:rPr>
              <a:t>changing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the</a:t>
            </a:r>
            <a:r>
              <a:rPr dirty="0" u="none" sz="1450" spc="-5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corporate</a:t>
            </a:r>
            <a:r>
              <a:rPr dirty="0" u="none" sz="1450" spc="-5">
                <a:latin typeface="Trebuchet MS"/>
                <a:cs typeface="Trebuchet MS"/>
              </a:rPr>
              <a:t> </a:t>
            </a:r>
            <a:r>
              <a:rPr dirty="0" u="none" sz="1450" spc="120">
                <a:latin typeface="Trebuchet MS"/>
                <a:cs typeface="Trebuchet MS"/>
              </a:rPr>
              <a:t>mangers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none" sz="1450" spc="70">
                <a:latin typeface="Trebuchet MS"/>
                <a:cs typeface="Trebuchet MS"/>
              </a:rPr>
              <a:t>mindset </a:t>
            </a:r>
            <a:r>
              <a:rPr dirty="0" u="none" sz="1450" spc="20">
                <a:latin typeface="Trebuchet MS"/>
                <a:cs typeface="Trebuchet MS"/>
              </a:rPr>
              <a:t>from</a:t>
            </a:r>
            <a:r>
              <a:rPr dirty="0" u="none" sz="1450">
                <a:latin typeface="Trebuchet MS"/>
                <a:cs typeface="Trebuchet MS"/>
              </a:rPr>
              <a:t> </a:t>
            </a:r>
            <a:r>
              <a:rPr dirty="0" u="sng" sz="1450" spc="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accountability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to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all</a:t>
            </a:r>
            <a:r>
              <a:rPr dirty="0" u="sng" sz="1450" spc="-4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stakeholders</a:t>
            </a:r>
            <a:r>
              <a:rPr dirty="0" u="none" sz="1450" spc="-45" b="1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instead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20">
                <a:latin typeface="Trebuchet MS"/>
                <a:cs typeface="Trebuchet MS"/>
              </a:rPr>
              <a:t>of</a:t>
            </a:r>
            <a:r>
              <a:rPr dirty="0" u="none" sz="1450" spc="180">
                <a:latin typeface="Trebuchet MS"/>
                <a:cs typeface="Trebuchet MS"/>
              </a:rPr>
              <a:t> </a:t>
            </a:r>
            <a:r>
              <a:rPr dirty="0" u="none" sz="1450" spc="50">
                <a:latin typeface="Trebuchet MS"/>
                <a:cs typeface="Trebuchet MS"/>
              </a:rPr>
              <a:t>only </a:t>
            </a:r>
            <a:r>
              <a:rPr dirty="0" u="none" sz="1450" spc="90">
                <a:latin typeface="Trebuchet MS"/>
                <a:cs typeface="Trebuchet MS"/>
              </a:rPr>
              <a:t>shareholders</a:t>
            </a:r>
            <a:endParaRPr sz="1450">
              <a:latin typeface="Trebuchet MS"/>
              <a:cs typeface="Trebuchet MS"/>
            </a:endParaRPr>
          </a:p>
          <a:p>
            <a:pPr marL="248920" marR="5080" indent="-236220">
              <a:lnSpc>
                <a:spcPct val="102400"/>
              </a:lnSpc>
              <a:spcBef>
                <a:spcPts val="790"/>
              </a:spcBef>
              <a:buClr>
                <a:srgbClr val="BC0000"/>
              </a:buClr>
              <a:buFont typeface="Wingdings"/>
              <a:buChar char=""/>
              <a:tabLst>
                <a:tab pos="248920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Triple</a:t>
            </a:r>
            <a:r>
              <a:rPr dirty="0" sz="1450" spc="-3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35" b="1">
                <a:solidFill>
                  <a:srgbClr val="3333FF"/>
                </a:solidFill>
                <a:latin typeface="Trebuchet MS"/>
                <a:cs typeface="Trebuchet MS"/>
              </a:rPr>
              <a:t>P</a:t>
            </a:r>
            <a:r>
              <a:rPr dirty="0" sz="1450" spc="-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Framework</a:t>
            </a:r>
            <a:r>
              <a:rPr dirty="0" sz="1450" spc="-2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20">
                <a:latin typeface="Trebuchet MS"/>
                <a:cs typeface="Trebuchet MS"/>
              </a:rPr>
              <a:t>ensures</a:t>
            </a:r>
            <a:r>
              <a:rPr dirty="0" sz="1450" spc="1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that </a:t>
            </a:r>
            <a:r>
              <a:rPr dirty="0" sz="1450" spc="105">
                <a:latin typeface="Trebuchet MS"/>
                <a:cs typeface="Trebuchet MS"/>
              </a:rPr>
              <a:t>an</a:t>
            </a:r>
            <a:r>
              <a:rPr dirty="0" sz="1450" spc="20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organisation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is </a:t>
            </a:r>
            <a:r>
              <a:rPr dirty="0" sz="1450" spc="85">
                <a:latin typeface="Trebuchet MS"/>
                <a:cs typeface="Trebuchet MS"/>
              </a:rPr>
              <a:t>accountable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for</a:t>
            </a:r>
            <a:r>
              <a:rPr dirty="0" sz="1450" spc="5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its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impact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on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society,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the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environment,</a:t>
            </a:r>
            <a:r>
              <a:rPr dirty="0" u="none" sz="1450" spc="-10" b="1"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1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its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financial</a:t>
            </a:r>
            <a:r>
              <a:rPr dirty="0" u="sng" sz="1450" spc="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health</a:t>
            </a:r>
            <a:endParaRPr sz="1450">
              <a:latin typeface="Trebuchet MS"/>
              <a:cs typeface="Trebuchet MS"/>
            </a:endParaRPr>
          </a:p>
          <a:p>
            <a:pPr lvl="1" marL="460375" marR="318135" indent="-143510">
              <a:lnSpc>
                <a:spcPct val="102099"/>
              </a:lnSpc>
              <a:spcBef>
                <a:spcPts val="800"/>
              </a:spcBef>
              <a:buClr>
                <a:srgbClr val="BC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People</a:t>
            </a:r>
            <a:r>
              <a:rPr dirty="0" sz="1450" spc="-3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45" b="1">
                <a:solidFill>
                  <a:srgbClr val="3333FF"/>
                </a:solidFill>
                <a:latin typeface="Trebuchet MS"/>
                <a:cs typeface="Trebuchet MS"/>
              </a:rPr>
              <a:t>(Social):</a:t>
            </a:r>
            <a:r>
              <a:rPr dirty="0" sz="1450" spc="-3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40">
                <a:latin typeface="Trebuchet MS"/>
                <a:cs typeface="Trebuchet MS"/>
              </a:rPr>
              <a:t>Focuses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on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fair</a:t>
            </a:r>
            <a:r>
              <a:rPr dirty="0" sz="1450" spc="1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labour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practices, </a:t>
            </a:r>
            <a:r>
              <a:rPr dirty="0" sz="1450" spc="80">
                <a:latin typeface="Trebuchet MS"/>
                <a:cs typeface="Trebuchet MS"/>
              </a:rPr>
              <a:t>community</a:t>
            </a:r>
            <a:r>
              <a:rPr dirty="0" sz="1450" spc="-105">
                <a:latin typeface="Trebuchet MS"/>
                <a:cs typeface="Trebuchet MS"/>
              </a:rPr>
              <a:t> </a:t>
            </a:r>
            <a:r>
              <a:rPr dirty="0" sz="1450" spc="45">
                <a:latin typeface="Trebuchet MS"/>
                <a:cs typeface="Trebuchet MS"/>
              </a:rPr>
              <a:t>involvement,</a:t>
            </a:r>
            <a:r>
              <a:rPr dirty="0" sz="1450" spc="-80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and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human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-10">
                <a:latin typeface="Trebuchet MS"/>
                <a:cs typeface="Trebuchet MS"/>
              </a:rPr>
              <a:t>capital.</a:t>
            </a:r>
            <a:endParaRPr sz="1450">
              <a:latin typeface="Trebuchet MS"/>
              <a:cs typeface="Trebuchet MS"/>
            </a:endParaRPr>
          </a:p>
          <a:p>
            <a:pPr lvl="1" marL="460375" marR="172085" indent="-143510">
              <a:lnSpc>
                <a:spcPct val="102400"/>
              </a:lnSpc>
              <a:spcBef>
                <a:spcPts val="800"/>
              </a:spcBef>
              <a:buClr>
                <a:srgbClr val="BC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Planet</a:t>
            </a:r>
            <a:r>
              <a:rPr dirty="0" sz="1450" spc="1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(Environmental):</a:t>
            </a:r>
            <a:r>
              <a:rPr dirty="0" sz="1450" spc="4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40">
                <a:latin typeface="Trebuchet MS"/>
                <a:cs typeface="Trebuchet MS"/>
              </a:rPr>
              <a:t>Focuses</a:t>
            </a:r>
            <a:r>
              <a:rPr dirty="0" sz="1450" spc="70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on</a:t>
            </a:r>
            <a:r>
              <a:rPr dirty="0" sz="1450" spc="8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ecological </a:t>
            </a:r>
            <a:r>
              <a:rPr dirty="0" sz="1450" spc="75">
                <a:latin typeface="Trebuchet MS"/>
                <a:cs typeface="Trebuchet MS"/>
              </a:rPr>
              <a:t>stewardship,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reducing</a:t>
            </a:r>
            <a:r>
              <a:rPr dirty="0" sz="1450" spc="-95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waste,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125">
                <a:latin typeface="Trebuchet MS"/>
                <a:cs typeface="Trebuchet MS"/>
              </a:rPr>
              <a:t>using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renewable </a:t>
            </a:r>
            <a:r>
              <a:rPr dirty="0" sz="1450" spc="95">
                <a:latin typeface="Trebuchet MS"/>
                <a:cs typeface="Trebuchet MS"/>
              </a:rPr>
              <a:t>energy</a:t>
            </a:r>
            <a:endParaRPr sz="1450">
              <a:latin typeface="Trebuchet MS"/>
              <a:cs typeface="Trebuchet MS"/>
            </a:endParaRPr>
          </a:p>
          <a:p>
            <a:pPr lvl="1" marL="460375" marR="238125" indent="-143510">
              <a:lnSpc>
                <a:spcPct val="102800"/>
              </a:lnSpc>
              <a:spcBef>
                <a:spcPts val="780"/>
              </a:spcBef>
              <a:buClr>
                <a:srgbClr val="BC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Profit</a:t>
            </a:r>
            <a:r>
              <a:rPr dirty="0" sz="1450" spc="-1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45" b="1">
                <a:solidFill>
                  <a:srgbClr val="3333FF"/>
                </a:solidFill>
                <a:latin typeface="Trebuchet MS"/>
                <a:cs typeface="Trebuchet MS"/>
              </a:rPr>
              <a:t>(Economic):</a:t>
            </a:r>
            <a:r>
              <a:rPr dirty="0" sz="1450" spc="-3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40">
                <a:latin typeface="Trebuchet MS"/>
                <a:cs typeface="Trebuchet MS"/>
              </a:rPr>
              <a:t>Ensures</a:t>
            </a:r>
            <a:r>
              <a:rPr dirty="0" sz="1450" spc="10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financial</a:t>
            </a:r>
            <a:r>
              <a:rPr dirty="0" sz="1450" spc="1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viability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while </a:t>
            </a:r>
            <a:r>
              <a:rPr dirty="0" sz="1450" spc="75">
                <a:latin typeface="Trebuchet MS"/>
                <a:cs typeface="Trebuchet MS"/>
              </a:rPr>
              <a:t>operating</a:t>
            </a:r>
            <a:r>
              <a:rPr dirty="0" sz="1450" spc="-9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sustainably.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319549" y="1354361"/>
            <a:ext cx="8078470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BC0000"/>
                </a:solidFill>
              </a:rPr>
              <a:t>Triple</a:t>
            </a:r>
            <a:r>
              <a:rPr dirty="0" spc="-40">
                <a:solidFill>
                  <a:srgbClr val="BC0000"/>
                </a:solidFill>
              </a:rPr>
              <a:t> </a:t>
            </a:r>
            <a:r>
              <a:rPr dirty="0" spc="225">
                <a:solidFill>
                  <a:srgbClr val="BC0000"/>
                </a:solidFill>
              </a:rPr>
              <a:t>P</a:t>
            </a:r>
            <a:r>
              <a:rPr dirty="0" spc="-60">
                <a:solidFill>
                  <a:srgbClr val="BC0000"/>
                </a:solidFill>
              </a:rPr>
              <a:t> </a:t>
            </a:r>
            <a:r>
              <a:rPr dirty="0" spc="90">
                <a:solidFill>
                  <a:srgbClr val="BC0000"/>
                </a:solidFill>
              </a:rPr>
              <a:t>Bottom</a:t>
            </a:r>
            <a:r>
              <a:rPr dirty="0" spc="-60">
                <a:solidFill>
                  <a:srgbClr val="BC0000"/>
                </a:solidFill>
              </a:rPr>
              <a:t> </a:t>
            </a:r>
            <a:r>
              <a:rPr dirty="0" spc="105">
                <a:solidFill>
                  <a:srgbClr val="BC0000"/>
                </a:solidFill>
              </a:rPr>
              <a:t>Line</a:t>
            </a:r>
            <a:r>
              <a:rPr dirty="0" spc="-80">
                <a:solidFill>
                  <a:srgbClr val="BC0000"/>
                </a:solidFill>
              </a:rPr>
              <a:t> </a:t>
            </a:r>
            <a:r>
              <a:rPr dirty="0" spc="120">
                <a:solidFill>
                  <a:srgbClr val="BC0000"/>
                </a:solidFill>
              </a:rPr>
              <a:t>or</a:t>
            </a:r>
            <a:r>
              <a:rPr dirty="0" spc="-40">
                <a:solidFill>
                  <a:srgbClr val="BC0000"/>
                </a:solidFill>
              </a:rPr>
              <a:t> </a:t>
            </a:r>
            <a:r>
              <a:rPr dirty="0" spc="85">
                <a:solidFill>
                  <a:srgbClr val="BC0000"/>
                </a:solidFill>
              </a:rPr>
              <a:t>Three</a:t>
            </a:r>
            <a:r>
              <a:rPr dirty="0" spc="-60">
                <a:solidFill>
                  <a:srgbClr val="BC0000"/>
                </a:solidFill>
              </a:rPr>
              <a:t> </a:t>
            </a:r>
            <a:r>
              <a:rPr dirty="0" spc="85">
                <a:solidFill>
                  <a:srgbClr val="BC0000"/>
                </a:solidFill>
              </a:rPr>
              <a:t>Pillars</a:t>
            </a:r>
            <a:r>
              <a:rPr dirty="0" spc="-50">
                <a:solidFill>
                  <a:srgbClr val="BC0000"/>
                </a:solidFill>
              </a:rPr>
              <a:t> </a:t>
            </a:r>
            <a:r>
              <a:rPr dirty="0">
                <a:solidFill>
                  <a:srgbClr val="BC0000"/>
                </a:solidFill>
              </a:rPr>
              <a:t>of</a:t>
            </a:r>
            <a:r>
              <a:rPr dirty="0" spc="204">
                <a:solidFill>
                  <a:srgbClr val="BC0000"/>
                </a:solidFill>
              </a:rPr>
              <a:t> </a:t>
            </a:r>
            <a:r>
              <a:rPr dirty="0" spc="80">
                <a:solidFill>
                  <a:srgbClr val="BC0000"/>
                </a:solidFill>
              </a:rPr>
              <a:t>Sustainability</a:t>
            </a:r>
            <a:r>
              <a:rPr dirty="0" spc="-50">
                <a:solidFill>
                  <a:srgbClr val="BC0000"/>
                </a:solidFill>
              </a:rPr>
              <a:t> </a:t>
            </a:r>
            <a:r>
              <a:rPr dirty="0" spc="110">
                <a:solidFill>
                  <a:srgbClr val="BC0000"/>
                </a:solidFill>
              </a:rPr>
              <a:t>Management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08867" y="1334470"/>
            <a:ext cx="2651760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b="1">
                <a:solidFill>
                  <a:srgbClr val="D60000"/>
                </a:solidFill>
                <a:latin typeface="Verdana"/>
                <a:cs typeface="Verdana"/>
              </a:rPr>
              <a:t>Flow</a:t>
            </a:r>
            <a:r>
              <a:rPr dirty="0" spc="70" b="1">
                <a:solidFill>
                  <a:srgbClr val="D60000"/>
                </a:solidFill>
                <a:latin typeface="Verdana"/>
                <a:cs typeface="Verdana"/>
              </a:rPr>
              <a:t> </a:t>
            </a:r>
            <a:r>
              <a:rPr dirty="0" b="1">
                <a:solidFill>
                  <a:srgbClr val="D60000"/>
                </a:solidFill>
                <a:latin typeface="Verdana"/>
                <a:cs typeface="Verdana"/>
              </a:rPr>
              <a:t>of</a:t>
            </a:r>
            <a:r>
              <a:rPr dirty="0" spc="25" b="1">
                <a:solidFill>
                  <a:srgbClr val="D60000"/>
                </a:solidFill>
                <a:latin typeface="Verdana"/>
                <a:cs typeface="Verdana"/>
              </a:rPr>
              <a:t> </a:t>
            </a:r>
            <a:r>
              <a:rPr dirty="0" spc="-10" b="1">
                <a:solidFill>
                  <a:srgbClr val="D60000"/>
                </a:solidFill>
                <a:latin typeface="Verdana"/>
                <a:cs typeface="Verdana"/>
              </a:rPr>
              <a:t>Discussion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98871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60"/>
              </a:spcBef>
            </a:pPr>
            <a:r>
              <a:rPr dirty="0" sz="1850">
                <a:solidFill>
                  <a:srgbClr val="BF0000"/>
                </a:solidFill>
                <a:latin typeface="Webdings"/>
                <a:cs typeface="Webdings"/>
              </a:rPr>
              <a:t></a:t>
            </a:r>
            <a:r>
              <a:rPr dirty="0" sz="1850" spc="459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Sustainability</a:t>
            </a:r>
            <a:r>
              <a:rPr dirty="0" sz="1950" spc="-20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Management </a:t>
            </a:r>
            <a:r>
              <a:rPr dirty="0" sz="1950" spc="-10" b="1">
                <a:solidFill>
                  <a:srgbClr val="0033CC"/>
                </a:solidFill>
                <a:latin typeface="Arial"/>
                <a:cs typeface="Arial"/>
              </a:rPr>
              <a:t>Revisited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70"/>
              </a:spcBef>
            </a:pPr>
            <a:r>
              <a:rPr dirty="0" sz="1850">
                <a:solidFill>
                  <a:srgbClr val="BF0000"/>
                </a:solidFill>
                <a:latin typeface="Webdings"/>
                <a:cs typeface="Webdings"/>
              </a:rPr>
              <a:t></a:t>
            </a:r>
            <a:r>
              <a:rPr dirty="0" sz="1850" spc="484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dirty="0" sz="1950" b="1">
                <a:solidFill>
                  <a:srgbClr val="000000"/>
                </a:solidFill>
                <a:latin typeface="Arial"/>
                <a:cs typeface="Arial"/>
              </a:rPr>
              <a:t>Reporting on</a:t>
            </a:r>
            <a:r>
              <a:rPr dirty="0" sz="1950" spc="2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0000"/>
                </a:solidFill>
                <a:latin typeface="Arial"/>
                <a:cs typeface="Arial"/>
              </a:rPr>
              <a:t>Sustainability</a:t>
            </a:r>
            <a:r>
              <a:rPr dirty="0" sz="1950" spc="1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0000"/>
                </a:solidFill>
                <a:latin typeface="Arial"/>
                <a:cs typeface="Arial"/>
              </a:rPr>
              <a:t>Management</a:t>
            </a:r>
            <a:r>
              <a:rPr dirty="0" sz="1950" spc="1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dirty="0" sz="1950" spc="2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950" spc="-25" b="1">
                <a:solidFill>
                  <a:srgbClr val="000000"/>
                </a:solidFill>
                <a:latin typeface="Arial"/>
                <a:cs typeface="Arial"/>
              </a:rPr>
              <a:t>ESG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65"/>
              </a:spcBef>
            </a:pPr>
            <a:r>
              <a:rPr dirty="0" sz="1850">
                <a:solidFill>
                  <a:srgbClr val="BF0000"/>
                </a:solidFill>
                <a:latin typeface="Webdings"/>
                <a:cs typeface="Webdings"/>
              </a:rPr>
              <a:t></a:t>
            </a:r>
            <a:r>
              <a:rPr dirty="0" sz="1850" spc="495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Key</a:t>
            </a:r>
            <a:r>
              <a:rPr dirty="0" sz="1950" spc="55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Similarities,</a:t>
            </a:r>
            <a:r>
              <a:rPr dirty="0" sz="1950" spc="10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Integration</a:t>
            </a:r>
            <a:r>
              <a:rPr dirty="0" sz="1950" spc="25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and</a:t>
            </a:r>
            <a:r>
              <a:rPr dirty="0" sz="1950" spc="25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Correlation</a:t>
            </a:r>
            <a:r>
              <a:rPr dirty="0" sz="1950" spc="25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between</a:t>
            </a:r>
            <a:r>
              <a:rPr dirty="0" sz="1950" spc="5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SM,</a:t>
            </a:r>
            <a:r>
              <a:rPr dirty="0" sz="1950" spc="30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ESG</a:t>
            </a:r>
            <a:r>
              <a:rPr dirty="0" sz="1950" spc="35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and</a:t>
            </a:r>
            <a:r>
              <a:rPr dirty="0" sz="1950" spc="45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spc="-25" b="1">
                <a:solidFill>
                  <a:srgbClr val="0033CC"/>
                </a:solidFill>
                <a:latin typeface="Arial"/>
                <a:cs typeface="Arial"/>
              </a:rPr>
              <a:t>DEI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30"/>
              </a:spcBef>
            </a:pPr>
            <a:r>
              <a:rPr dirty="0" sz="1850">
                <a:solidFill>
                  <a:srgbClr val="BF0000"/>
                </a:solidFill>
                <a:latin typeface="Webdings"/>
                <a:cs typeface="Webdings"/>
              </a:rPr>
              <a:t></a:t>
            </a:r>
            <a:r>
              <a:rPr dirty="0" sz="1850" spc="425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dirty="0" sz="1950" b="1">
                <a:solidFill>
                  <a:srgbClr val="000000"/>
                </a:solidFill>
                <a:latin typeface="Arial"/>
                <a:cs typeface="Arial"/>
              </a:rPr>
              <a:t>The Journey from</a:t>
            </a:r>
            <a:r>
              <a:rPr dirty="0" sz="1950" spc="1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0000"/>
                </a:solidFill>
                <a:latin typeface="Arial"/>
                <a:cs typeface="Arial"/>
              </a:rPr>
              <a:t>3P</a:t>
            </a:r>
            <a:r>
              <a:rPr dirty="0" sz="1950" spc="-45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dirty="0" sz="1950" spc="1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0000"/>
                </a:solidFill>
                <a:latin typeface="Arial"/>
                <a:cs typeface="Arial"/>
              </a:rPr>
              <a:t>6P</a:t>
            </a:r>
            <a:r>
              <a:rPr dirty="0" sz="1950" spc="-4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950" spc="-10" b="1">
                <a:solidFill>
                  <a:srgbClr val="000000"/>
                </a:solidFill>
                <a:latin typeface="Arial"/>
                <a:cs typeface="Arial"/>
              </a:rPr>
              <a:t>Bottomline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50"/>
              </a:spcBef>
            </a:pPr>
            <a:r>
              <a:rPr dirty="0" sz="1850">
                <a:solidFill>
                  <a:srgbClr val="BF0000"/>
                </a:solidFill>
                <a:latin typeface="Webdings"/>
                <a:cs typeface="Webdings"/>
              </a:rPr>
              <a:t></a:t>
            </a:r>
            <a:r>
              <a:rPr dirty="0" sz="1850" spc="445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Application</a:t>
            </a:r>
            <a:r>
              <a:rPr dirty="0" sz="1950" spc="-5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of</a:t>
            </a:r>
            <a:r>
              <a:rPr dirty="0" sz="1950" spc="-10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Digital</a:t>
            </a:r>
            <a:r>
              <a:rPr dirty="0" sz="1950" spc="-20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Technologies</a:t>
            </a:r>
            <a:r>
              <a:rPr dirty="0" sz="1950" spc="-15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for</a:t>
            </a:r>
            <a:r>
              <a:rPr dirty="0" sz="1950" spc="20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SM</a:t>
            </a:r>
            <a:r>
              <a:rPr dirty="0" sz="1950" spc="-10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b="1">
                <a:solidFill>
                  <a:srgbClr val="0033CC"/>
                </a:solidFill>
                <a:latin typeface="Arial"/>
                <a:cs typeface="Arial"/>
              </a:rPr>
              <a:t>and</a:t>
            </a:r>
            <a:r>
              <a:rPr dirty="0" sz="1950" spc="15" b="1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dirty="0" sz="1950" spc="-10" b="1">
                <a:solidFill>
                  <a:srgbClr val="0033CC"/>
                </a:solidFill>
                <a:latin typeface="Arial"/>
                <a:cs typeface="Arial"/>
              </a:rPr>
              <a:t>Reporting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3964" y="5645364"/>
            <a:ext cx="7534909" cy="328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555"/>
              </a:lnSpc>
            </a:pP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dirty="0" sz="23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r>
              <a:rPr dirty="0" sz="23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looks</a:t>
            </a:r>
            <a:r>
              <a:rPr dirty="0" sz="23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hazy,</a:t>
            </a:r>
            <a:r>
              <a:rPr dirty="0" sz="23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dirty="0" sz="23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3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dirty="0" sz="23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3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dirty="0" sz="23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r>
              <a:rPr dirty="0" sz="23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3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Arial"/>
                <a:cs typeface="Arial"/>
              </a:rPr>
              <a:t>basics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2687" y="5590032"/>
            <a:ext cx="7760334" cy="431800"/>
          </a:xfrm>
          <a:prstGeom prst="rect">
            <a:avLst/>
          </a:prstGeom>
          <a:solidFill>
            <a:srgbClr val="595959"/>
          </a:solidFill>
        </p:spPr>
        <p:txBody>
          <a:bodyPr wrap="square" lIns="0" tIns="29209" rIns="0" bIns="0" rtlCol="0" vert="horz">
            <a:spAutoFit/>
          </a:bodyPr>
          <a:lstStyle/>
          <a:p>
            <a:pPr marL="111125">
              <a:lnSpc>
                <a:spcPct val="100000"/>
              </a:lnSpc>
              <a:spcBef>
                <a:spcPts val="229"/>
              </a:spcBef>
            </a:pP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dirty="0" sz="23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r>
              <a:rPr dirty="0" sz="23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looks</a:t>
            </a:r>
            <a:r>
              <a:rPr dirty="0" sz="23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hazy,</a:t>
            </a:r>
            <a:r>
              <a:rPr dirty="0" sz="23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dirty="0" sz="23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3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dirty="0" sz="23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3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dirty="0" sz="23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r>
              <a:rPr dirty="0" sz="23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3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Arial"/>
                <a:cs typeface="Arial"/>
              </a:rPr>
              <a:t>basics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10468" y="6352964"/>
            <a:ext cx="9334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0">
                <a:solidFill>
                  <a:srgbClr val="757575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14324" y="1354361"/>
            <a:ext cx="6473825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135">
                <a:solidFill>
                  <a:srgbClr val="BC0000"/>
                </a:solidFill>
              </a:rPr>
              <a:t>Expanded</a:t>
            </a:r>
            <a:r>
              <a:rPr dirty="0" spc="-75">
                <a:solidFill>
                  <a:srgbClr val="BC0000"/>
                </a:solidFill>
              </a:rPr>
              <a:t> </a:t>
            </a:r>
            <a:r>
              <a:rPr dirty="0" spc="114">
                <a:solidFill>
                  <a:srgbClr val="BC0000"/>
                </a:solidFill>
              </a:rPr>
              <a:t>Frameworks</a:t>
            </a:r>
            <a:r>
              <a:rPr dirty="0" spc="-90">
                <a:solidFill>
                  <a:srgbClr val="BC0000"/>
                </a:solidFill>
              </a:rPr>
              <a:t> </a:t>
            </a:r>
            <a:r>
              <a:rPr dirty="0">
                <a:solidFill>
                  <a:srgbClr val="BC0000"/>
                </a:solidFill>
              </a:rPr>
              <a:t>of</a:t>
            </a:r>
            <a:r>
              <a:rPr dirty="0" spc="185">
                <a:solidFill>
                  <a:srgbClr val="BC0000"/>
                </a:solidFill>
              </a:rPr>
              <a:t> </a:t>
            </a:r>
            <a:r>
              <a:rPr dirty="0" spc="80">
                <a:solidFill>
                  <a:srgbClr val="BC0000"/>
                </a:solidFill>
              </a:rPr>
              <a:t>Sustainability</a:t>
            </a:r>
            <a:r>
              <a:rPr dirty="0" spc="-90">
                <a:solidFill>
                  <a:srgbClr val="BC0000"/>
                </a:solidFill>
              </a:rPr>
              <a:t> </a:t>
            </a:r>
            <a:r>
              <a:rPr dirty="0" spc="110">
                <a:solidFill>
                  <a:srgbClr val="BC0000"/>
                </a:solidFill>
              </a:rPr>
              <a:t>Management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29071" y="2101596"/>
            <a:ext cx="4184903" cy="26395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45121" y="2815839"/>
            <a:ext cx="4847590" cy="1283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650" spc="55">
                <a:latin typeface="Trebuchet MS"/>
                <a:cs typeface="Trebuchet MS"/>
              </a:rPr>
              <a:t>Keller</a:t>
            </a:r>
            <a:r>
              <a:rPr dirty="0" sz="1650" spc="-80">
                <a:latin typeface="Trebuchet MS"/>
                <a:cs typeface="Trebuchet MS"/>
              </a:rPr>
              <a:t> </a:t>
            </a:r>
            <a:r>
              <a:rPr dirty="0" sz="1650" spc="95">
                <a:latin typeface="Trebuchet MS"/>
                <a:cs typeface="Trebuchet MS"/>
              </a:rPr>
              <a:t>Group</a:t>
            </a:r>
            <a:r>
              <a:rPr dirty="0" sz="1650" spc="-35">
                <a:latin typeface="Trebuchet MS"/>
                <a:cs typeface="Trebuchet MS"/>
              </a:rPr>
              <a:t> </a:t>
            </a:r>
            <a:r>
              <a:rPr dirty="0" sz="1650" spc="95">
                <a:latin typeface="Trebuchet MS"/>
                <a:cs typeface="Trebuchet MS"/>
              </a:rPr>
              <a:t>is</a:t>
            </a:r>
            <a:r>
              <a:rPr dirty="0" sz="1650" spc="-50">
                <a:latin typeface="Trebuchet MS"/>
                <a:cs typeface="Trebuchet MS"/>
              </a:rPr>
              <a:t> </a:t>
            </a:r>
            <a:r>
              <a:rPr dirty="0" sz="1650">
                <a:latin typeface="Trebuchet MS"/>
                <a:cs typeface="Trebuchet MS"/>
              </a:rPr>
              <a:t>of</a:t>
            </a:r>
            <a:r>
              <a:rPr dirty="0" sz="1650" spc="145">
                <a:latin typeface="Trebuchet MS"/>
                <a:cs typeface="Trebuchet MS"/>
              </a:rPr>
              <a:t> </a:t>
            </a:r>
            <a:r>
              <a:rPr dirty="0" sz="1650">
                <a:latin typeface="Trebuchet MS"/>
                <a:cs typeface="Trebuchet MS"/>
              </a:rPr>
              <a:t>the</a:t>
            </a:r>
            <a:r>
              <a:rPr dirty="0" sz="1650" spc="-55">
                <a:latin typeface="Trebuchet MS"/>
                <a:cs typeface="Trebuchet MS"/>
              </a:rPr>
              <a:t> </a:t>
            </a:r>
            <a:r>
              <a:rPr dirty="0" sz="1650" spc="50">
                <a:latin typeface="Trebuchet MS"/>
                <a:cs typeface="Trebuchet MS"/>
              </a:rPr>
              <a:t>view</a:t>
            </a:r>
            <a:r>
              <a:rPr dirty="0" sz="1650" spc="-50">
                <a:latin typeface="Trebuchet MS"/>
                <a:cs typeface="Trebuchet MS"/>
              </a:rPr>
              <a:t> </a:t>
            </a:r>
            <a:r>
              <a:rPr dirty="0" sz="1650">
                <a:latin typeface="Trebuchet MS"/>
                <a:cs typeface="Trebuchet MS"/>
              </a:rPr>
              <a:t>that</a:t>
            </a:r>
            <a:r>
              <a:rPr dirty="0" sz="1650" spc="-55">
                <a:latin typeface="Trebuchet MS"/>
                <a:cs typeface="Trebuchet MS"/>
              </a:rPr>
              <a:t> </a:t>
            </a:r>
            <a:r>
              <a:rPr dirty="0" sz="1650">
                <a:latin typeface="Trebuchet MS"/>
                <a:cs typeface="Trebuchet MS"/>
              </a:rPr>
              <a:t>the</a:t>
            </a:r>
            <a:r>
              <a:rPr dirty="0" sz="1650" spc="-55">
                <a:latin typeface="Trebuchet MS"/>
                <a:cs typeface="Trebuchet MS"/>
              </a:rPr>
              <a:t> </a:t>
            </a:r>
            <a:r>
              <a:rPr dirty="0" sz="1650" spc="170">
                <a:latin typeface="Trebuchet MS"/>
                <a:cs typeface="Trebuchet MS"/>
              </a:rPr>
              <a:t>3Ps</a:t>
            </a:r>
            <a:r>
              <a:rPr dirty="0" sz="1650" spc="-50">
                <a:latin typeface="Trebuchet MS"/>
                <a:cs typeface="Trebuchet MS"/>
              </a:rPr>
              <a:t> </a:t>
            </a:r>
            <a:r>
              <a:rPr dirty="0" sz="1650" spc="-25">
                <a:latin typeface="Trebuchet MS"/>
                <a:cs typeface="Trebuchet MS"/>
              </a:rPr>
              <a:t>of </a:t>
            </a:r>
            <a:r>
              <a:rPr dirty="0" sz="1650" spc="55">
                <a:latin typeface="Trebuchet MS"/>
                <a:cs typeface="Trebuchet MS"/>
              </a:rPr>
              <a:t>Sustainability</a:t>
            </a:r>
            <a:r>
              <a:rPr dirty="0" sz="1650" spc="-65">
                <a:latin typeface="Trebuchet MS"/>
                <a:cs typeface="Trebuchet MS"/>
              </a:rPr>
              <a:t> </a:t>
            </a:r>
            <a:r>
              <a:rPr dirty="0" sz="1650" spc="90">
                <a:latin typeface="Trebuchet MS"/>
                <a:cs typeface="Trebuchet MS"/>
              </a:rPr>
              <a:t>Management</a:t>
            </a:r>
            <a:r>
              <a:rPr dirty="0" sz="1650" spc="-105">
                <a:latin typeface="Trebuchet MS"/>
                <a:cs typeface="Trebuchet MS"/>
              </a:rPr>
              <a:t> </a:t>
            </a:r>
            <a:r>
              <a:rPr dirty="0" sz="1650" spc="85">
                <a:latin typeface="Trebuchet MS"/>
                <a:cs typeface="Trebuchet MS"/>
              </a:rPr>
              <a:t>cannot</a:t>
            </a:r>
            <a:r>
              <a:rPr dirty="0" sz="1650" spc="-65">
                <a:latin typeface="Trebuchet MS"/>
                <a:cs typeface="Trebuchet MS"/>
              </a:rPr>
              <a:t> </a:t>
            </a:r>
            <a:r>
              <a:rPr dirty="0" sz="1650" spc="90">
                <a:latin typeface="Trebuchet MS"/>
                <a:cs typeface="Trebuchet MS"/>
              </a:rPr>
              <a:t>be</a:t>
            </a:r>
            <a:r>
              <a:rPr dirty="0" sz="1650" spc="-70">
                <a:latin typeface="Trebuchet MS"/>
                <a:cs typeface="Trebuchet MS"/>
              </a:rPr>
              <a:t> </a:t>
            </a:r>
            <a:r>
              <a:rPr dirty="0" sz="1650" spc="60">
                <a:latin typeface="Trebuchet MS"/>
                <a:cs typeface="Trebuchet MS"/>
              </a:rPr>
              <a:t>achieved </a:t>
            </a:r>
            <a:r>
              <a:rPr dirty="0" sz="1650" spc="10">
                <a:latin typeface="Trebuchet MS"/>
                <a:cs typeface="Trebuchet MS"/>
              </a:rPr>
              <a:t>without</a:t>
            </a:r>
            <a:r>
              <a:rPr dirty="0" sz="1650" spc="60">
                <a:latin typeface="Trebuchet MS"/>
                <a:cs typeface="Trebuchet MS"/>
              </a:rPr>
              <a:t> </a:t>
            </a:r>
            <a:r>
              <a:rPr dirty="0" sz="1650" spc="55">
                <a:latin typeface="Trebuchet MS"/>
                <a:cs typeface="Trebuchet MS"/>
              </a:rPr>
              <a:t>appropriate</a:t>
            </a:r>
            <a:r>
              <a:rPr dirty="0" sz="1650" spc="15">
                <a:latin typeface="Trebuchet MS"/>
                <a:cs typeface="Trebuchet MS"/>
              </a:rPr>
              <a:t> </a:t>
            </a:r>
            <a:r>
              <a:rPr dirty="0" u="sng" sz="16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Principles</a:t>
            </a:r>
            <a:r>
              <a:rPr dirty="0" u="sng" sz="16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for</a:t>
            </a:r>
            <a:r>
              <a:rPr dirty="0" u="sng" sz="1650" spc="3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6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Governance</a:t>
            </a:r>
            <a:r>
              <a:rPr dirty="0" u="none" sz="1650" spc="-10">
                <a:latin typeface="Trebuchet MS"/>
                <a:cs typeface="Trebuchet MS"/>
              </a:rPr>
              <a:t>, </a:t>
            </a:r>
            <a:r>
              <a:rPr dirty="0" u="none" sz="1650" spc="105">
                <a:latin typeface="Trebuchet MS"/>
                <a:cs typeface="Trebuchet MS"/>
              </a:rPr>
              <a:t>and</a:t>
            </a:r>
            <a:r>
              <a:rPr dirty="0" u="none" sz="1650" spc="-65">
                <a:latin typeface="Trebuchet MS"/>
                <a:cs typeface="Trebuchet MS"/>
              </a:rPr>
              <a:t> </a:t>
            </a:r>
            <a:r>
              <a:rPr dirty="0" u="none" sz="1650" spc="85">
                <a:latin typeface="Trebuchet MS"/>
                <a:cs typeface="Trebuchet MS"/>
              </a:rPr>
              <a:t>thus</a:t>
            </a:r>
            <a:r>
              <a:rPr dirty="0" u="none" sz="1650" spc="-15">
                <a:latin typeface="Trebuchet MS"/>
                <a:cs typeface="Trebuchet MS"/>
              </a:rPr>
              <a:t> </a:t>
            </a:r>
            <a:r>
              <a:rPr dirty="0" u="none" sz="1650">
                <a:latin typeface="Trebuchet MS"/>
                <a:cs typeface="Trebuchet MS"/>
              </a:rPr>
              <a:t>they</a:t>
            </a:r>
            <a:r>
              <a:rPr dirty="0" u="none" sz="1650" spc="-15">
                <a:latin typeface="Trebuchet MS"/>
                <a:cs typeface="Trebuchet MS"/>
              </a:rPr>
              <a:t> </a:t>
            </a:r>
            <a:r>
              <a:rPr dirty="0" u="none" sz="1650" spc="95">
                <a:latin typeface="Trebuchet MS"/>
                <a:cs typeface="Trebuchet MS"/>
              </a:rPr>
              <a:t>added</a:t>
            </a:r>
            <a:r>
              <a:rPr dirty="0" u="none" sz="1650" spc="-50">
                <a:latin typeface="Trebuchet MS"/>
                <a:cs typeface="Trebuchet MS"/>
              </a:rPr>
              <a:t> </a:t>
            </a:r>
            <a:r>
              <a:rPr dirty="0" u="none" sz="1650" spc="75">
                <a:solidFill>
                  <a:srgbClr val="3333FF"/>
                </a:solidFill>
                <a:latin typeface="Trebuchet MS"/>
                <a:cs typeface="Trebuchet MS"/>
              </a:rPr>
              <a:t>Principles</a:t>
            </a:r>
            <a:r>
              <a:rPr dirty="0" u="none" sz="1650" spc="-4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u="none" sz="1650" spc="170">
                <a:solidFill>
                  <a:srgbClr val="3333FF"/>
                </a:solidFill>
                <a:latin typeface="Trebuchet MS"/>
                <a:cs typeface="Trebuchet MS"/>
              </a:rPr>
              <a:t>as</a:t>
            </a:r>
            <a:r>
              <a:rPr dirty="0" u="none" sz="1650" spc="-4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u="none" sz="1650">
                <a:solidFill>
                  <a:srgbClr val="3333FF"/>
                </a:solidFill>
                <a:latin typeface="Trebuchet MS"/>
                <a:cs typeface="Trebuchet MS"/>
              </a:rPr>
              <a:t>the</a:t>
            </a:r>
            <a:r>
              <a:rPr dirty="0" u="none" sz="1650" spc="-4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u="none" sz="1650">
                <a:solidFill>
                  <a:srgbClr val="3333FF"/>
                </a:solidFill>
                <a:latin typeface="Trebuchet MS"/>
                <a:cs typeface="Trebuchet MS"/>
              </a:rPr>
              <a:t>4th</a:t>
            </a:r>
            <a:r>
              <a:rPr dirty="0" u="none" sz="1650" spc="-4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u="none" sz="1650" spc="175">
                <a:solidFill>
                  <a:srgbClr val="3333FF"/>
                </a:solidFill>
                <a:latin typeface="Trebuchet MS"/>
                <a:cs typeface="Trebuchet MS"/>
              </a:rPr>
              <a:t>P</a:t>
            </a:r>
            <a:r>
              <a:rPr dirty="0" u="none" sz="1650" spc="-3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u="none" sz="1650" spc="-20">
                <a:latin typeface="Trebuchet MS"/>
                <a:cs typeface="Trebuchet MS"/>
              </a:rPr>
              <a:t>that </a:t>
            </a:r>
            <a:r>
              <a:rPr dirty="0" u="none" sz="1650" spc="65">
                <a:latin typeface="Trebuchet MS"/>
                <a:cs typeface="Trebuchet MS"/>
              </a:rPr>
              <a:t>would</a:t>
            </a:r>
            <a:r>
              <a:rPr dirty="0" u="none" sz="1650" spc="-30">
                <a:latin typeface="Trebuchet MS"/>
                <a:cs typeface="Trebuchet MS"/>
              </a:rPr>
              <a:t> </a:t>
            </a:r>
            <a:r>
              <a:rPr dirty="0" u="none" sz="1650" spc="60">
                <a:latin typeface="Trebuchet MS"/>
                <a:cs typeface="Trebuchet MS"/>
              </a:rPr>
              <a:t>lead</a:t>
            </a:r>
            <a:r>
              <a:rPr dirty="0" u="none" sz="1650" spc="-40">
                <a:latin typeface="Trebuchet MS"/>
                <a:cs typeface="Trebuchet MS"/>
              </a:rPr>
              <a:t> </a:t>
            </a:r>
            <a:r>
              <a:rPr dirty="0" u="none" sz="1650">
                <a:latin typeface="Trebuchet MS"/>
                <a:cs typeface="Trebuchet MS"/>
              </a:rPr>
              <a:t>to</a:t>
            </a:r>
            <a:r>
              <a:rPr dirty="0" u="none" sz="1650" spc="-20">
                <a:latin typeface="Trebuchet MS"/>
                <a:cs typeface="Trebuchet MS"/>
              </a:rPr>
              <a:t> </a:t>
            </a:r>
            <a:r>
              <a:rPr dirty="0" u="none" sz="1650">
                <a:latin typeface="Trebuchet MS"/>
                <a:cs typeface="Trebuchet MS"/>
              </a:rPr>
              <a:t>better</a:t>
            </a:r>
            <a:r>
              <a:rPr dirty="0" u="none" sz="1650" spc="-30">
                <a:latin typeface="Trebuchet MS"/>
                <a:cs typeface="Trebuchet MS"/>
              </a:rPr>
              <a:t> </a:t>
            </a:r>
            <a:r>
              <a:rPr dirty="0" u="none" sz="1650" spc="85">
                <a:latin typeface="Trebuchet MS"/>
                <a:cs typeface="Trebuchet MS"/>
              </a:rPr>
              <a:t>governance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9744" y="1257300"/>
            <a:ext cx="5053999" cy="525364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8611" y="2055408"/>
            <a:ext cx="4234180" cy="36220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8285" marR="5080" indent="-236220">
              <a:lnSpc>
                <a:spcPct val="100000"/>
              </a:lnSpc>
              <a:spcBef>
                <a:spcPts val="105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650" spc="70">
                <a:latin typeface="Trebuchet MS"/>
                <a:cs typeface="Trebuchet MS"/>
              </a:rPr>
              <a:t>The</a:t>
            </a:r>
            <a:r>
              <a:rPr dirty="0" sz="1650" spc="-15">
                <a:latin typeface="Trebuchet MS"/>
                <a:cs typeface="Trebuchet MS"/>
              </a:rPr>
              <a:t> </a:t>
            </a:r>
            <a:r>
              <a:rPr dirty="0" sz="1650" spc="90">
                <a:latin typeface="Trebuchet MS"/>
                <a:cs typeface="Trebuchet MS"/>
              </a:rPr>
              <a:t>5Ps,</a:t>
            </a:r>
            <a:r>
              <a:rPr dirty="0" sz="1650">
                <a:latin typeface="Trebuchet MS"/>
                <a:cs typeface="Trebuchet MS"/>
              </a:rPr>
              <a:t> </a:t>
            </a:r>
            <a:r>
              <a:rPr dirty="0" sz="1650" spc="-20">
                <a:latin typeface="Trebuchet MS"/>
                <a:cs typeface="Trebuchet MS"/>
              </a:rPr>
              <a:t>viz.,</a:t>
            </a:r>
            <a:r>
              <a:rPr dirty="0" sz="1650" spc="-25">
                <a:latin typeface="Trebuchet MS"/>
                <a:cs typeface="Trebuchet MS"/>
              </a:rPr>
              <a:t> </a:t>
            </a:r>
            <a:r>
              <a:rPr dirty="0" sz="1650">
                <a:solidFill>
                  <a:srgbClr val="3333FF"/>
                </a:solidFill>
                <a:latin typeface="Trebuchet MS"/>
                <a:cs typeface="Trebuchet MS"/>
              </a:rPr>
              <a:t>People,</a:t>
            </a:r>
            <a:r>
              <a:rPr dirty="0" sz="1650" spc="-2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-10">
                <a:solidFill>
                  <a:srgbClr val="3333FF"/>
                </a:solidFill>
                <a:latin typeface="Trebuchet MS"/>
                <a:cs typeface="Trebuchet MS"/>
              </a:rPr>
              <a:t>Planet, </a:t>
            </a:r>
            <a:r>
              <a:rPr dirty="0" sz="1650" spc="50">
                <a:solidFill>
                  <a:srgbClr val="3333FF"/>
                </a:solidFill>
                <a:latin typeface="Trebuchet MS"/>
                <a:cs typeface="Trebuchet MS"/>
              </a:rPr>
              <a:t>Prosperity,</a:t>
            </a:r>
            <a:r>
              <a:rPr dirty="0" sz="1650" spc="-9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65">
                <a:solidFill>
                  <a:srgbClr val="3333FF"/>
                </a:solidFill>
                <a:latin typeface="Trebuchet MS"/>
                <a:cs typeface="Trebuchet MS"/>
              </a:rPr>
              <a:t>Peace,</a:t>
            </a:r>
            <a:r>
              <a:rPr dirty="0" sz="1650" spc="-9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100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650" spc="-8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55">
                <a:solidFill>
                  <a:srgbClr val="3333FF"/>
                </a:solidFill>
                <a:latin typeface="Trebuchet MS"/>
                <a:cs typeface="Trebuchet MS"/>
              </a:rPr>
              <a:t>Partnership,</a:t>
            </a:r>
            <a:r>
              <a:rPr dirty="0" sz="1650" spc="-8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55">
                <a:latin typeface="Trebuchet MS"/>
                <a:cs typeface="Trebuchet MS"/>
              </a:rPr>
              <a:t>are </a:t>
            </a:r>
            <a:r>
              <a:rPr dirty="0" sz="1650">
                <a:latin typeface="Trebuchet MS"/>
                <a:cs typeface="Trebuchet MS"/>
              </a:rPr>
              <a:t>the</a:t>
            </a:r>
            <a:r>
              <a:rPr dirty="0" sz="1650" spc="-55">
                <a:latin typeface="Trebuchet MS"/>
                <a:cs typeface="Trebuchet MS"/>
              </a:rPr>
              <a:t> </a:t>
            </a:r>
            <a:r>
              <a:rPr dirty="0" sz="1650" spc="45">
                <a:latin typeface="Trebuchet MS"/>
                <a:cs typeface="Trebuchet MS"/>
              </a:rPr>
              <a:t>foundational</a:t>
            </a:r>
            <a:r>
              <a:rPr dirty="0" sz="1650" spc="-40">
                <a:latin typeface="Trebuchet MS"/>
                <a:cs typeface="Trebuchet MS"/>
              </a:rPr>
              <a:t> </a:t>
            </a:r>
            <a:r>
              <a:rPr dirty="0" sz="1650" spc="45">
                <a:latin typeface="Trebuchet MS"/>
                <a:cs typeface="Trebuchet MS"/>
              </a:rPr>
              <a:t>pillars</a:t>
            </a:r>
            <a:r>
              <a:rPr dirty="0" sz="1650" spc="-45">
                <a:latin typeface="Trebuchet MS"/>
                <a:cs typeface="Trebuchet MS"/>
              </a:rPr>
              <a:t> </a:t>
            </a:r>
            <a:r>
              <a:rPr dirty="0" sz="1650">
                <a:latin typeface="Trebuchet MS"/>
                <a:cs typeface="Trebuchet MS"/>
              </a:rPr>
              <a:t>of</a:t>
            </a:r>
            <a:r>
              <a:rPr dirty="0" sz="1650" spc="155">
                <a:latin typeface="Trebuchet MS"/>
                <a:cs typeface="Trebuchet MS"/>
              </a:rPr>
              <a:t> </a:t>
            </a:r>
            <a:r>
              <a:rPr dirty="0" sz="1650">
                <a:latin typeface="Trebuchet MS"/>
                <a:cs typeface="Trebuchet MS"/>
              </a:rPr>
              <a:t>the</a:t>
            </a:r>
            <a:r>
              <a:rPr dirty="0" sz="1650" spc="-50">
                <a:latin typeface="Trebuchet MS"/>
                <a:cs typeface="Trebuchet MS"/>
              </a:rPr>
              <a:t> </a:t>
            </a:r>
            <a:r>
              <a:rPr dirty="0" sz="1650" spc="190">
                <a:latin typeface="Trebuchet MS"/>
                <a:cs typeface="Trebuchet MS"/>
              </a:rPr>
              <a:t>UN</a:t>
            </a:r>
            <a:r>
              <a:rPr dirty="0" sz="1650" spc="-40">
                <a:latin typeface="Trebuchet MS"/>
                <a:cs typeface="Trebuchet MS"/>
              </a:rPr>
              <a:t> </a:t>
            </a:r>
            <a:r>
              <a:rPr dirty="0" sz="1650" spc="95">
                <a:latin typeface="Trebuchet MS"/>
                <a:cs typeface="Trebuchet MS"/>
              </a:rPr>
              <a:t>2030 Agenda,</a:t>
            </a:r>
            <a:r>
              <a:rPr dirty="0" sz="1650" spc="-100">
                <a:latin typeface="Trebuchet MS"/>
                <a:cs typeface="Trebuchet MS"/>
              </a:rPr>
              <a:t> </a:t>
            </a:r>
            <a:r>
              <a:rPr dirty="0" sz="1650" spc="105">
                <a:latin typeface="Trebuchet MS"/>
                <a:cs typeface="Trebuchet MS"/>
              </a:rPr>
              <a:t>designed</a:t>
            </a:r>
            <a:r>
              <a:rPr dirty="0" sz="1650" spc="-85">
                <a:latin typeface="Trebuchet MS"/>
                <a:cs typeface="Trebuchet MS"/>
              </a:rPr>
              <a:t> </a:t>
            </a:r>
            <a:r>
              <a:rPr dirty="0" sz="1650">
                <a:latin typeface="Trebuchet MS"/>
                <a:cs typeface="Trebuchet MS"/>
              </a:rPr>
              <a:t>to</a:t>
            </a:r>
            <a:r>
              <a:rPr dirty="0" sz="1650" spc="-60">
                <a:latin typeface="Trebuchet MS"/>
                <a:cs typeface="Trebuchet MS"/>
              </a:rPr>
              <a:t> </a:t>
            </a:r>
            <a:r>
              <a:rPr dirty="0" sz="1650" spc="90">
                <a:latin typeface="Trebuchet MS"/>
                <a:cs typeface="Trebuchet MS"/>
              </a:rPr>
              <a:t>balance</a:t>
            </a:r>
            <a:r>
              <a:rPr dirty="0" sz="1650" spc="-105">
                <a:latin typeface="Trebuchet MS"/>
                <a:cs typeface="Trebuchet MS"/>
              </a:rPr>
              <a:t> </a:t>
            </a:r>
            <a:r>
              <a:rPr dirty="0" u="sng" sz="16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social,</a:t>
            </a:r>
            <a:r>
              <a:rPr dirty="0" u="none" sz="1650" spc="-10" b="1">
                <a:latin typeface="Trebuchet MS"/>
                <a:cs typeface="Trebuchet MS"/>
              </a:rPr>
              <a:t> </a:t>
            </a:r>
            <a:r>
              <a:rPr dirty="0" u="sng" sz="16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environmental,</a:t>
            </a:r>
            <a:r>
              <a:rPr dirty="0" u="sng" sz="1650" spc="-1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6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650" spc="-1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650" spc="4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economic</a:t>
            </a:r>
            <a:r>
              <a:rPr dirty="0" u="none" sz="1650" spc="40" b="1">
                <a:latin typeface="Trebuchet MS"/>
                <a:cs typeface="Trebuchet MS"/>
              </a:rPr>
              <a:t> </a:t>
            </a:r>
            <a:r>
              <a:rPr dirty="0" u="sng" sz="16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sustainability</a:t>
            </a:r>
            <a:r>
              <a:rPr dirty="0" u="none" sz="1650" spc="-10">
                <a:latin typeface="Trebuchet MS"/>
                <a:cs typeface="Trebuchet MS"/>
              </a:rPr>
              <a:t>.</a:t>
            </a:r>
            <a:endParaRPr sz="1650">
              <a:latin typeface="Trebuchet MS"/>
              <a:cs typeface="Trebuchet MS"/>
            </a:endParaRPr>
          </a:p>
          <a:p>
            <a:pPr marL="248285" marR="276225" indent="-236220">
              <a:lnSpc>
                <a:spcPct val="100000"/>
              </a:lnSpc>
              <a:spcBef>
                <a:spcPts val="985"/>
              </a:spcBef>
              <a:buClr>
                <a:srgbClr val="BC0000"/>
              </a:buClr>
              <a:buFont typeface="Wingdings"/>
              <a:buChar char=""/>
              <a:tabLst>
                <a:tab pos="248285" algn="l"/>
              </a:tabLst>
            </a:pPr>
            <a:r>
              <a:rPr dirty="0" sz="1650" spc="70">
                <a:latin typeface="Trebuchet MS"/>
                <a:cs typeface="Trebuchet MS"/>
              </a:rPr>
              <a:t>The</a:t>
            </a:r>
            <a:r>
              <a:rPr dirty="0" sz="1650" spc="-5">
                <a:latin typeface="Trebuchet MS"/>
                <a:cs typeface="Trebuchet MS"/>
              </a:rPr>
              <a:t> </a:t>
            </a:r>
            <a:r>
              <a:rPr dirty="0" sz="1650" spc="170">
                <a:latin typeface="Trebuchet MS"/>
                <a:cs typeface="Trebuchet MS"/>
              </a:rPr>
              <a:t>5Ps</a:t>
            </a:r>
            <a:r>
              <a:rPr dirty="0" sz="1650" spc="5">
                <a:latin typeface="Trebuchet MS"/>
                <a:cs typeface="Trebuchet MS"/>
              </a:rPr>
              <a:t> </a:t>
            </a:r>
            <a:r>
              <a:rPr dirty="0" sz="1650">
                <a:latin typeface="Trebuchet MS"/>
                <a:cs typeface="Trebuchet MS"/>
              </a:rPr>
              <a:t>integrate the</a:t>
            </a:r>
            <a:r>
              <a:rPr dirty="0" sz="1650" spc="5">
                <a:latin typeface="Trebuchet MS"/>
                <a:cs typeface="Trebuchet MS"/>
              </a:rPr>
              <a:t> </a:t>
            </a:r>
            <a:r>
              <a:rPr dirty="0" sz="1650" spc="114">
                <a:solidFill>
                  <a:srgbClr val="3333FF"/>
                </a:solidFill>
                <a:latin typeface="Trebuchet MS"/>
                <a:cs typeface="Trebuchet MS"/>
              </a:rPr>
              <a:t>17</a:t>
            </a:r>
            <a:r>
              <a:rPr dirty="0" sz="1650" spc="-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70">
                <a:solidFill>
                  <a:srgbClr val="3333FF"/>
                </a:solidFill>
                <a:latin typeface="Trebuchet MS"/>
                <a:cs typeface="Trebuchet MS"/>
              </a:rPr>
              <a:t>Sustainable </a:t>
            </a:r>
            <a:r>
              <a:rPr dirty="0" sz="1650" spc="65">
                <a:solidFill>
                  <a:srgbClr val="3333FF"/>
                </a:solidFill>
                <a:latin typeface="Trebuchet MS"/>
                <a:cs typeface="Trebuchet MS"/>
              </a:rPr>
              <a:t>Development</a:t>
            </a:r>
            <a:r>
              <a:rPr dirty="0" sz="1650" spc="-10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114">
                <a:solidFill>
                  <a:srgbClr val="3333FF"/>
                </a:solidFill>
                <a:latin typeface="Trebuchet MS"/>
                <a:cs typeface="Trebuchet MS"/>
              </a:rPr>
              <a:t>Goals</a:t>
            </a:r>
            <a:r>
              <a:rPr dirty="0" sz="1650" spc="-60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 spc="229">
                <a:solidFill>
                  <a:srgbClr val="3333FF"/>
                </a:solidFill>
                <a:latin typeface="Trebuchet MS"/>
                <a:cs typeface="Trebuchet MS"/>
              </a:rPr>
              <a:t>s</a:t>
            </a:r>
            <a:r>
              <a:rPr dirty="0" sz="1650" spc="-85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650">
                <a:latin typeface="Trebuchet MS"/>
                <a:cs typeface="Trebuchet MS"/>
              </a:rPr>
              <a:t>to</a:t>
            </a:r>
            <a:r>
              <a:rPr dirty="0" sz="1650" spc="-80">
                <a:latin typeface="Trebuchet MS"/>
                <a:cs typeface="Trebuchet MS"/>
              </a:rPr>
              <a:t> </a:t>
            </a:r>
            <a:r>
              <a:rPr dirty="0" sz="1650" spc="100">
                <a:latin typeface="Trebuchet MS"/>
                <a:cs typeface="Trebuchet MS"/>
              </a:rPr>
              <a:t>ensure</a:t>
            </a:r>
            <a:r>
              <a:rPr dirty="0" sz="1650" spc="-80">
                <a:latin typeface="Trebuchet MS"/>
                <a:cs typeface="Trebuchet MS"/>
              </a:rPr>
              <a:t> </a:t>
            </a:r>
            <a:r>
              <a:rPr dirty="0" sz="1650" spc="-20">
                <a:latin typeface="Trebuchet MS"/>
                <a:cs typeface="Trebuchet MS"/>
              </a:rPr>
              <a:t>that </a:t>
            </a:r>
            <a:r>
              <a:rPr dirty="0" sz="1650" spc="50">
                <a:latin typeface="Trebuchet MS"/>
                <a:cs typeface="Trebuchet MS"/>
              </a:rPr>
              <a:t>development</a:t>
            </a:r>
            <a:r>
              <a:rPr dirty="0" sz="1650" spc="-40">
                <a:latin typeface="Trebuchet MS"/>
                <a:cs typeface="Trebuchet MS"/>
              </a:rPr>
              <a:t> </a:t>
            </a:r>
            <a:r>
              <a:rPr dirty="0" sz="1650" spc="-10">
                <a:latin typeface="Trebuchet MS"/>
                <a:cs typeface="Trebuchet MS"/>
              </a:rPr>
              <a:t>efforts:</a:t>
            </a:r>
            <a:endParaRPr sz="1650">
              <a:latin typeface="Trebuchet MS"/>
              <a:cs typeface="Trebuchet MS"/>
            </a:endParaRPr>
          </a:p>
          <a:p>
            <a:pPr lvl="1" marL="672465" indent="-281940">
              <a:lnSpc>
                <a:spcPct val="100000"/>
              </a:lnSpc>
              <a:spcBef>
                <a:spcPts val="395"/>
              </a:spcBef>
              <a:buClr>
                <a:srgbClr val="BC0000"/>
              </a:buClr>
              <a:buFont typeface="Arial"/>
              <a:buChar char="•"/>
              <a:tabLst>
                <a:tab pos="672465" algn="l"/>
              </a:tabLst>
            </a:pPr>
            <a:r>
              <a:rPr dirty="0" sz="1650" spc="55">
                <a:latin typeface="Trebuchet MS"/>
                <a:cs typeface="Trebuchet MS"/>
              </a:rPr>
              <a:t>Protect</a:t>
            </a:r>
            <a:r>
              <a:rPr dirty="0" sz="1650" spc="-30">
                <a:latin typeface="Trebuchet MS"/>
                <a:cs typeface="Trebuchet MS"/>
              </a:rPr>
              <a:t> </a:t>
            </a:r>
            <a:r>
              <a:rPr dirty="0" sz="1650">
                <a:latin typeface="Trebuchet MS"/>
                <a:cs typeface="Trebuchet MS"/>
              </a:rPr>
              <a:t>the</a:t>
            </a:r>
            <a:r>
              <a:rPr dirty="0" sz="1650" spc="-30">
                <a:latin typeface="Trebuchet MS"/>
                <a:cs typeface="Trebuchet MS"/>
              </a:rPr>
              <a:t> </a:t>
            </a:r>
            <a:r>
              <a:rPr dirty="0" sz="1650" spc="-10">
                <a:latin typeface="Trebuchet MS"/>
                <a:cs typeface="Trebuchet MS"/>
              </a:rPr>
              <a:t>earth,</a:t>
            </a:r>
            <a:endParaRPr sz="1650">
              <a:latin typeface="Trebuchet MS"/>
              <a:cs typeface="Trebuchet MS"/>
            </a:endParaRPr>
          </a:p>
          <a:p>
            <a:pPr lvl="1" marL="672465" indent="-281940">
              <a:lnSpc>
                <a:spcPct val="100000"/>
              </a:lnSpc>
              <a:spcBef>
                <a:spcPts val="600"/>
              </a:spcBef>
              <a:buClr>
                <a:srgbClr val="BC0000"/>
              </a:buClr>
              <a:buFont typeface="Arial"/>
              <a:buChar char="•"/>
              <a:tabLst>
                <a:tab pos="672465" algn="l"/>
              </a:tabLst>
            </a:pPr>
            <a:r>
              <a:rPr dirty="0" sz="1650" spc="80">
                <a:latin typeface="Trebuchet MS"/>
                <a:cs typeface="Trebuchet MS"/>
              </a:rPr>
              <a:t>Foster</a:t>
            </a:r>
            <a:r>
              <a:rPr dirty="0" sz="1650" spc="-85">
                <a:latin typeface="Trebuchet MS"/>
                <a:cs typeface="Trebuchet MS"/>
              </a:rPr>
              <a:t> </a:t>
            </a:r>
            <a:r>
              <a:rPr dirty="0" sz="1650" spc="60">
                <a:latin typeface="Trebuchet MS"/>
                <a:cs typeface="Trebuchet MS"/>
              </a:rPr>
              <a:t>inclusive</a:t>
            </a:r>
            <a:r>
              <a:rPr dirty="0" sz="1650" spc="-75">
                <a:latin typeface="Trebuchet MS"/>
                <a:cs typeface="Trebuchet MS"/>
              </a:rPr>
              <a:t> </a:t>
            </a:r>
            <a:r>
              <a:rPr dirty="0" sz="1650" spc="45">
                <a:latin typeface="Trebuchet MS"/>
                <a:cs typeface="Trebuchet MS"/>
              </a:rPr>
              <a:t>growth,</a:t>
            </a:r>
            <a:r>
              <a:rPr dirty="0" sz="1650" spc="-55">
                <a:latin typeface="Trebuchet MS"/>
                <a:cs typeface="Trebuchet MS"/>
              </a:rPr>
              <a:t> </a:t>
            </a:r>
            <a:r>
              <a:rPr dirty="0" sz="1650" spc="75">
                <a:latin typeface="Trebuchet MS"/>
                <a:cs typeface="Trebuchet MS"/>
              </a:rPr>
              <a:t>and</a:t>
            </a:r>
            <a:endParaRPr sz="1650">
              <a:latin typeface="Trebuchet MS"/>
              <a:cs typeface="Trebuchet MS"/>
            </a:endParaRPr>
          </a:p>
          <a:p>
            <a:pPr lvl="1" marL="672465" marR="267970" indent="-282575">
              <a:lnSpc>
                <a:spcPct val="100000"/>
              </a:lnSpc>
              <a:spcBef>
                <a:spcPts val="585"/>
              </a:spcBef>
              <a:buClr>
                <a:srgbClr val="BC0000"/>
              </a:buClr>
              <a:buFont typeface="Arial"/>
              <a:buChar char="•"/>
              <a:tabLst>
                <a:tab pos="672465" algn="l"/>
              </a:tabLst>
            </a:pPr>
            <a:r>
              <a:rPr dirty="0" sz="1650" spc="80">
                <a:latin typeface="Trebuchet MS"/>
                <a:cs typeface="Trebuchet MS"/>
              </a:rPr>
              <a:t>Guarantee</a:t>
            </a:r>
            <a:r>
              <a:rPr dirty="0" sz="1650" spc="-90">
                <a:latin typeface="Trebuchet MS"/>
                <a:cs typeface="Trebuchet MS"/>
              </a:rPr>
              <a:t> </a:t>
            </a:r>
            <a:r>
              <a:rPr dirty="0" sz="1650" spc="105">
                <a:latin typeface="Trebuchet MS"/>
                <a:cs typeface="Trebuchet MS"/>
              </a:rPr>
              <a:t>peace</a:t>
            </a:r>
            <a:r>
              <a:rPr dirty="0" sz="1650" spc="-100">
                <a:latin typeface="Trebuchet MS"/>
                <a:cs typeface="Trebuchet MS"/>
              </a:rPr>
              <a:t> </a:t>
            </a:r>
            <a:r>
              <a:rPr dirty="0" sz="1650" spc="75">
                <a:latin typeface="Trebuchet MS"/>
                <a:cs typeface="Trebuchet MS"/>
              </a:rPr>
              <a:t>through</a:t>
            </a:r>
            <a:r>
              <a:rPr dirty="0" sz="1650" spc="-65">
                <a:latin typeface="Trebuchet MS"/>
                <a:cs typeface="Trebuchet MS"/>
              </a:rPr>
              <a:t> </a:t>
            </a:r>
            <a:r>
              <a:rPr dirty="0" sz="1650" spc="55">
                <a:latin typeface="Trebuchet MS"/>
                <a:cs typeface="Trebuchet MS"/>
              </a:rPr>
              <a:t>global </a:t>
            </a:r>
            <a:r>
              <a:rPr dirty="0" sz="1650" spc="45">
                <a:latin typeface="Trebuchet MS"/>
                <a:cs typeface="Trebuchet MS"/>
              </a:rPr>
              <a:t>cooperation.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58526" y="1456393"/>
            <a:ext cx="2847340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165"/>
              <a:t>UNO’s</a:t>
            </a:r>
            <a:r>
              <a:rPr dirty="0" spc="-55"/>
              <a:t> </a:t>
            </a:r>
            <a:r>
              <a:rPr dirty="0" spc="215"/>
              <a:t>5Ps</a:t>
            </a:r>
            <a:r>
              <a:rPr dirty="0" spc="-60"/>
              <a:t> </a:t>
            </a:r>
            <a:r>
              <a:rPr dirty="0"/>
              <a:t>for</a:t>
            </a:r>
            <a:r>
              <a:rPr dirty="0" spc="-65"/>
              <a:t> </a:t>
            </a:r>
            <a:r>
              <a:rPr dirty="0" spc="145"/>
              <a:t>17</a:t>
            </a:r>
            <a:r>
              <a:rPr dirty="0" spc="-60"/>
              <a:t> </a:t>
            </a:r>
            <a:r>
              <a:rPr dirty="0" spc="270"/>
              <a:t>SDGs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01575" y="6496226"/>
            <a:ext cx="295592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50" b="1">
                <a:latin typeface="Calibri"/>
                <a:cs typeface="Calibri"/>
              </a:rPr>
              <a:t>Source:</a:t>
            </a:r>
            <a:r>
              <a:rPr dirty="0" sz="900" spc="220" b="1">
                <a:latin typeface="Calibri"/>
                <a:cs typeface="Calibri"/>
              </a:rPr>
              <a:t>  </a:t>
            </a:r>
            <a:r>
              <a:rPr dirty="0" u="sng" sz="90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3"/>
              </a:rPr>
              <a:t>https://wenaturalists.com/explore-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3"/>
              </a:rPr>
              <a:t>detail/blog/sdg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04" y="1774916"/>
            <a:ext cx="6178550" cy="15862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94640" marR="5080" indent="-282575">
              <a:lnSpc>
                <a:spcPct val="102800"/>
              </a:lnSpc>
              <a:spcBef>
                <a:spcPts val="90"/>
              </a:spcBef>
              <a:buClr>
                <a:srgbClr val="BC0000"/>
              </a:buClr>
              <a:buAutoNum type="arabicPeriod"/>
              <a:tabLst>
                <a:tab pos="295910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People</a:t>
            </a:r>
            <a:r>
              <a:rPr dirty="0" sz="1450" spc="38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5" b="1">
                <a:solidFill>
                  <a:srgbClr val="3333FF"/>
                </a:solidFill>
                <a:latin typeface="Trebuchet MS"/>
                <a:cs typeface="Trebuchet MS"/>
              </a:rPr>
              <a:t>(Social</a:t>
            </a:r>
            <a:r>
              <a:rPr dirty="0" sz="1450" spc="39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Equity</a:t>
            </a:r>
            <a:r>
              <a:rPr dirty="0" sz="1450" spc="39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0" b="1">
                <a:solidFill>
                  <a:srgbClr val="3333FF"/>
                </a:solidFill>
                <a:latin typeface="Trebuchet MS"/>
                <a:cs typeface="Trebuchet MS"/>
              </a:rPr>
              <a:t>&amp;</a:t>
            </a:r>
            <a:r>
              <a:rPr dirty="0" sz="1450" spc="40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Responsibility):</a:t>
            </a:r>
            <a:r>
              <a:rPr dirty="0" sz="1450" spc="39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Fair</a:t>
            </a:r>
            <a:r>
              <a:rPr dirty="0" sz="1450" spc="39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labour</a:t>
            </a:r>
            <a:r>
              <a:rPr dirty="0" sz="1450" spc="395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practices, </a:t>
            </a:r>
            <a:r>
              <a:rPr dirty="0" sz="1450" spc="60">
                <a:latin typeface="Trebuchet MS"/>
                <a:cs typeface="Trebuchet MS"/>
              </a:rPr>
              <a:t>	</a:t>
            </a:r>
            <a:r>
              <a:rPr dirty="0" sz="1450" spc="80" b="1">
                <a:latin typeface="Trebuchet MS"/>
                <a:cs typeface="Trebuchet MS"/>
              </a:rPr>
              <a:t>DEI,</a:t>
            </a:r>
            <a:r>
              <a:rPr dirty="0" sz="1450" spc="20" b="1">
                <a:latin typeface="Trebuchet MS"/>
                <a:cs typeface="Trebuchet MS"/>
              </a:rPr>
              <a:t> </a:t>
            </a:r>
            <a:r>
              <a:rPr dirty="0" sz="1450" spc="85" b="1">
                <a:latin typeface="Trebuchet MS"/>
                <a:cs typeface="Trebuchet MS"/>
              </a:rPr>
              <a:t>and</a:t>
            </a:r>
            <a:r>
              <a:rPr dirty="0" sz="1450" spc="15" b="1">
                <a:latin typeface="Trebuchet MS"/>
                <a:cs typeface="Trebuchet MS"/>
              </a:rPr>
              <a:t> </a:t>
            </a:r>
            <a:r>
              <a:rPr dirty="0" sz="1450" b="1">
                <a:latin typeface="Trebuchet MS"/>
                <a:cs typeface="Trebuchet MS"/>
              </a:rPr>
              <a:t>community</a:t>
            </a:r>
            <a:r>
              <a:rPr dirty="0" sz="1450" spc="20" b="1">
                <a:latin typeface="Trebuchet MS"/>
                <a:cs typeface="Trebuchet MS"/>
              </a:rPr>
              <a:t> </a:t>
            </a:r>
            <a:r>
              <a:rPr dirty="0" sz="1450" b="1">
                <a:latin typeface="Trebuchet MS"/>
                <a:cs typeface="Trebuchet MS"/>
              </a:rPr>
              <a:t>well-</a:t>
            </a:r>
            <a:r>
              <a:rPr dirty="0" sz="1450" spc="45" b="1">
                <a:latin typeface="Trebuchet MS"/>
                <a:cs typeface="Trebuchet MS"/>
              </a:rPr>
              <a:t>being</a:t>
            </a:r>
            <a:endParaRPr sz="1450">
              <a:latin typeface="Trebuchet MS"/>
              <a:cs typeface="Trebuchet MS"/>
            </a:endParaRPr>
          </a:p>
          <a:p>
            <a:pPr marL="294640" marR="5080" indent="-282575">
              <a:lnSpc>
                <a:spcPct val="102800"/>
              </a:lnSpc>
              <a:spcBef>
                <a:spcPts val="775"/>
              </a:spcBef>
              <a:buClr>
                <a:srgbClr val="BC0000"/>
              </a:buClr>
              <a:buAutoNum type="arabicPeriod"/>
              <a:tabLst>
                <a:tab pos="295910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Planet</a:t>
            </a:r>
            <a:r>
              <a:rPr dirty="0" sz="1450" spc="33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(Environmental</a:t>
            </a:r>
            <a:r>
              <a:rPr dirty="0" sz="1450" spc="32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45" b="1">
                <a:solidFill>
                  <a:srgbClr val="3333FF"/>
                </a:solidFill>
                <a:latin typeface="Trebuchet MS"/>
                <a:cs typeface="Trebuchet MS"/>
              </a:rPr>
              <a:t>Stewardship):</a:t>
            </a:r>
            <a:r>
              <a:rPr dirty="0" sz="1450" spc="32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Minimising</a:t>
            </a:r>
            <a:r>
              <a:rPr dirty="0" u="sng" sz="1450" spc="3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the</a:t>
            </a:r>
            <a:r>
              <a:rPr dirty="0" u="sng" sz="1450" spc="34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ecological</a:t>
            </a:r>
            <a:r>
              <a:rPr dirty="0" u="none" sz="1450" spc="50" b="1">
                <a:latin typeface="Trebuchet MS"/>
                <a:cs typeface="Trebuchet MS"/>
              </a:rPr>
              <a:t> </a:t>
            </a:r>
            <a:r>
              <a:rPr dirty="0" u="none" sz="1450" spc="50" b="1">
                <a:latin typeface="Trebuchet MS"/>
                <a:cs typeface="Trebuchet MS"/>
              </a:rPr>
              <a:t>	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footprint</a:t>
            </a:r>
            <a:r>
              <a:rPr dirty="0" u="none" sz="1450" spc="-75" b="1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55">
                <a:latin typeface="Trebuchet MS"/>
                <a:cs typeface="Trebuchet MS"/>
              </a:rPr>
              <a:t> </a:t>
            </a:r>
            <a:r>
              <a:rPr dirty="0" u="sng" sz="1450" spc="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circular</a:t>
            </a:r>
            <a:r>
              <a:rPr dirty="0" u="sng" sz="1450" spc="-7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economy</a:t>
            </a:r>
            <a:r>
              <a:rPr dirty="0" u="sng" sz="1450" spc="-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principles</a:t>
            </a:r>
            <a:r>
              <a:rPr dirty="0" u="none" sz="1450" spc="-10">
                <a:latin typeface="Trebuchet MS"/>
                <a:cs typeface="Trebuchet MS"/>
              </a:rPr>
              <a:t>,</a:t>
            </a:r>
            <a:endParaRPr sz="1450">
              <a:latin typeface="Trebuchet MS"/>
              <a:cs typeface="Trebuchet MS"/>
            </a:endParaRPr>
          </a:p>
          <a:p>
            <a:pPr marL="294640" marR="6985" indent="-282575">
              <a:lnSpc>
                <a:spcPct val="102800"/>
              </a:lnSpc>
              <a:spcBef>
                <a:spcPts val="780"/>
              </a:spcBef>
              <a:buClr>
                <a:srgbClr val="BC0000"/>
              </a:buClr>
              <a:buAutoNum type="arabicPeriod"/>
              <a:tabLst>
                <a:tab pos="295910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Profit</a:t>
            </a:r>
            <a:r>
              <a:rPr dirty="0" sz="1450" spc="4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65" b="1">
                <a:solidFill>
                  <a:srgbClr val="3333FF"/>
                </a:solidFill>
                <a:latin typeface="Trebuchet MS"/>
                <a:cs typeface="Trebuchet MS"/>
              </a:rPr>
              <a:t>(Economic</a:t>
            </a:r>
            <a:r>
              <a:rPr dirty="0" sz="1450" spc="5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Viability</a:t>
            </a:r>
            <a:r>
              <a:rPr dirty="0" sz="1450" spc="3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00" b="1">
                <a:solidFill>
                  <a:srgbClr val="3333FF"/>
                </a:solidFill>
                <a:latin typeface="Trebuchet MS"/>
                <a:cs typeface="Trebuchet MS"/>
              </a:rPr>
              <a:t>&amp;</a:t>
            </a:r>
            <a:r>
              <a:rPr dirty="0" sz="1450" spc="6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Ethics):</a:t>
            </a:r>
            <a:r>
              <a:rPr dirty="0" sz="1450" spc="6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ensuring</a:t>
            </a:r>
            <a:r>
              <a:rPr dirty="0" sz="1450" spc="25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long-term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financial</a:t>
            </a:r>
            <a:r>
              <a:rPr dirty="0" u="none" sz="1450" spc="-10" b="1">
                <a:latin typeface="Trebuchet MS"/>
                <a:cs typeface="Trebuchet MS"/>
              </a:rPr>
              <a:t> </a:t>
            </a:r>
            <a:r>
              <a:rPr dirty="0" u="none" sz="1450" spc="-10" b="1">
                <a:latin typeface="Trebuchet MS"/>
                <a:cs typeface="Trebuchet MS"/>
              </a:rPr>
              <a:t>	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health</a:t>
            </a:r>
            <a:r>
              <a:rPr dirty="0" u="none" sz="1450" spc="-40" b="1">
                <a:latin typeface="Trebuchet MS"/>
                <a:cs typeface="Trebuchet MS"/>
              </a:rPr>
              <a:t> </a:t>
            </a:r>
            <a:r>
              <a:rPr dirty="0" u="none" sz="1450" spc="60">
                <a:latin typeface="Trebuchet MS"/>
                <a:cs typeface="Trebuchet MS"/>
              </a:rPr>
              <a:t>while</a:t>
            </a:r>
            <a:r>
              <a:rPr dirty="0" u="none" sz="1450" spc="-35">
                <a:latin typeface="Trebuchet MS"/>
                <a:cs typeface="Trebuchet MS"/>
              </a:rPr>
              <a:t> </a:t>
            </a:r>
            <a:r>
              <a:rPr dirty="0" u="sng" sz="1450" spc="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operating</a:t>
            </a:r>
            <a:r>
              <a:rPr dirty="0" u="sng" sz="1450" spc="-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ethically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6404" y="3434621"/>
            <a:ext cx="9131300" cy="296989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algn="just" marL="355600" marR="2897505" indent="-282575">
              <a:lnSpc>
                <a:spcPct val="102200"/>
              </a:lnSpc>
              <a:spcBef>
                <a:spcPts val="60"/>
              </a:spcBef>
              <a:buClr>
                <a:srgbClr val="BC0000"/>
              </a:buClr>
              <a:buAutoNum type="arabicPeriod" startAt="4"/>
              <a:tabLst>
                <a:tab pos="356870" algn="l"/>
              </a:tabLst>
            </a:pPr>
            <a:r>
              <a:rPr dirty="0" sz="1450" spc="95" b="1">
                <a:solidFill>
                  <a:srgbClr val="3333FF"/>
                </a:solidFill>
                <a:latin typeface="Trebuchet MS"/>
                <a:cs typeface="Trebuchet MS"/>
              </a:rPr>
              <a:t>Process</a:t>
            </a:r>
            <a:r>
              <a:rPr dirty="0" sz="1450" spc="380" b="1">
                <a:solidFill>
                  <a:srgbClr val="3333FF"/>
                </a:solidFill>
                <a:latin typeface="Trebuchet MS"/>
                <a:cs typeface="Trebuchet MS"/>
              </a:rPr>
              <a:t> 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(Operational</a:t>
            </a:r>
            <a:r>
              <a:rPr dirty="0" sz="1450" spc="385" b="1">
                <a:solidFill>
                  <a:srgbClr val="3333FF"/>
                </a:solidFill>
                <a:latin typeface="Trebuchet MS"/>
                <a:cs typeface="Trebuchet MS"/>
              </a:rPr>
              <a:t> 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Efficiency)</a:t>
            </a:r>
            <a:r>
              <a:rPr dirty="0" sz="1650" b="1">
                <a:solidFill>
                  <a:srgbClr val="BC0000"/>
                </a:solidFill>
                <a:latin typeface="Trebuchet MS"/>
                <a:cs typeface="Trebuchet MS"/>
              </a:rPr>
              <a:t>*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:</a:t>
            </a:r>
            <a:r>
              <a:rPr dirty="0" sz="1450" spc="380" b="1">
                <a:solidFill>
                  <a:srgbClr val="3333FF"/>
                </a:solidFill>
                <a:latin typeface="Trebuchet MS"/>
                <a:cs typeface="Trebuchet MS"/>
              </a:rPr>
              <a:t>  </a:t>
            </a:r>
            <a:r>
              <a:rPr dirty="0" sz="1450" spc="85">
                <a:latin typeface="Trebuchet MS"/>
                <a:cs typeface="Trebuchet MS"/>
              </a:rPr>
              <a:t>Refers</a:t>
            </a:r>
            <a:r>
              <a:rPr dirty="0" sz="1450" spc="385">
                <a:latin typeface="Trebuchet MS"/>
                <a:cs typeface="Trebuchet MS"/>
              </a:rPr>
              <a:t> 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380">
                <a:latin typeface="Trebuchet MS"/>
                <a:cs typeface="Trebuchet MS"/>
              </a:rPr>
              <a:t>  </a:t>
            </a:r>
            <a:r>
              <a:rPr dirty="0" sz="1450" spc="60">
                <a:latin typeface="Trebuchet MS"/>
                <a:cs typeface="Trebuchet MS"/>
              </a:rPr>
              <a:t>streamlining </a:t>
            </a:r>
            <a:r>
              <a:rPr dirty="0" sz="1450" spc="60">
                <a:latin typeface="Trebuchet MS"/>
                <a:cs typeface="Trebuchet MS"/>
              </a:rPr>
              <a:t>	</a:t>
            </a:r>
            <a:r>
              <a:rPr dirty="0" sz="1450" spc="85">
                <a:latin typeface="Trebuchet MS"/>
                <a:cs typeface="Trebuchet MS"/>
              </a:rPr>
              <a:t>workflows</a:t>
            </a:r>
            <a:r>
              <a:rPr dirty="0" sz="1450" spc="385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and</a:t>
            </a:r>
            <a:r>
              <a:rPr dirty="0" sz="1450" spc="395">
                <a:latin typeface="Trebuchet MS"/>
                <a:cs typeface="Trebuchet MS"/>
              </a:rPr>
              <a:t> </a:t>
            </a:r>
            <a:r>
              <a:rPr dirty="0" u="sng" sz="1450" spc="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sustainable</a:t>
            </a:r>
            <a:r>
              <a:rPr dirty="0" u="sng" sz="1450" spc="3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production</a:t>
            </a:r>
            <a:r>
              <a:rPr dirty="0" u="sng" sz="1450" spc="39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techniques</a:t>
            </a:r>
            <a:r>
              <a:rPr dirty="0" u="none" sz="1450" spc="400" b="1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with</a:t>
            </a:r>
            <a:r>
              <a:rPr dirty="0" u="none" sz="1450" spc="38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the</a:t>
            </a:r>
            <a:r>
              <a:rPr dirty="0" u="none" sz="1450" spc="390">
                <a:latin typeface="Trebuchet MS"/>
                <a:cs typeface="Trebuchet MS"/>
              </a:rPr>
              <a:t> </a:t>
            </a:r>
            <a:r>
              <a:rPr dirty="0" u="sng" sz="1450" spc="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6R</a:t>
            </a:r>
            <a:r>
              <a:rPr dirty="0" u="none" sz="1450" spc="80" b="1">
                <a:latin typeface="Trebuchet MS"/>
                <a:cs typeface="Trebuchet MS"/>
              </a:rPr>
              <a:t> </a:t>
            </a:r>
            <a:r>
              <a:rPr dirty="0" u="none" sz="1450" spc="80" b="1">
                <a:latin typeface="Trebuchet MS"/>
                <a:cs typeface="Trebuchet MS"/>
              </a:rPr>
              <a:t>	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Framework</a:t>
            </a:r>
            <a:endParaRPr sz="1450">
              <a:latin typeface="Trebuchet MS"/>
              <a:cs typeface="Trebuchet MS"/>
            </a:endParaRPr>
          </a:p>
          <a:p>
            <a:pPr algn="just" marL="355600" marR="2900045" indent="-282575">
              <a:lnSpc>
                <a:spcPct val="102400"/>
              </a:lnSpc>
              <a:spcBef>
                <a:spcPts val="785"/>
              </a:spcBef>
              <a:buClr>
                <a:srgbClr val="BC0000"/>
              </a:buClr>
              <a:buAutoNum type="arabicPeriod" startAt="4"/>
              <a:tabLst>
                <a:tab pos="356870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Platform</a:t>
            </a:r>
            <a:r>
              <a:rPr dirty="0" sz="1450" spc="175" b="1">
                <a:solidFill>
                  <a:srgbClr val="3333FF"/>
                </a:solidFill>
                <a:latin typeface="Trebuchet MS"/>
                <a:cs typeface="Trebuchet MS"/>
              </a:rPr>
              <a:t> 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(Digital</a:t>
            </a:r>
            <a:r>
              <a:rPr dirty="0" sz="1450" spc="180" b="1">
                <a:solidFill>
                  <a:srgbClr val="3333FF"/>
                </a:solidFill>
                <a:latin typeface="Trebuchet MS"/>
                <a:cs typeface="Trebuchet MS"/>
              </a:rPr>
              <a:t> 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Innovation</a:t>
            </a:r>
            <a:r>
              <a:rPr dirty="0" sz="1450" spc="170" b="1">
                <a:solidFill>
                  <a:srgbClr val="3333FF"/>
                </a:solidFill>
                <a:latin typeface="Trebuchet MS"/>
                <a:cs typeface="Trebuchet MS"/>
              </a:rPr>
              <a:t>  </a:t>
            </a:r>
            <a:r>
              <a:rPr dirty="0" sz="1450" spc="75" b="1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450" spc="165" b="1">
                <a:solidFill>
                  <a:srgbClr val="3333FF"/>
                </a:solidFill>
                <a:latin typeface="Trebuchet MS"/>
                <a:cs typeface="Trebuchet MS"/>
              </a:rPr>
              <a:t> 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Technology)</a:t>
            </a:r>
            <a:r>
              <a:rPr dirty="0" sz="1450" b="1">
                <a:solidFill>
                  <a:srgbClr val="BC0000"/>
                </a:solidFill>
                <a:latin typeface="Trebuchet MS"/>
                <a:cs typeface="Trebuchet MS"/>
              </a:rPr>
              <a:t>*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:</a:t>
            </a:r>
            <a:r>
              <a:rPr dirty="0" sz="1450" spc="170" b="1">
                <a:solidFill>
                  <a:srgbClr val="3333FF"/>
                </a:solidFill>
                <a:latin typeface="Trebuchet MS"/>
                <a:cs typeface="Trebuchet MS"/>
              </a:rPr>
              <a:t>  </a:t>
            </a:r>
            <a:r>
              <a:rPr dirty="0" sz="1450" spc="130">
                <a:latin typeface="Trebuchet MS"/>
                <a:cs typeface="Trebuchet MS"/>
              </a:rPr>
              <a:t>Using</a:t>
            </a:r>
            <a:r>
              <a:rPr dirty="0" sz="1450" spc="155">
                <a:latin typeface="Trebuchet MS"/>
                <a:cs typeface="Trebuchet MS"/>
              </a:rPr>
              <a:t> 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digital</a:t>
            </a:r>
            <a:r>
              <a:rPr dirty="0" u="none" sz="1450" spc="-10" b="1">
                <a:latin typeface="Trebuchet MS"/>
                <a:cs typeface="Trebuchet MS"/>
              </a:rPr>
              <a:t> </a:t>
            </a:r>
            <a:r>
              <a:rPr dirty="0" u="none" sz="1450" spc="-10" b="1">
                <a:latin typeface="Trebuchet MS"/>
                <a:cs typeface="Trebuchet MS"/>
              </a:rPr>
              <a:t>	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technologies</a:t>
            </a:r>
            <a:r>
              <a:rPr dirty="0" u="none" sz="1450" spc="270" b="1">
                <a:latin typeface="Trebuchet MS"/>
                <a:cs typeface="Trebuchet MS"/>
              </a:rPr>
              <a:t>  </a:t>
            </a:r>
            <a:r>
              <a:rPr dirty="0" u="none" sz="1450">
                <a:latin typeface="Trebuchet MS"/>
                <a:cs typeface="Trebuchet MS"/>
              </a:rPr>
              <a:t>to</a:t>
            </a:r>
            <a:r>
              <a:rPr dirty="0" u="none" sz="1450" spc="270">
                <a:latin typeface="Trebuchet MS"/>
                <a:cs typeface="Trebuchet MS"/>
              </a:rPr>
              <a:t>  </a:t>
            </a:r>
            <a:r>
              <a:rPr dirty="0" u="none" sz="1450" spc="65">
                <a:latin typeface="Trebuchet MS"/>
                <a:cs typeface="Trebuchet MS"/>
              </a:rPr>
              <a:t>optimise</a:t>
            </a:r>
            <a:r>
              <a:rPr dirty="0" u="none" sz="1450" spc="270">
                <a:latin typeface="Trebuchet MS"/>
                <a:cs typeface="Trebuchet MS"/>
              </a:rPr>
              <a:t>  </a:t>
            </a:r>
            <a:r>
              <a:rPr dirty="0" u="none" sz="1450" spc="55">
                <a:latin typeface="Trebuchet MS"/>
                <a:cs typeface="Trebuchet MS"/>
              </a:rPr>
              <a:t>operations,</a:t>
            </a:r>
            <a:r>
              <a:rPr dirty="0" u="none" sz="1450" spc="270">
                <a:latin typeface="Trebuchet MS"/>
                <a:cs typeface="Trebuchet MS"/>
              </a:rPr>
              <a:t>  </a:t>
            </a:r>
            <a:r>
              <a:rPr dirty="0" u="none" sz="1450" spc="65">
                <a:latin typeface="Trebuchet MS"/>
                <a:cs typeface="Trebuchet MS"/>
              </a:rPr>
              <a:t>improve</a:t>
            </a:r>
            <a:r>
              <a:rPr dirty="0" u="none" sz="1450" spc="260">
                <a:latin typeface="Trebuchet MS"/>
                <a:cs typeface="Trebuchet MS"/>
              </a:rPr>
              <a:t> 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tracking</a:t>
            </a:r>
            <a:r>
              <a:rPr dirty="0" u="sng" sz="1450" spc="2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 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of</a:t>
            </a:r>
            <a:r>
              <a:rPr dirty="0" u="none" sz="1450" spc="-25" b="1">
                <a:latin typeface="Trebuchet MS"/>
                <a:cs typeface="Trebuchet MS"/>
              </a:rPr>
              <a:t> </a:t>
            </a:r>
            <a:r>
              <a:rPr dirty="0" u="none" sz="1450" spc="-25" b="1">
                <a:latin typeface="Trebuchet MS"/>
                <a:cs typeface="Trebuchet MS"/>
              </a:rPr>
              <a:t>	</a:t>
            </a:r>
            <a:r>
              <a:rPr dirty="0" u="sng" sz="1450" spc="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sustainability</a:t>
            </a:r>
            <a:r>
              <a:rPr dirty="0" u="sng" sz="1450" spc="-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metrics,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enable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remote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collaboration</a:t>
            </a:r>
            <a:endParaRPr sz="1450">
              <a:latin typeface="Trebuchet MS"/>
              <a:cs typeface="Trebuchet MS"/>
            </a:endParaRPr>
          </a:p>
          <a:p>
            <a:pPr algn="just" marL="355600" marR="2897505" indent="-282575">
              <a:lnSpc>
                <a:spcPct val="102400"/>
              </a:lnSpc>
              <a:spcBef>
                <a:spcPts val="800"/>
              </a:spcBef>
              <a:buClr>
                <a:srgbClr val="BC0000"/>
              </a:buClr>
              <a:buAutoNum type="arabicPeriod" startAt="4"/>
              <a:tabLst>
                <a:tab pos="356870" algn="l"/>
              </a:tabLst>
            </a:pP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Partnership</a:t>
            </a:r>
            <a:r>
              <a:rPr dirty="0" sz="1450" spc="225" b="1">
                <a:solidFill>
                  <a:srgbClr val="3333FF"/>
                </a:solidFill>
                <a:latin typeface="Trebuchet MS"/>
                <a:cs typeface="Trebuchet MS"/>
              </a:rPr>
              <a:t>  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(Collaborative</a:t>
            </a:r>
            <a:r>
              <a:rPr dirty="0" sz="1450" spc="225" b="1">
                <a:solidFill>
                  <a:srgbClr val="3333FF"/>
                </a:solidFill>
                <a:latin typeface="Trebuchet MS"/>
                <a:cs typeface="Trebuchet MS"/>
              </a:rPr>
              <a:t>  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Value</a:t>
            </a:r>
            <a:r>
              <a:rPr dirty="0" sz="1450" spc="235" b="1">
                <a:solidFill>
                  <a:srgbClr val="3333FF"/>
                </a:solidFill>
                <a:latin typeface="Trebuchet MS"/>
                <a:cs typeface="Trebuchet MS"/>
              </a:rPr>
              <a:t>   </a:t>
            </a:r>
            <a:r>
              <a:rPr dirty="0" sz="1450" b="1">
                <a:solidFill>
                  <a:srgbClr val="3333FF"/>
                </a:solidFill>
                <a:latin typeface="Trebuchet MS"/>
                <a:cs typeface="Trebuchet MS"/>
              </a:rPr>
              <a:t>Chain):</a:t>
            </a:r>
            <a:r>
              <a:rPr dirty="0" sz="1450" spc="229" b="1">
                <a:solidFill>
                  <a:srgbClr val="3333FF"/>
                </a:solidFill>
                <a:latin typeface="Trebuchet MS"/>
                <a:cs typeface="Trebuchet MS"/>
              </a:rPr>
              <a:t>   </a:t>
            </a:r>
            <a:r>
              <a:rPr dirty="0" sz="1450" spc="130">
                <a:latin typeface="Trebuchet MS"/>
                <a:cs typeface="Trebuchet MS"/>
              </a:rPr>
              <a:t>Engaging</a:t>
            </a:r>
            <a:r>
              <a:rPr dirty="0" sz="1450" spc="235">
                <a:latin typeface="Trebuchet MS"/>
                <a:cs typeface="Trebuchet MS"/>
              </a:rPr>
              <a:t>   </a:t>
            </a:r>
            <a:r>
              <a:rPr dirty="0" sz="1450" spc="-20">
                <a:latin typeface="Trebuchet MS"/>
                <a:cs typeface="Trebuchet MS"/>
              </a:rPr>
              <a:t>with </a:t>
            </a:r>
            <a:r>
              <a:rPr dirty="0" sz="1450" spc="-20">
                <a:latin typeface="Trebuchet MS"/>
                <a:cs typeface="Trebuchet MS"/>
              </a:rPr>
              <a:t>	</a:t>
            </a:r>
            <a:r>
              <a:rPr dirty="0" sz="1450" spc="70">
                <a:latin typeface="Trebuchet MS"/>
                <a:cs typeface="Trebuchet MS"/>
              </a:rPr>
              <a:t>suppliers,</a:t>
            </a:r>
            <a:r>
              <a:rPr dirty="0" sz="1450" spc="390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customers,</a:t>
            </a:r>
            <a:r>
              <a:rPr dirty="0" sz="1450" spc="395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and</a:t>
            </a:r>
            <a:r>
              <a:rPr dirty="0" sz="1450" spc="405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non-</a:t>
            </a:r>
            <a:r>
              <a:rPr dirty="0" sz="1450">
                <a:latin typeface="Trebuchet MS"/>
                <a:cs typeface="Trebuchet MS"/>
              </a:rPr>
              <a:t>profit</a:t>
            </a:r>
            <a:r>
              <a:rPr dirty="0" sz="1450" spc="37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organisations</a:t>
            </a:r>
            <a:r>
              <a:rPr dirty="0" sz="1450" spc="38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that</a:t>
            </a:r>
            <a:r>
              <a:rPr dirty="0" sz="1450" spc="370">
                <a:latin typeface="Trebuchet MS"/>
                <a:cs typeface="Trebuchet MS"/>
              </a:rPr>
              <a:t> </a:t>
            </a:r>
            <a:r>
              <a:rPr dirty="0" sz="1450" spc="100">
                <a:latin typeface="Trebuchet MS"/>
                <a:cs typeface="Trebuchet MS"/>
              </a:rPr>
              <a:t>share </a:t>
            </a:r>
            <a:r>
              <a:rPr dirty="0" sz="1450" spc="100">
                <a:latin typeface="Trebuchet MS"/>
                <a:cs typeface="Trebuchet MS"/>
              </a:rPr>
              <a:t>	</a:t>
            </a:r>
            <a:r>
              <a:rPr dirty="0" sz="1450" spc="65">
                <a:latin typeface="Trebuchet MS"/>
                <a:cs typeface="Trebuchet MS"/>
              </a:rPr>
              <a:t>similar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values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10">
                <a:latin typeface="Trebuchet MS"/>
                <a:cs typeface="Trebuchet MS"/>
              </a:rPr>
              <a:t>to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create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10">
                <a:latin typeface="Trebuchet MS"/>
                <a:cs typeface="Trebuchet MS"/>
              </a:rPr>
              <a:t>positive,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collective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impact</a:t>
            </a:r>
            <a:endParaRPr sz="1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450">
              <a:latin typeface="Trebuchet MS"/>
              <a:cs typeface="Trebuchet MS"/>
            </a:endParaRPr>
          </a:p>
          <a:p>
            <a:pPr marL="12700" marR="5080">
              <a:lnSpc>
                <a:spcPct val="102800"/>
              </a:lnSpc>
            </a:pPr>
            <a:r>
              <a:rPr dirty="0" sz="1450" spc="90">
                <a:latin typeface="Trebuchet MS"/>
                <a:cs typeface="Trebuchet MS"/>
              </a:rPr>
              <a:t>The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7th</a:t>
            </a:r>
            <a:r>
              <a:rPr dirty="0" u="sng" sz="1450" spc="-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the</a:t>
            </a:r>
            <a:r>
              <a:rPr dirty="0" u="sng" sz="1450" spc="-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8th</a:t>
            </a:r>
            <a:r>
              <a:rPr dirty="0" u="sng" sz="1450" spc="-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Ps</a:t>
            </a:r>
            <a:r>
              <a:rPr dirty="0" u="none" sz="1450" spc="-45" b="1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are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sng" sz="1450" spc="75" b="1">
                <a:solidFill>
                  <a:srgbClr val="3333FF"/>
                </a:solidFill>
                <a:uFill>
                  <a:solidFill>
                    <a:srgbClr val="3333FF"/>
                  </a:solidFill>
                </a:uFill>
                <a:latin typeface="Trebuchet MS"/>
                <a:cs typeface="Trebuchet MS"/>
              </a:rPr>
              <a:t>Purpose</a:t>
            </a:r>
            <a:r>
              <a:rPr dirty="0" u="none" sz="1450" spc="-4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u="none" sz="1450" spc="80" b="1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u="none" sz="1450" spc="-4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u="none" sz="1450" spc="80" b="1">
                <a:solidFill>
                  <a:srgbClr val="3333FF"/>
                </a:solidFill>
                <a:latin typeface="Trebuchet MS"/>
                <a:cs typeface="Trebuchet MS"/>
              </a:rPr>
              <a:t>Peace</a:t>
            </a:r>
            <a:r>
              <a:rPr dirty="0" u="none" sz="1450" spc="-5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to</a:t>
            </a:r>
            <a:r>
              <a:rPr dirty="0" u="none" sz="1450" spc="-30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ensure</a:t>
            </a:r>
            <a:r>
              <a:rPr dirty="0" u="none" sz="1450" spc="-1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that</a:t>
            </a:r>
            <a:r>
              <a:rPr dirty="0" u="none" sz="1450" spc="-3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the</a:t>
            </a:r>
            <a:r>
              <a:rPr dirty="0" u="none" sz="1450" spc="-45">
                <a:latin typeface="Trebuchet MS"/>
                <a:cs typeface="Trebuchet MS"/>
              </a:rPr>
              <a:t> </a:t>
            </a:r>
            <a:r>
              <a:rPr dirty="0" u="none" sz="1450" spc="100">
                <a:latin typeface="Trebuchet MS"/>
                <a:cs typeface="Trebuchet MS"/>
              </a:rPr>
              <a:t>guiding</a:t>
            </a:r>
            <a:r>
              <a:rPr dirty="0" u="none" sz="1450" spc="-60">
                <a:latin typeface="Trebuchet MS"/>
                <a:cs typeface="Trebuchet MS"/>
              </a:rPr>
              <a:t> </a:t>
            </a:r>
            <a:r>
              <a:rPr dirty="0" u="none" sz="1450" spc="105">
                <a:latin typeface="Trebuchet MS"/>
                <a:cs typeface="Trebuchet MS"/>
              </a:rPr>
              <a:t>mission</a:t>
            </a:r>
            <a:r>
              <a:rPr dirty="0" u="none" sz="1450" spc="-6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for</a:t>
            </a:r>
            <a:r>
              <a:rPr dirty="0" u="none" sz="1450" spc="-2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the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75">
                <a:latin typeface="Trebuchet MS"/>
                <a:cs typeface="Trebuchet MS"/>
              </a:rPr>
              <a:t>commercial </a:t>
            </a:r>
            <a:r>
              <a:rPr dirty="0" u="none" sz="1450" spc="90">
                <a:latin typeface="Trebuchet MS"/>
                <a:cs typeface="Trebuchet MS"/>
              </a:rPr>
              <a:t>organisations</a:t>
            </a:r>
            <a:r>
              <a:rPr dirty="0" u="none" sz="1450" spc="-95">
                <a:latin typeface="Trebuchet MS"/>
                <a:cs typeface="Trebuchet MS"/>
              </a:rPr>
              <a:t> </a:t>
            </a:r>
            <a:r>
              <a:rPr dirty="0" u="none" sz="1450" spc="105">
                <a:latin typeface="Trebuchet MS"/>
                <a:cs typeface="Trebuchet MS"/>
              </a:rPr>
              <a:t>is</a:t>
            </a:r>
            <a:r>
              <a:rPr dirty="0" u="none" sz="1450" spc="-5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to</a:t>
            </a:r>
            <a:r>
              <a:rPr dirty="0" u="none" sz="1450" spc="-50">
                <a:latin typeface="Trebuchet MS"/>
                <a:cs typeface="Trebuchet MS"/>
              </a:rPr>
              <a:t> </a:t>
            </a:r>
            <a:r>
              <a:rPr dirty="0" u="none" sz="1450" spc="50">
                <a:latin typeface="Trebuchet MS"/>
                <a:cs typeface="Trebuchet MS"/>
              </a:rPr>
              <a:t>exist</a:t>
            </a:r>
            <a:r>
              <a:rPr dirty="0" u="none" sz="1450" spc="-45">
                <a:latin typeface="Trebuchet MS"/>
                <a:cs typeface="Trebuchet MS"/>
              </a:rPr>
              <a:t> </a:t>
            </a:r>
            <a:r>
              <a:rPr dirty="0" u="none" sz="1450" spc="90">
                <a:latin typeface="Trebuchet MS"/>
                <a:cs typeface="Trebuchet MS"/>
              </a:rPr>
              <a:t>beyond</a:t>
            </a:r>
            <a:r>
              <a:rPr dirty="0" u="none" sz="1450" spc="-50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mere</a:t>
            </a:r>
            <a:r>
              <a:rPr dirty="0" u="none" sz="1450" spc="-45">
                <a:latin typeface="Trebuchet MS"/>
                <a:cs typeface="Trebuchet MS"/>
              </a:rPr>
              <a:t> </a:t>
            </a:r>
            <a:r>
              <a:rPr dirty="0" u="none" sz="1450" spc="-10">
                <a:latin typeface="Trebuchet MS"/>
                <a:cs typeface="Trebuchet MS"/>
              </a:rPr>
              <a:t>profit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62510" y="1255275"/>
            <a:ext cx="4147820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215">
                <a:solidFill>
                  <a:srgbClr val="BC0000"/>
                </a:solidFill>
              </a:rPr>
              <a:t>8Ps</a:t>
            </a:r>
            <a:r>
              <a:rPr dirty="0" spc="-70">
                <a:solidFill>
                  <a:srgbClr val="BC0000"/>
                </a:solidFill>
              </a:rPr>
              <a:t> </a:t>
            </a:r>
            <a:r>
              <a:rPr dirty="0">
                <a:solidFill>
                  <a:srgbClr val="BC0000"/>
                </a:solidFill>
              </a:rPr>
              <a:t>of</a:t>
            </a:r>
            <a:r>
              <a:rPr dirty="0" spc="160">
                <a:solidFill>
                  <a:srgbClr val="BC0000"/>
                </a:solidFill>
              </a:rPr>
              <a:t> </a:t>
            </a:r>
            <a:r>
              <a:rPr dirty="0" spc="80">
                <a:solidFill>
                  <a:srgbClr val="BC0000"/>
                </a:solidFill>
              </a:rPr>
              <a:t>Sustainability</a:t>
            </a:r>
            <a:r>
              <a:rPr dirty="0" spc="-65">
                <a:solidFill>
                  <a:srgbClr val="BC0000"/>
                </a:solidFill>
              </a:rPr>
              <a:t> </a:t>
            </a:r>
            <a:r>
              <a:rPr dirty="0" spc="110">
                <a:solidFill>
                  <a:srgbClr val="BC0000"/>
                </a:solidFill>
              </a:rPr>
              <a:t>Management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9880" y="2246376"/>
            <a:ext cx="3357513" cy="325886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39126" y="1721659"/>
            <a:ext cx="1955164" cy="278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170">
                <a:solidFill>
                  <a:srgbClr val="BC0000"/>
                </a:solidFill>
                <a:latin typeface="Trebuchet MS"/>
                <a:cs typeface="Trebuchet MS"/>
              </a:rPr>
              <a:t>8Ps</a:t>
            </a:r>
            <a:r>
              <a:rPr dirty="0" sz="1650" spc="-75">
                <a:solidFill>
                  <a:srgbClr val="BC0000"/>
                </a:solidFill>
                <a:latin typeface="Trebuchet MS"/>
                <a:cs typeface="Trebuchet MS"/>
              </a:rPr>
              <a:t> </a:t>
            </a:r>
            <a:r>
              <a:rPr dirty="0" sz="1650">
                <a:solidFill>
                  <a:srgbClr val="BC0000"/>
                </a:solidFill>
                <a:latin typeface="Trebuchet MS"/>
                <a:cs typeface="Trebuchet MS"/>
              </a:rPr>
              <a:t>of</a:t>
            </a:r>
            <a:r>
              <a:rPr dirty="0" sz="1650" spc="110">
                <a:solidFill>
                  <a:srgbClr val="BC0000"/>
                </a:solidFill>
                <a:latin typeface="Trebuchet MS"/>
                <a:cs typeface="Trebuchet MS"/>
              </a:rPr>
              <a:t> </a:t>
            </a:r>
            <a:r>
              <a:rPr dirty="0" sz="1650" spc="65">
                <a:solidFill>
                  <a:srgbClr val="BC0000"/>
                </a:solidFill>
                <a:latin typeface="Trebuchet MS"/>
                <a:cs typeface="Trebuchet MS"/>
              </a:rPr>
              <a:t>Bottom</a:t>
            </a:r>
            <a:r>
              <a:rPr dirty="0" sz="1650" spc="-60">
                <a:solidFill>
                  <a:srgbClr val="BC0000"/>
                </a:solidFill>
                <a:latin typeface="Trebuchet MS"/>
                <a:cs typeface="Trebuchet MS"/>
              </a:rPr>
              <a:t> </a:t>
            </a:r>
            <a:r>
              <a:rPr dirty="0" sz="1650" spc="50">
                <a:solidFill>
                  <a:srgbClr val="BC0000"/>
                </a:solidFill>
                <a:latin typeface="Trebuchet MS"/>
                <a:cs typeface="Trebuchet MS"/>
              </a:rPr>
              <a:t>Line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pc="180"/>
              <a:t>Add</a:t>
            </a:r>
            <a:r>
              <a:rPr dirty="0" spc="-90"/>
              <a:t> </a:t>
            </a:r>
            <a:r>
              <a:rPr dirty="0"/>
              <a:t>to</a:t>
            </a:r>
            <a:r>
              <a:rPr dirty="0" spc="-90"/>
              <a:t> </a:t>
            </a:r>
            <a:r>
              <a:rPr dirty="0" spc="80"/>
              <a:t>Top</a:t>
            </a:r>
            <a:r>
              <a:rPr dirty="0" spc="-65"/>
              <a:t> </a:t>
            </a:r>
            <a:r>
              <a:rPr dirty="0" spc="100"/>
              <a:t>Line</a:t>
            </a:r>
            <a:r>
              <a:rPr dirty="0" spc="-90"/>
              <a:t> </a:t>
            </a:r>
            <a:r>
              <a:rPr dirty="0" spc="135"/>
              <a:t>and</a:t>
            </a:r>
            <a:r>
              <a:rPr dirty="0" spc="-65"/>
              <a:t> </a:t>
            </a:r>
            <a:r>
              <a:rPr dirty="0" spc="90"/>
              <a:t>Bottom</a:t>
            </a:r>
            <a:r>
              <a:rPr dirty="0" spc="-70"/>
              <a:t> </a:t>
            </a:r>
            <a:r>
              <a:rPr dirty="0" spc="100"/>
              <a:t>Line</a:t>
            </a:r>
            <a:r>
              <a:rPr dirty="0" spc="-85"/>
              <a:t> </a:t>
            </a:r>
            <a:r>
              <a:rPr dirty="0" spc="50"/>
              <a:t>the</a:t>
            </a:r>
            <a:r>
              <a:rPr dirty="0" spc="-95"/>
              <a:t> </a:t>
            </a:r>
            <a:r>
              <a:rPr dirty="0" spc="70" b="1">
                <a:solidFill>
                  <a:srgbClr val="1ABF21"/>
                </a:solidFill>
                <a:latin typeface="Trebuchet MS"/>
                <a:cs typeface="Trebuchet MS"/>
              </a:rPr>
              <a:t>Green</a:t>
            </a:r>
            <a:r>
              <a:rPr dirty="0" spc="-110" b="1">
                <a:solidFill>
                  <a:srgbClr val="1ABF21"/>
                </a:solidFill>
                <a:latin typeface="Trebuchet MS"/>
                <a:cs typeface="Trebuchet MS"/>
              </a:rPr>
              <a:t> </a:t>
            </a:r>
            <a:r>
              <a:rPr dirty="0" spc="-20" b="1">
                <a:solidFill>
                  <a:srgbClr val="1ABF21"/>
                </a:solidFill>
                <a:latin typeface="Trebuchet MS"/>
                <a:cs typeface="Trebuchet MS"/>
              </a:rPr>
              <a:t>Line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7747" y="1906524"/>
            <a:ext cx="3499103" cy="30678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478" y="4864127"/>
            <a:ext cx="6850380" cy="1736089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3756660">
              <a:lnSpc>
                <a:spcPct val="100000"/>
              </a:lnSpc>
              <a:spcBef>
                <a:spcPts val="655"/>
              </a:spcBef>
            </a:pPr>
            <a:r>
              <a:rPr dirty="0" sz="1650" spc="65">
                <a:solidFill>
                  <a:srgbClr val="0033CC"/>
                </a:solidFill>
                <a:latin typeface="Trebuchet MS"/>
                <a:cs typeface="Trebuchet MS"/>
              </a:rPr>
              <a:t>Bottom</a:t>
            </a:r>
            <a:r>
              <a:rPr dirty="0" sz="1650" spc="-7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70">
                <a:solidFill>
                  <a:srgbClr val="0033CC"/>
                </a:solidFill>
                <a:latin typeface="Trebuchet MS"/>
                <a:cs typeface="Trebuchet MS"/>
              </a:rPr>
              <a:t>Line</a:t>
            </a:r>
            <a:r>
              <a:rPr dirty="0" sz="1650" spc="-7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-10">
                <a:solidFill>
                  <a:srgbClr val="0033CC"/>
                </a:solidFill>
                <a:latin typeface="Trebuchet MS"/>
                <a:cs typeface="Trebuchet MS"/>
              </a:rPr>
              <a:t>(Profit)</a:t>
            </a:r>
            <a:endParaRPr sz="1450">
              <a:latin typeface="Trebuchet MS"/>
              <a:cs typeface="Trebuchet MS"/>
            </a:endParaRPr>
          </a:p>
          <a:p>
            <a:pPr marL="3978910" indent="-144145">
              <a:lnSpc>
                <a:spcPct val="100000"/>
              </a:lnSpc>
              <a:spcBef>
                <a:spcPts val="535"/>
              </a:spcBef>
              <a:buFont typeface="Wingdings"/>
              <a:buChar char=""/>
              <a:tabLst>
                <a:tab pos="3978910" algn="l"/>
              </a:tabLst>
            </a:pPr>
            <a:r>
              <a:rPr dirty="0" sz="1450" spc="90">
                <a:solidFill>
                  <a:srgbClr val="262626"/>
                </a:solidFill>
                <a:latin typeface="Trebuchet MS"/>
                <a:cs typeface="Trebuchet MS"/>
              </a:rPr>
              <a:t>Maximise</a:t>
            </a:r>
            <a:r>
              <a:rPr dirty="0" sz="1450" spc="-7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70">
                <a:solidFill>
                  <a:srgbClr val="262626"/>
                </a:solidFill>
                <a:latin typeface="Trebuchet MS"/>
                <a:cs typeface="Trebuchet MS"/>
              </a:rPr>
              <a:t>value</a:t>
            </a:r>
            <a:r>
              <a:rPr dirty="0" sz="1450" spc="-55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55">
                <a:solidFill>
                  <a:srgbClr val="262626"/>
                </a:solidFill>
                <a:latin typeface="Trebuchet MS"/>
                <a:cs typeface="Trebuchet MS"/>
              </a:rPr>
              <a:t>creation</a:t>
            </a:r>
            <a:endParaRPr sz="1450">
              <a:latin typeface="Trebuchet MS"/>
              <a:cs typeface="Trebuchet MS"/>
            </a:endParaRPr>
          </a:p>
          <a:p>
            <a:pPr marL="3978910" indent="-144145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3978910" algn="l"/>
              </a:tabLst>
            </a:pPr>
            <a:r>
              <a:rPr dirty="0" sz="1450" spc="85">
                <a:solidFill>
                  <a:srgbClr val="262626"/>
                </a:solidFill>
                <a:latin typeface="Trebuchet MS"/>
                <a:cs typeface="Trebuchet MS"/>
              </a:rPr>
              <a:t>Minimise</a:t>
            </a:r>
            <a:r>
              <a:rPr dirty="0" sz="1450" spc="-95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70">
                <a:solidFill>
                  <a:srgbClr val="262626"/>
                </a:solidFill>
                <a:latin typeface="Trebuchet MS"/>
                <a:cs typeface="Trebuchet MS"/>
              </a:rPr>
              <a:t>value</a:t>
            </a:r>
            <a:r>
              <a:rPr dirty="0" sz="1450" spc="-65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65">
                <a:solidFill>
                  <a:srgbClr val="262626"/>
                </a:solidFill>
                <a:latin typeface="Trebuchet MS"/>
                <a:cs typeface="Trebuchet MS"/>
              </a:rPr>
              <a:t>destruction</a:t>
            </a:r>
            <a:endParaRPr sz="1450">
              <a:latin typeface="Trebuchet MS"/>
              <a:cs typeface="Trebuchet MS"/>
            </a:endParaRPr>
          </a:p>
          <a:p>
            <a:pPr marL="3978910" indent="-144145">
              <a:lnSpc>
                <a:spcPct val="100000"/>
              </a:lnSpc>
              <a:spcBef>
                <a:spcPts val="540"/>
              </a:spcBef>
              <a:buFont typeface="Wingdings"/>
              <a:buChar char=""/>
              <a:tabLst>
                <a:tab pos="3978910" algn="l"/>
              </a:tabLst>
            </a:pPr>
            <a:r>
              <a:rPr dirty="0" sz="1450" spc="80">
                <a:solidFill>
                  <a:srgbClr val="262626"/>
                </a:solidFill>
                <a:latin typeface="Trebuchet MS"/>
                <a:cs typeface="Trebuchet MS"/>
              </a:rPr>
              <a:t>Strategic</a:t>
            </a:r>
            <a:r>
              <a:rPr dirty="0" sz="1450" spc="-8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262626"/>
                </a:solidFill>
                <a:latin typeface="Trebuchet MS"/>
                <a:cs typeface="Trebuchet MS"/>
              </a:rPr>
              <a:t>cost</a:t>
            </a:r>
            <a:r>
              <a:rPr dirty="0" sz="1450" spc="-65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80">
                <a:solidFill>
                  <a:srgbClr val="262626"/>
                </a:solidFill>
                <a:latin typeface="Trebuchet MS"/>
                <a:cs typeface="Trebuchet MS"/>
              </a:rPr>
              <a:t>management</a:t>
            </a:r>
            <a:endParaRPr sz="1450">
              <a:latin typeface="Trebuchet MS"/>
              <a:cs typeface="Trebuchet MS"/>
            </a:endParaRPr>
          </a:p>
          <a:p>
            <a:pPr marL="3978910" indent="-144145">
              <a:lnSpc>
                <a:spcPct val="100000"/>
              </a:lnSpc>
              <a:spcBef>
                <a:spcPts val="470"/>
              </a:spcBef>
              <a:buFont typeface="Wingdings"/>
              <a:buChar char=""/>
              <a:tabLst>
                <a:tab pos="3978910" algn="l"/>
              </a:tabLst>
            </a:pPr>
            <a:r>
              <a:rPr dirty="0" sz="1450" spc="100">
                <a:solidFill>
                  <a:srgbClr val="262626"/>
                </a:solidFill>
                <a:latin typeface="Trebuchet MS"/>
                <a:cs typeface="Trebuchet MS"/>
              </a:rPr>
              <a:t>Apply</a:t>
            </a:r>
            <a:r>
              <a:rPr dirty="0" sz="1450" spc="-8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204">
                <a:solidFill>
                  <a:srgbClr val="262626"/>
                </a:solidFill>
                <a:latin typeface="Trebuchet MS"/>
                <a:cs typeface="Trebuchet MS"/>
              </a:rPr>
              <a:t>NEM</a:t>
            </a:r>
            <a:r>
              <a:rPr dirty="0" sz="1450" spc="-8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262626"/>
                </a:solidFill>
                <a:latin typeface="Trebuchet MS"/>
                <a:cs typeface="Trebuchet MS"/>
              </a:rPr>
              <a:t>and</a:t>
            </a:r>
            <a:r>
              <a:rPr dirty="0" sz="1450" spc="-65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200">
                <a:solidFill>
                  <a:srgbClr val="262626"/>
                </a:solidFill>
                <a:latin typeface="Trebuchet MS"/>
                <a:cs typeface="Trebuchet MS"/>
              </a:rPr>
              <a:t>RAGE</a:t>
            </a:r>
            <a:r>
              <a:rPr dirty="0" sz="1450" spc="-6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110">
                <a:solidFill>
                  <a:srgbClr val="262626"/>
                </a:solidFill>
                <a:latin typeface="Trebuchet MS"/>
                <a:cs typeface="Trebuchet MS"/>
              </a:rPr>
              <a:t>Analyses</a:t>
            </a:r>
            <a:endParaRPr sz="1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dirty="0" sz="900" b="1">
                <a:latin typeface="Calibri"/>
                <a:cs typeface="Calibri"/>
              </a:rPr>
              <a:t>Source</a:t>
            </a:r>
            <a:r>
              <a:rPr dirty="0" sz="900">
                <a:latin typeface="Calibri"/>
                <a:cs typeface="Calibri"/>
              </a:rPr>
              <a:t>:</a:t>
            </a:r>
            <a:r>
              <a:rPr dirty="0" u="sng" sz="80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3"/>
              </a:rPr>
              <a:t>https://www.sap.com/documents/2022/12/5e317cf9-537e-0010-bca6-</a:t>
            </a:r>
            <a:r>
              <a:rPr dirty="0" u="sng" sz="8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3"/>
              </a:rPr>
              <a:t>c68f7e60039b.htm</a:t>
            </a:r>
            <a:r>
              <a:rPr dirty="0" u="none" sz="800" spc="-10">
                <a:solidFill>
                  <a:srgbClr val="467785"/>
                </a:solidFill>
                <a:latin typeface="Calibri"/>
                <a:cs typeface="Calibri"/>
                <a:hlinkClick r:id="rId3"/>
              </a:rPr>
              <a:t>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252" y="2090370"/>
            <a:ext cx="3138170" cy="1215390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dirty="0" sz="1650" b="1">
                <a:solidFill>
                  <a:srgbClr val="00AFEF"/>
                </a:solidFill>
                <a:latin typeface="Trebuchet MS"/>
                <a:cs typeface="Trebuchet MS"/>
              </a:rPr>
              <a:t>Top</a:t>
            </a:r>
            <a:r>
              <a:rPr dirty="0" sz="1650" spc="-30" b="1">
                <a:solidFill>
                  <a:srgbClr val="00AFEF"/>
                </a:solidFill>
                <a:latin typeface="Trebuchet MS"/>
                <a:cs typeface="Trebuchet MS"/>
              </a:rPr>
              <a:t> </a:t>
            </a:r>
            <a:r>
              <a:rPr dirty="0" sz="1650" b="1">
                <a:solidFill>
                  <a:srgbClr val="00AFEF"/>
                </a:solidFill>
                <a:latin typeface="Trebuchet MS"/>
                <a:cs typeface="Trebuchet MS"/>
              </a:rPr>
              <a:t>Line</a:t>
            </a:r>
            <a:r>
              <a:rPr dirty="0" sz="1650" spc="-45" b="1">
                <a:solidFill>
                  <a:srgbClr val="00AFEF"/>
                </a:solidFill>
                <a:latin typeface="Trebuchet MS"/>
                <a:cs typeface="Trebuchet MS"/>
              </a:rPr>
              <a:t> </a:t>
            </a:r>
            <a:r>
              <a:rPr dirty="0" sz="1450" spc="-10" b="1">
                <a:solidFill>
                  <a:srgbClr val="00AFEF"/>
                </a:solidFill>
                <a:latin typeface="Trebuchet MS"/>
                <a:cs typeface="Trebuchet MS"/>
              </a:rPr>
              <a:t>(Revenue)</a:t>
            </a:r>
            <a:endParaRPr sz="1450">
              <a:latin typeface="Trebuchet MS"/>
              <a:cs typeface="Trebuchet MS"/>
            </a:endParaRPr>
          </a:p>
          <a:p>
            <a:pPr marL="234315" indent="-144145">
              <a:lnSpc>
                <a:spcPct val="100000"/>
              </a:lnSpc>
              <a:spcBef>
                <a:spcPts val="540"/>
              </a:spcBef>
              <a:buClr>
                <a:srgbClr val="BF0000"/>
              </a:buClr>
              <a:buFont typeface="Wingdings"/>
              <a:buChar char=""/>
              <a:tabLst>
                <a:tab pos="234315" algn="l"/>
              </a:tabLst>
            </a:pPr>
            <a:r>
              <a:rPr dirty="0" sz="1450" spc="90">
                <a:latin typeface="Trebuchet MS"/>
                <a:cs typeface="Trebuchet MS"/>
              </a:rPr>
              <a:t>Maximise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from</a:t>
            </a:r>
            <a:r>
              <a:rPr dirty="0" sz="1450" spc="1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revenue</a:t>
            </a:r>
            <a:r>
              <a:rPr dirty="0" sz="1450" spc="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streams</a:t>
            </a:r>
            <a:endParaRPr sz="1450">
              <a:latin typeface="Trebuchet MS"/>
              <a:cs typeface="Trebuchet MS"/>
            </a:endParaRPr>
          </a:p>
          <a:p>
            <a:pPr marL="234315" indent="-144145">
              <a:lnSpc>
                <a:spcPct val="100000"/>
              </a:lnSpc>
              <a:spcBef>
                <a:spcPts val="525"/>
              </a:spcBef>
              <a:buClr>
                <a:srgbClr val="BF0000"/>
              </a:buClr>
              <a:buFont typeface="Wingdings"/>
              <a:buChar char=""/>
              <a:tabLst>
                <a:tab pos="234315" algn="l"/>
              </a:tabLst>
            </a:pPr>
            <a:r>
              <a:rPr dirty="0" sz="1450" spc="80">
                <a:latin typeface="Trebuchet MS"/>
                <a:cs typeface="Trebuchet MS"/>
              </a:rPr>
              <a:t>Create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new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25">
                <a:latin typeface="Trebuchet MS"/>
                <a:cs typeface="Trebuchet MS"/>
              </a:rPr>
              <a:t>business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models</a:t>
            </a:r>
            <a:endParaRPr sz="1450">
              <a:latin typeface="Trebuchet MS"/>
              <a:cs typeface="Trebuchet MS"/>
            </a:endParaRPr>
          </a:p>
          <a:p>
            <a:pPr marL="234315" indent="-144145">
              <a:lnSpc>
                <a:spcPct val="100000"/>
              </a:lnSpc>
              <a:spcBef>
                <a:spcPts val="540"/>
              </a:spcBef>
              <a:buClr>
                <a:srgbClr val="BF0000"/>
              </a:buClr>
              <a:buFont typeface="Wingdings"/>
              <a:buChar char=""/>
              <a:tabLst>
                <a:tab pos="234315" algn="l"/>
              </a:tabLst>
            </a:pPr>
            <a:r>
              <a:rPr dirty="0" sz="1450" spc="80">
                <a:latin typeface="Trebuchet MS"/>
                <a:cs typeface="Trebuchet MS"/>
              </a:rPr>
              <a:t>Create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ne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revenue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models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77270" y="2035389"/>
            <a:ext cx="2867660" cy="149606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1650" spc="90">
                <a:solidFill>
                  <a:srgbClr val="1ABF21"/>
                </a:solidFill>
                <a:latin typeface="Trebuchet MS"/>
                <a:cs typeface="Trebuchet MS"/>
              </a:rPr>
              <a:t>Green</a:t>
            </a:r>
            <a:r>
              <a:rPr dirty="0" sz="1650" spc="-80">
                <a:solidFill>
                  <a:srgbClr val="1ABF21"/>
                </a:solidFill>
                <a:latin typeface="Trebuchet MS"/>
                <a:cs typeface="Trebuchet MS"/>
              </a:rPr>
              <a:t> </a:t>
            </a:r>
            <a:r>
              <a:rPr dirty="0" sz="1650" spc="70">
                <a:solidFill>
                  <a:srgbClr val="1ABF21"/>
                </a:solidFill>
                <a:latin typeface="Trebuchet MS"/>
                <a:cs typeface="Trebuchet MS"/>
              </a:rPr>
              <a:t>Line</a:t>
            </a:r>
            <a:r>
              <a:rPr dirty="0" sz="1650" spc="-60">
                <a:solidFill>
                  <a:srgbClr val="1ABF21"/>
                </a:solidFill>
                <a:latin typeface="Trebuchet MS"/>
                <a:cs typeface="Trebuchet MS"/>
              </a:rPr>
              <a:t> </a:t>
            </a:r>
            <a:r>
              <a:rPr dirty="0" sz="1650" spc="-10">
                <a:solidFill>
                  <a:srgbClr val="1ABF21"/>
                </a:solidFill>
                <a:latin typeface="Trebuchet MS"/>
                <a:cs typeface="Trebuchet MS"/>
              </a:rPr>
              <a:t>(Profit)</a:t>
            </a:r>
            <a:endParaRPr sz="1650">
              <a:latin typeface="Trebuchet MS"/>
              <a:cs typeface="Trebuchet MS"/>
            </a:endParaRPr>
          </a:p>
          <a:p>
            <a:pPr marL="234315" indent="-144145">
              <a:lnSpc>
                <a:spcPct val="100000"/>
              </a:lnSpc>
              <a:spcBef>
                <a:spcPts val="535"/>
              </a:spcBef>
              <a:buFont typeface="Wingdings"/>
              <a:buChar char=""/>
              <a:tabLst>
                <a:tab pos="234315" algn="l"/>
              </a:tabLst>
            </a:pPr>
            <a:r>
              <a:rPr dirty="0" sz="1450" spc="70">
                <a:solidFill>
                  <a:srgbClr val="262626"/>
                </a:solidFill>
                <a:latin typeface="Trebuchet MS"/>
                <a:cs typeface="Trebuchet MS"/>
              </a:rPr>
              <a:t>Deliver</a:t>
            </a:r>
            <a:r>
              <a:rPr dirty="0" sz="1450" spc="-7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85">
                <a:solidFill>
                  <a:srgbClr val="262626"/>
                </a:solidFill>
                <a:latin typeface="Trebuchet MS"/>
                <a:cs typeface="Trebuchet MS"/>
              </a:rPr>
              <a:t>sustainable</a:t>
            </a:r>
            <a:r>
              <a:rPr dirty="0" sz="1450" spc="-6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90">
                <a:solidFill>
                  <a:srgbClr val="262626"/>
                </a:solidFill>
                <a:latin typeface="Trebuchet MS"/>
                <a:cs typeface="Trebuchet MS"/>
              </a:rPr>
              <a:t>products</a:t>
            </a:r>
            <a:endParaRPr sz="1450">
              <a:latin typeface="Trebuchet MS"/>
              <a:cs typeface="Trebuchet MS"/>
            </a:endParaRPr>
          </a:p>
          <a:p>
            <a:pPr marL="234315" indent="-144145">
              <a:lnSpc>
                <a:spcPct val="100000"/>
              </a:lnSpc>
              <a:spcBef>
                <a:spcPts val="525"/>
              </a:spcBef>
              <a:buFont typeface="Wingdings"/>
              <a:buChar char=""/>
              <a:tabLst>
                <a:tab pos="234315" algn="l"/>
              </a:tabLst>
            </a:pPr>
            <a:r>
              <a:rPr dirty="0" sz="1450" spc="125">
                <a:solidFill>
                  <a:srgbClr val="262626"/>
                </a:solidFill>
                <a:latin typeface="Trebuchet MS"/>
                <a:cs typeface="Trebuchet MS"/>
              </a:rPr>
              <a:t>Reduce</a:t>
            </a:r>
            <a:r>
              <a:rPr dirty="0" sz="1450" spc="-7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114">
                <a:solidFill>
                  <a:srgbClr val="262626"/>
                </a:solidFill>
                <a:latin typeface="Trebuchet MS"/>
                <a:cs typeface="Trebuchet MS"/>
              </a:rPr>
              <a:t>carbon</a:t>
            </a:r>
            <a:r>
              <a:rPr dirty="0" sz="1450" spc="-65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-10">
                <a:solidFill>
                  <a:srgbClr val="262626"/>
                </a:solidFill>
                <a:latin typeface="Trebuchet MS"/>
                <a:cs typeface="Trebuchet MS"/>
              </a:rPr>
              <a:t>footprint</a:t>
            </a:r>
            <a:endParaRPr sz="1450">
              <a:latin typeface="Trebuchet MS"/>
              <a:cs typeface="Trebuchet MS"/>
            </a:endParaRPr>
          </a:p>
          <a:p>
            <a:pPr marL="234315" indent="-144145">
              <a:lnSpc>
                <a:spcPct val="100000"/>
              </a:lnSpc>
              <a:spcBef>
                <a:spcPts val="540"/>
              </a:spcBef>
              <a:buFont typeface="Wingdings"/>
              <a:buChar char=""/>
              <a:tabLst>
                <a:tab pos="234315" algn="l"/>
              </a:tabLst>
            </a:pPr>
            <a:r>
              <a:rPr dirty="0" sz="1450" spc="165">
                <a:solidFill>
                  <a:srgbClr val="262626"/>
                </a:solidFill>
                <a:latin typeface="Trebuchet MS"/>
                <a:cs typeface="Trebuchet MS"/>
              </a:rPr>
              <a:t>Be</a:t>
            </a:r>
            <a:r>
              <a:rPr dirty="0" sz="1450" spc="-55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60">
                <a:solidFill>
                  <a:srgbClr val="262626"/>
                </a:solidFill>
                <a:latin typeface="Trebuchet MS"/>
                <a:cs typeface="Trebuchet MS"/>
              </a:rPr>
              <a:t>proactively</a:t>
            </a:r>
            <a:r>
              <a:rPr dirty="0" sz="1450" spc="-65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60">
                <a:solidFill>
                  <a:srgbClr val="262626"/>
                </a:solidFill>
                <a:latin typeface="Trebuchet MS"/>
                <a:cs typeface="Trebuchet MS"/>
              </a:rPr>
              <a:t>compliant</a:t>
            </a:r>
            <a:endParaRPr sz="1450">
              <a:latin typeface="Trebuchet MS"/>
              <a:cs typeface="Trebuchet MS"/>
            </a:endParaRPr>
          </a:p>
          <a:p>
            <a:pPr marL="234315" indent="-144145">
              <a:lnSpc>
                <a:spcPct val="100000"/>
              </a:lnSpc>
              <a:spcBef>
                <a:spcPts val="470"/>
              </a:spcBef>
              <a:buFont typeface="Wingdings"/>
              <a:buChar char=""/>
              <a:tabLst>
                <a:tab pos="234315" algn="l"/>
              </a:tabLst>
            </a:pPr>
            <a:r>
              <a:rPr dirty="0" sz="1450" spc="85">
                <a:solidFill>
                  <a:srgbClr val="262626"/>
                </a:solidFill>
                <a:latin typeface="Trebuchet MS"/>
                <a:cs typeface="Trebuchet MS"/>
              </a:rPr>
              <a:t>Report</a:t>
            </a:r>
            <a:r>
              <a:rPr dirty="0" sz="1450" spc="-65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dirty="0" sz="1450" spc="55">
                <a:solidFill>
                  <a:srgbClr val="262626"/>
                </a:solidFill>
                <a:latin typeface="Trebuchet MS"/>
                <a:cs typeface="Trebuchet MS"/>
              </a:rPr>
              <a:t>transparently</a:t>
            </a:r>
            <a:endParaRPr sz="1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85494" y="3644870"/>
            <a:ext cx="1291590" cy="85026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 marL="12700" marR="5080">
              <a:lnSpc>
                <a:spcPct val="87900"/>
              </a:lnSpc>
              <a:spcBef>
                <a:spcPts val="409"/>
              </a:spcBef>
            </a:pPr>
            <a:r>
              <a:rPr dirty="0" sz="1950" spc="180">
                <a:solidFill>
                  <a:srgbClr val="FFFFFF"/>
                </a:solidFill>
                <a:latin typeface="Trebuchet MS"/>
                <a:cs typeface="Trebuchet MS"/>
              </a:rPr>
              <a:t>6P</a:t>
            </a:r>
            <a:r>
              <a:rPr dirty="0" sz="195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950" spc="80">
                <a:solidFill>
                  <a:srgbClr val="FFFFFF"/>
                </a:solidFill>
                <a:latin typeface="Trebuchet MS"/>
                <a:cs typeface="Trebuchet MS"/>
              </a:rPr>
              <a:t>Bottom </a:t>
            </a:r>
            <a:r>
              <a:rPr dirty="0" sz="1950" spc="100">
                <a:solidFill>
                  <a:srgbClr val="FFFFFF"/>
                </a:solidFill>
                <a:latin typeface="Trebuchet MS"/>
                <a:cs typeface="Trebuchet MS"/>
              </a:rPr>
              <a:t>Line</a:t>
            </a:r>
            <a:r>
              <a:rPr dirty="0" sz="1950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950" spc="-25">
                <a:solidFill>
                  <a:srgbClr val="FFFFFF"/>
                </a:solidFill>
                <a:latin typeface="Trebuchet MS"/>
                <a:cs typeface="Trebuchet MS"/>
              </a:rPr>
              <a:t>for </a:t>
            </a:r>
            <a:r>
              <a:rPr dirty="0" sz="1950" spc="285">
                <a:solidFill>
                  <a:srgbClr val="FFFFFF"/>
                </a:solidFill>
                <a:latin typeface="Trebuchet MS"/>
                <a:cs typeface="Trebuchet MS"/>
              </a:rPr>
              <a:t>SM</a:t>
            </a:r>
            <a:endParaRPr sz="195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94047" y="1670304"/>
            <a:ext cx="1839595" cy="1442085"/>
            <a:chOff x="4194047" y="1670304"/>
            <a:chExt cx="1839595" cy="1442085"/>
          </a:xfrm>
        </p:grpSpPr>
        <p:sp>
          <p:nvSpPr>
            <p:cNvPr id="4" name="object 4"/>
            <p:cNvSpPr/>
            <p:nvPr/>
          </p:nvSpPr>
          <p:spPr>
            <a:xfrm>
              <a:off x="5274563" y="2368295"/>
              <a:ext cx="759460" cy="654050"/>
            </a:xfrm>
            <a:custGeom>
              <a:avLst/>
              <a:gdLst/>
              <a:ahLst/>
              <a:cxnLst/>
              <a:rect l="l" t="t" r="r" b="b"/>
              <a:pathLst>
                <a:path w="759460" h="654050">
                  <a:moveTo>
                    <a:pt x="569975" y="653795"/>
                  </a:moveTo>
                  <a:lnTo>
                    <a:pt x="188975" y="653795"/>
                  </a:lnTo>
                  <a:lnTo>
                    <a:pt x="0" y="327660"/>
                  </a:lnTo>
                  <a:lnTo>
                    <a:pt x="188975" y="0"/>
                  </a:lnTo>
                  <a:lnTo>
                    <a:pt x="569975" y="0"/>
                  </a:lnTo>
                  <a:lnTo>
                    <a:pt x="758951" y="327660"/>
                  </a:lnTo>
                  <a:lnTo>
                    <a:pt x="569975" y="653795"/>
                  </a:lnTo>
                  <a:close/>
                </a:path>
              </a:pathLst>
            </a:custGeom>
            <a:solidFill>
              <a:srgbClr val="CCD1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201667" y="1677924"/>
              <a:ext cx="1647825" cy="1426845"/>
            </a:xfrm>
            <a:custGeom>
              <a:avLst/>
              <a:gdLst/>
              <a:ahLst/>
              <a:cxnLst/>
              <a:rect l="l" t="t" r="r" b="b"/>
              <a:pathLst>
                <a:path w="1647825" h="1426845">
                  <a:moveTo>
                    <a:pt x="1240535" y="1426464"/>
                  </a:moveTo>
                  <a:lnTo>
                    <a:pt x="406908" y="1426464"/>
                  </a:lnTo>
                  <a:lnTo>
                    <a:pt x="0" y="713231"/>
                  </a:lnTo>
                  <a:lnTo>
                    <a:pt x="406908" y="0"/>
                  </a:lnTo>
                  <a:lnTo>
                    <a:pt x="1240535" y="0"/>
                  </a:lnTo>
                  <a:lnTo>
                    <a:pt x="1647444" y="713231"/>
                  </a:lnTo>
                  <a:lnTo>
                    <a:pt x="1240535" y="1426464"/>
                  </a:lnTo>
                  <a:close/>
                </a:path>
              </a:pathLst>
            </a:custGeom>
            <a:solidFill>
              <a:srgbClr val="1ABF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201667" y="1677924"/>
              <a:ext cx="1647825" cy="1426845"/>
            </a:xfrm>
            <a:custGeom>
              <a:avLst/>
              <a:gdLst/>
              <a:ahLst/>
              <a:cxnLst/>
              <a:rect l="l" t="t" r="r" b="b"/>
              <a:pathLst>
                <a:path w="1647825" h="1426845">
                  <a:moveTo>
                    <a:pt x="0" y="713231"/>
                  </a:moveTo>
                  <a:lnTo>
                    <a:pt x="406908" y="0"/>
                  </a:lnTo>
                  <a:lnTo>
                    <a:pt x="1240535" y="0"/>
                  </a:lnTo>
                  <a:lnTo>
                    <a:pt x="1647444" y="713231"/>
                  </a:lnTo>
                  <a:lnTo>
                    <a:pt x="1240535" y="1426464"/>
                  </a:lnTo>
                  <a:lnTo>
                    <a:pt x="406908" y="1426464"/>
                  </a:lnTo>
                  <a:lnTo>
                    <a:pt x="0" y="713231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621728" y="2204753"/>
            <a:ext cx="80645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10" b="1">
                <a:solidFill>
                  <a:srgbClr val="FFFFFF"/>
                </a:solidFill>
                <a:latin typeface="Trebuchet MS"/>
                <a:cs typeface="Trebuchet MS"/>
              </a:rPr>
              <a:t>Planet</a:t>
            </a:r>
            <a:endParaRPr sz="19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04332" y="2548127"/>
            <a:ext cx="1664335" cy="1696720"/>
            <a:chOff x="5704332" y="2548127"/>
            <a:chExt cx="1664335" cy="1696720"/>
          </a:xfrm>
        </p:grpSpPr>
        <p:sp>
          <p:nvSpPr>
            <p:cNvPr id="9" name="object 9"/>
            <p:cNvSpPr/>
            <p:nvPr/>
          </p:nvSpPr>
          <p:spPr>
            <a:xfrm>
              <a:off x="6160007" y="3590543"/>
              <a:ext cx="759460" cy="654050"/>
            </a:xfrm>
            <a:custGeom>
              <a:avLst/>
              <a:gdLst/>
              <a:ahLst/>
              <a:cxnLst/>
              <a:rect l="l" t="t" r="r" b="b"/>
              <a:pathLst>
                <a:path w="759459" h="654050">
                  <a:moveTo>
                    <a:pt x="569976" y="653796"/>
                  </a:moveTo>
                  <a:lnTo>
                    <a:pt x="188976" y="653796"/>
                  </a:lnTo>
                  <a:lnTo>
                    <a:pt x="0" y="326136"/>
                  </a:lnTo>
                  <a:lnTo>
                    <a:pt x="188976" y="0"/>
                  </a:lnTo>
                  <a:lnTo>
                    <a:pt x="569976" y="0"/>
                  </a:lnTo>
                  <a:lnTo>
                    <a:pt x="758952" y="326136"/>
                  </a:lnTo>
                  <a:lnTo>
                    <a:pt x="569976" y="653796"/>
                  </a:lnTo>
                  <a:close/>
                </a:path>
              </a:pathLst>
            </a:custGeom>
            <a:solidFill>
              <a:srgbClr val="CCD1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711952" y="2555747"/>
              <a:ext cx="1649095" cy="1424940"/>
            </a:xfrm>
            <a:custGeom>
              <a:avLst/>
              <a:gdLst/>
              <a:ahLst/>
              <a:cxnLst/>
              <a:rect l="l" t="t" r="r" b="b"/>
              <a:pathLst>
                <a:path w="1649095" h="1424939">
                  <a:moveTo>
                    <a:pt x="1240535" y="1424940"/>
                  </a:moveTo>
                  <a:lnTo>
                    <a:pt x="408432" y="1424940"/>
                  </a:lnTo>
                  <a:lnTo>
                    <a:pt x="0" y="711708"/>
                  </a:lnTo>
                  <a:lnTo>
                    <a:pt x="408432" y="0"/>
                  </a:lnTo>
                  <a:lnTo>
                    <a:pt x="1240535" y="0"/>
                  </a:lnTo>
                  <a:lnTo>
                    <a:pt x="1648967" y="711708"/>
                  </a:lnTo>
                  <a:lnTo>
                    <a:pt x="1240535" y="1424940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711952" y="2555747"/>
              <a:ext cx="1649095" cy="1424940"/>
            </a:xfrm>
            <a:custGeom>
              <a:avLst/>
              <a:gdLst/>
              <a:ahLst/>
              <a:cxnLst/>
              <a:rect l="l" t="t" r="r" b="b"/>
              <a:pathLst>
                <a:path w="1649095" h="1424939">
                  <a:moveTo>
                    <a:pt x="0" y="711708"/>
                  </a:moveTo>
                  <a:lnTo>
                    <a:pt x="408432" y="0"/>
                  </a:lnTo>
                  <a:lnTo>
                    <a:pt x="1240535" y="0"/>
                  </a:lnTo>
                  <a:lnTo>
                    <a:pt x="1648967" y="711708"/>
                  </a:lnTo>
                  <a:lnTo>
                    <a:pt x="1240535" y="1424940"/>
                  </a:lnTo>
                  <a:lnTo>
                    <a:pt x="408432" y="1424940"/>
                  </a:lnTo>
                  <a:lnTo>
                    <a:pt x="0" y="711708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6188434" y="3081053"/>
            <a:ext cx="69532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10" b="1">
                <a:solidFill>
                  <a:srgbClr val="FFFFFF"/>
                </a:solidFill>
                <a:latin typeface="Trebuchet MS"/>
                <a:cs typeface="Trebuchet MS"/>
              </a:rPr>
              <a:t>Profit</a:t>
            </a:r>
            <a:endParaRPr sz="195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545835" y="4210811"/>
            <a:ext cx="1823085" cy="1442085"/>
            <a:chOff x="5545835" y="4210811"/>
            <a:chExt cx="1823085" cy="1442085"/>
          </a:xfrm>
        </p:grpSpPr>
        <p:sp>
          <p:nvSpPr>
            <p:cNvPr id="14" name="object 14"/>
            <p:cNvSpPr/>
            <p:nvPr/>
          </p:nvSpPr>
          <p:spPr>
            <a:xfrm>
              <a:off x="5545835" y="4969763"/>
              <a:ext cx="759460" cy="654050"/>
            </a:xfrm>
            <a:custGeom>
              <a:avLst/>
              <a:gdLst/>
              <a:ahLst/>
              <a:cxnLst/>
              <a:rect l="l" t="t" r="r" b="b"/>
              <a:pathLst>
                <a:path w="759460" h="654050">
                  <a:moveTo>
                    <a:pt x="569976" y="653796"/>
                  </a:moveTo>
                  <a:lnTo>
                    <a:pt x="188976" y="653796"/>
                  </a:lnTo>
                  <a:lnTo>
                    <a:pt x="0" y="326135"/>
                  </a:lnTo>
                  <a:lnTo>
                    <a:pt x="188976" y="0"/>
                  </a:lnTo>
                  <a:lnTo>
                    <a:pt x="569976" y="0"/>
                  </a:lnTo>
                  <a:lnTo>
                    <a:pt x="758951" y="326135"/>
                  </a:lnTo>
                  <a:lnTo>
                    <a:pt x="569976" y="653796"/>
                  </a:lnTo>
                  <a:close/>
                </a:path>
              </a:pathLst>
            </a:custGeom>
            <a:solidFill>
              <a:srgbClr val="CCD1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711951" y="4218431"/>
              <a:ext cx="1649095" cy="1426845"/>
            </a:xfrm>
            <a:custGeom>
              <a:avLst/>
              <a:gdLst/>
              <a:ahLst/>
              <a:cxnLst/>
              <a:rect l="l" t="t" r="r" b="b"/>
              <a:pathLst>
                <a:path w="1649095" h="1426845">
                  <a:moveTo>
                    <a:pt x="1240535" y="1426464"/>
                  </a:moveTo>
                  <a:lnTo>
                    <a:pt x="408432" y="1426464"/>
                  </a:lnTo>
                  <a:lnTo>
                    <a:pt x="0" y="713232"/>
                  </a:lnTo>
                  <a:lnTo>
                    <a:pt x="408432" y="0"/>
                  </a:lnTo>
                  <a:lnTo>
                    <a:pt x="1240535" y="0"/>
                  </a:lnTo>
                  <a:lnTo>
                    <a:pt x="1648967" y="713232"/>
                  </a:lnTo>
                  <a:lnTo>
                    <a:pt x="1240535" y="1426464"/>
                  </a:lnTo>
                  <a:close/>
                </a:path>
              </a:pathLst>
            </a:custGeom>
            <a:solidFill>
              <a:srgbClr val="BF4F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711951" y="4218431"/>
              <a:ext cx="1649095" cy="1426845"/>
            </a:xfrm>
            <a:custGeom>
              <a:avLst/>
              <a:gdLst/>
              <a:ahLst/>
              <a:cxnLst/>
              <a:rect l="l" t="t" r="r" b="b"/>
              <a:pathLst>
                <a:path w="1649095" h="1426845">
                  <a:moveTo>
                    <a:pt x="0" y="713232"/>
                  </a:moveTo>
                  <a:lnTo>
                    <a:pt x="408432" y="0"/>
                  </a:lnTo>
                  <a:lnTo>
                    <a:pt x="1240535" y="0"/>
                  </a:lnTo>
                  <a:lnTo>
                    <a:pt x="1648967" y="713232"/>
                  </a:lnTo>
                  <a:lnTo>
                    <a:pt x="1240535" y="1426464"/>
                  </a:lnTo>
                  <a:lnTo>
                    <a:pt x="408432" y="1426464"/>
                  </a:lnTo>
                  <a:lnTo>
                    <a:pt x="0" y="713232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6103100" y="4745247"/>
            <a:ext cx="86677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50" b="1">
                <a:solidFill>
                  <a:srgbClr val="FFFFFF"/>
                </a:solidFill>
                <a:latin typeface="Trebuchet MS"/>
                <a:cs typeface="Trebuchet MS"/>
              </a:rPr>
              <a:t>People</a:t>
            </a:r>
            <a:endParaRPr sz="195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020311" y="5088635"/>
            <a:ext cx="1836420" cy="1442085"/>
            <a:chOff x="4020311" y="5088635"/>
            <a:chExt cx="1836420" cy="1442085"/>
          </a:xfrm>
        </p:grpSpPr>
        <p:sp>
          <p:nvSpPr>
            <p:cNvPr id="19" name="object 19"/>
            <p:cNvSpPr/>
            <p:nvPr/>
          </p:nvSpPr>
          <p:spPr>
            <a:xfrm>
              <a:off x="4020311" y="5113020"/>
              <a:ext cx="759460" cy="654050"/>
            </a:xfrm>
            <a:custGeom>
              <a:avLst/>
              <a:gdLst/>
              <a:ahLst/>
              <a:cxnLst/>
              <a:rect l="l" t="t" r="r" b="b"/>
              <a:pathLst>
                <a:path w="759460" h="654050">
                  <a:moveTo>
                    <a:pt x="569976" y="653796"/>
                  </a:moveTo>
                  <a:lnTo>
                    <a:pt x="188976" y="653796"/>
                  </a:lnTo>
                  <a:lnTo>
                    <a:pt x="0" y="326135"/>
                  </a:lnTo>
                  <a:lnTo>
                    <a:pt x="188976" y="0"/>
                  </a:lnTo>
                  <a:lnTo>
                    <a:pt x="569976" y="0"/>
                  </a:lnTo>
                  <a:lnTo>
                    <a:pt x="758952" y="326135"/>
                  </a:lnTo>
                  <a:lnTo>
                    <a:pt x="569976" y="653796"/>
                  </a:lnTo>
                  <a:close/>
                </a:path>
              </a:pathLst>
            </a:custGeom>
            <a:solidFill>
              <a:srgbClr val="CCD1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201668" y="5096255"/>
              <a:ext cx="1647825" cy="1426845"/>
            </a:xfrm>
            <a:custGeom>
              <a:avLst/>
              <a:gdLst/>
              <a:ahLst/>
              <a:cxnLst/>
              <a:rect l="l" t="t" r="r" b="b"/>
              <a:pathLst>
                <a:path w="1647825" h="1426845">
                  <a:moveTo>
                    <a:pt x="1240535" y="1426464"/>
                  </a:moveTo>
                  <a:lnTo>
                    <a:pt x="406908" y="1426464"/>
                  </a:lnTo>
                  <a:lnTo>
                    <a:pt x="0" y="713232"/>
                  </a:lnTo>
                  <a:lnTo>
                    <a:pt x="406908" y="0"/>
                  </a:lnTo>
                  <a:lnTo>
                    <a:pt x="1240535" y="0"/>
                  </a:lnTo>
                  <a:lnTo>
                    <a:pt x="1647444" y="713232"/>
                  </a:lnTo>
                  <a:lnTo>
                    <a:pt x="1240535" y="1426464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201668" y="5096255"/>
              <a:ext cx="1647825" cy="1426845"/>
            </a:xfrm>
            <a:custGeom>
              <a:avLst/>
              <a:gdLst/>
              <a:ahLst/>
              <a:cxnLst/>
              <a:rect l="l" t="t" r="r" b="b"/>
              <a:pathLst>
                <a:path w="1647825" h="1426845">
                  <a:moveTo>
                    <a:pt x="0" y="713232"/>
                  </a:moveTo>
                  <a:lnTo>
                    <a:pt x="406908" y="0"/>
                  </a:lnTo>
                  <a:lnTo>
                    <a:pt x="1240535" y="0"/>
                  </a:lnTo>
                  <a:lnTo>
                    <a:pt x="1647444" y="713232"/>
                  </a:lnTo>
                  <a:lnTo>
                    <a:pt x="1240535" y="1426464"/>
                  </a:lnTo>
                  <a:lnTo>
                    <a:pt x="406908" y="1426464"/>
                  </a:lnTo>
                  <a:lnTo>
                    <a:pt x="0" y="713232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4524239" y="5623020"/>
            <a:ext cx="100012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55" b="1">
                <a:solidFill>
                  <a:srgbClr val="FFFFFF"/>
                </a:solidFill>
                <a:latin typeface="Trebuchet MS"/>
                <a:cs typeface="Trebuchet MS"/>
              </a:rPr>
              <a:t>Product</a:t>
            </a:r>
            <a:endParaRPr sz="1950">
              <a:latin typeface="Trebuchet MS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676144" y="3890772"/>
            <a:ext cx="1663064" cy="1762125"/>
            <a:chOff x="2676144" y="3890772"/>
            <a:chExt cx="1663064" cy="1762125"/>
          </a:xfrm>
        </p:grpSpPr>
        <p:sp>
          <p:nvSpPr>
            <p:cNvPr id="24" name="object 24"/>
            <p:cNvSpPr/>
            <p:nvPr/>
          </p:nvSpPr>
          <p:spPr>
            <a:xfrm>
              <a:off x="3119627" y="3890772"/>
              <a:ext cx="759460" cy="654050"/>
            </a:xfrm>
            <a:custGeom>
              <a:avLst/>
              <a:gdLst/>
              <a:ahLst/>
              <a:cxnLst/>
              <a:rect l="l" t="t" r="r" b="b"/>
              <a:pathLst>
                <a:path w="759460" h="654050">
                  <a:moveTo>
                    <a:pt x="569975" y="653795"/>
                  </a:moveTo>
                  <a:lnTo>
                    <a:pt x="188975" y="653795"/>
                  </a:lnTo>
                  <a:lnTo>
                    <a:pt x="0" y="327659"/>
                  </a:lnTo>
                  <a:lnTo>
                    <a:pt x="188975" y="0"/>
                  </a:lnTo>
                  <a:lnTo>
                    <a:pt x="569975" y="0"/>
                  </a:lnTo>
                  <a:lnTo>
                    <a:pt x="758952" y="327659"/>
                  </a:lnTo>
                  <a:lnTo>
                    <a:pt x="569975" y="653795"/>
                  </a:lnTo>
                  <a:close/>
                </a:path>
              </a:pathLst>
            </a:custGeom>
            <a:solidFill>
              <a:srgbClr val="CCD1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683764" y="4219956"/>
              <a:ext cx="1647825" cy="1424940"/>
            </a:xfrm>
            <a:custGeom>
              <a:avLst/>
              <a:gdLst/>
              <a:ahLst/>
              <a:cxnLst/>
              <a:rect l="l" t="t" r="r" b="b"/>
              <a:pathLst>
                <a:path w="1647825" h="1424939">
                  <a:moveTo>
                    <a:pt x="1240535" y="1424940"/>
                  </a:moveTo>
                  <a:lnTo>
                    <a:pt x="406908" y="1424940"/>
                  </a:lnTo>
                  <a:lnTo>
                    <a:pt x="0" y="713231"/>
                  </a:lnTo>
                  <a:lnTo>
                    <a:pt x="406908" y="0"/>
                  </a:lnTo>
                  <a:lnTo>
                    <a:pt x="1240535" y="0"/>
                  </a:lnTo>
                  <a:lnTo>
                    <a:pt x="1647443" y="713231"/>
                  </a:lnTo>
                  <a:lnTo>
                    <a:pt x="1240535" y="1424940"/>
                  </a:lnTo>
                  <a:close/>
                </a:path>
              </a:pathLst>
            </a:custGeom>
            <a:solidFill>
              <a:srgbClr val="9900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683764" y="4219956"/>
              <a:ext cx="1647825" cy="1424940"/>
            </a:xfrm>
            <a:custGeom>
              <a:avLst/>
              <a:gdLst/>
              <a:ahLst/>
              <a:cxnLst/>
              <a:rect l="l" t="t" r="r" b="b"/>
              <a:pathLst>
                <a:path w="1647825" h="1424939">
                  <a:moveTo>
                    <a:pt x="0" y="713231"/>
                  </a:moveTo>
                  <a:lnTo>
                    <a:pt x="406908" y="0"/>
                  </a:lnTo>
                  <a:lnTo>
                    <a:pt x="1240535" y="0"/>
                  </a:lnTo>
                  <a:lnTo>
                    <a:pt x="1647443" y="713231"/>
                  </a:lnTo>
                  <a:lnTo>
                    <a:pt x="1240535" y="1424940"/>
                  </a:lnTo>
                  <a:lnTo>
                    <a:pt x="406908" y="1424940"/>
                  </a:lnTo>
                  <a:lnTo>
                    <a:pt x="0" y="713231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2963715" y="4774170"/>
            <a:ext cx="1085850" cy="278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-10" b="1">
                <a:solidFill>
                  <a:srgbClr val="FFFFFF"/>
                </a:solidFill>
                <a:latin typeface="Trebuchet MS"/>
                <a:cs typeface="Trebuchet MS"/>
              </a:rPr>
              <a:t>Prosperity</a:t>
            </a:r>
            <a:endParaRPr sz="1650">
              <a:latin typeface="Trebuchet MS"/>
              <a:cs typeface="Trebuchet M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676144" y="2485644"/>
            <a:ext cx="1663064" cy="1440180"/>
            <a:chOff x="2676144" y="2485644"/>
            <a:chExt cx="1663064" cy="1440180"/>
          </a:xfrm>
        </p:grpSpPr>
        <p:sp>
          <p:nvSpPr>
            <p:cNvPr id="29" name="object 29"/>
            <p:cNvSpPr/>
            <p:nvPr/>
          </p:nvSpPr>
          <p:spPr>
            <a:xfrm>
              <a:off x="2683764" y="2493264"/>
              <a:ext cx="1647825" cy="1424940"/>
            </a:xfrm>
            <a:custGeom>
              <a:avLst/>
              <a:gdLst/>
              <a:ahLst/>
              <a:cxnLst/>
              <a:rect l="l" t="t" r="r" b="b"/>
              <a:pathLst>
                <a:path w="1647825" h="1424939">
                  <a:moveTo>
                    <a:pt x="1240535" y="1424939"/>
                  </a:moveTo>
                  <a:lnTo>
                    <a:pt x="406908" y="1424939"/>
                  </a:lnTo>
                  <a:lnTo>
                    <a:pt x="0" y="713232"/>
                  </a:lnTo>
                  <a:lnTo>
                    <a:pt x="406908" y="0"/>
                  </a:lnTo>
                  <a:lnTo>
                    <a:pt x="1240535" y="0"/>
                  </a:lnTo>
                  <a:lnTo>
                    <a:pt x="1647443" y="713232"/>
                  </a:lnTo>
                  <a:lnTo>
                    <a:pt x="1240535" y="142493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683764" y="2493264"/>
              <a:ext cx="1647825" cy="1424940"/>
            </a:xfrm>
            <a:custGeom>
              <a:avLst/>
              <a:gdLst/>
              <a:ahLst/>
              <a:cxnLst/>
              <a:rect l="l" t="t" r="r" b="b"/>
              <a:pathLst>
                <a:path w="1647825" h="1424939">
                  <a:moveTo>
                    <a:pt x="0" y="713232"/>
                  </a:moveTo>
                  <a:lnTo>
                    <a:pt x="406908" y="0"/>
                  </a:lnTo>
                  <a:lnTo>
                    <a:pt x="1240535" y="0"/>
                  </a:lnTo>
                  <a:lnTo>
                    <a:pt x="1647443" y="713232"/>
                  </a:lnTo>
                  <a:lnTo>
                    <a:pt x="1240535" y="1424939"/>
                  </a:lnTo>
                  <a:lnTo>
                    <a:pt x="406908" y="1424939"/>
                  </a:lnTo>
                  <a:lnTo>
                    <a:pt x="0" y="713232"/>
                  </a:lnTo>
                  <a:close/>
                </a:path>
              </a:pathLst>
            </a:custGeom>
            <a:ln w="15240">
              <a:solidFill>
                <a:srgbClr val="FFCC6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3112976" y="3018556"/>
            <a:ext cx="78613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90" b="1">
                <a:solidFill>
                  <a:srgbClr val="FFFFFF"/>
                </a:solidFill>
                <a:latin typeface="Trebuchet MS"/>
                <a:cs typeface="Trebuchet MS"/>
              </a:rPr>
              <a:t>Peace</a:t>
            </a:r>
            <a:endParaRPr sz="1950">
              <a:latin typeface="Trebuchet MS"/>
              <a:cs typeface="Trebuchet MS"/>
            </a:endParaRPr>
          </a:p>
        </p:txBody>
      </p:sp>
      <p:sp>
        <p:nvSpPr>
          <p:cNvPr id="32" name="object 3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40005">
              <a:lnSpc>
                <a:spcPct val="100000"/>
              </a:lnSpc>
              <a:spcBef>
                <a:spcPts val="130"/>
              </a:spcBef>
            </a:pPr>
            <a:r>
              <a:rPr dirty="0" spc="100" b="1">
                <a:solidFill>
                  <a:srgbClr val="0033CC"/>
                </a:solidFill>
                <a:latin typeface="Trebuchet MS"/>
                <a:cs typeface="Trebuchet MS"/>
              </a:rPr>
              <a:t>6P</a:t>
            </a:r>
            <a:r>
              <a:rPr dirty="0" spc="-85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pc="60" b="1">
                <a:solidFill>
                  <a:srgbClr val="0033CC"/>
                </a:solidFill>
                <a:latin typeface="Trebuchet MS"/>
                <a:cs typeface="Trebuchet MS"/>
              </a:rPr>
              <a:t>Bottom</a:t>
            </a:r>
            <a:r>
              <a:rPr dirty="0" spc="-10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pc="100">
                <a:solidFill>
                  <a:srgbClr val="BC0000"/>
                </a:solidFill>
              </a:rPr>
              <a:t>Line</a:t>
            </a:r>
            <a:r>
              <a:rPr dirty="0" spc="-55">
                <a:solidFill>
                  <a:srgbClr val="BC0000"/>
                </a:solidFill>
              </a:rPr>
              <a:t> </a:t>
            </a:r>
            <a:r>
              <a:rPr dirty="0" spc="-60">
                <a:solidFill>
                  <a:srgbClr val="BC0000"/>
                </a:solidFill>
              </a:rPr>
              <a:t>-</a:t>
            </a:r>
            <a:r>
              <a:rPr dirty="0" spc="-70">
                <a:solidFill>
                  <a:srgbClr val="BC0000"/>
                </a:solidFill>
              </a:rPr>
              <a:t> </a:t>
            </a:r>
            <a:r>
              <a:rPr dirty="0" spc="100">
                <a:solidFill>
                  <a:srgbClr val="BC0000"/>
                </a:solidFill>
              </a:rPr>
              <a:t>The</a:t>
            </a:r>
            <a:r>
              <a:rPr dirty="0" spc="-80">
                <a:solidFill>
                  <a:srgbClr val="BC0000"/>
                </a:solidFill>
              </a:rPr>
              <a:t> </a:t>
            </a:r>
            <a:r>
              <a:rPr dirty="0" spc="95">
                <a:solidFill>
                  <a:srgbClr val="BC0000"/>
                </a:solidFill>
              </a:rPr>
              <a:t>Strategic</a:t>
            </a:r>
            <a:r>
              <a:rPr dirty="0" spc="-75">
                <a:solidFill>
                  <a:srgbClr val="BC0000"/>
                </a:solidFill>
              </a:rPr>
              <a:t> </a:t>
            </a:r>
            <a:r>
              <a:rPr dirty="0" spc="55">
                <a:solidFill>
                  <a:srgbClr val="BC0000"/>
                </a:solidFill>
              </a:rPr>
              <a:t>imperative</a:t>
            </a:r>
            <a:r>
              <a:rPr dirty="0" spc="-60">
                <a:solidFill>
                  <a:srgbClr val="BC0000"/>
                </a:solidFill>
              </a:rPr>
              <a:t> </a:t>
            </a:r>
            <a:r>
              <a:rPr dirty="0">
                <a:solidFill>
                  <a:srgbClr val="BC0000"/>
                </a:solidFill>
              </a:rPr>
              <a:t>for</a:t>
            </a:r>
            <a:r>
              <a:rPr dirty="0" spc="-80">
                <a:solidFill>
                  <a:srgbClr val="BC0000"/>
                </a:solidFill>
              </a:rPr>
              <a:t> </a:t>
            </a:r>
            <a:r>
              <a:rPr dirty="0" spc="285">
                <a:solidFill>
                  <a:srgbClr val="BC0000"/>
                </a:solidFill>
              </a:rPr>
              <a:t>SM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95169" y="3649491"/>
            <a:ext cx="2345055" cy="127508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20"/>
              </a:spcBef>
            </a:pPr>
            <a:r>
              <a:rPr dirty="0" sz="1650" spc="10">
                <a:solidFill>
                  <a:srgbClr val="161616"/>
                </a:solidFill>
                <a:latin typeface="Trebuchet MS"/>
                <a:cs typeface="Trebuchet MS"/>
              </a:rPr>
              <a:t>Prioritization</a:t>
            </a:r>
            <a:r>
              <a:rPr dirty="0" sz="1650" spc="-10">
                <a:solidFill>
                  <a:srgbClr val="161616"/>
                </a:solidFill>
                <a:latin typeface="Trebuchet MS"/>
                <a:cs typeface="Trebuchet MS"/>
              </a:rPr>
              <a:t> </a:t>
            </a:r>
            <a:r>
              <a:rPr dirty="0" sz="1650" spc="10">
                <a:solidFill>
                  <a:srgbClr val="161616"/>
                </a:solidFill>
                <a:latin typeface="Trebuchet MS"/>
                <a:cs typeface="Trebuchet MS"/>
              </a:rPr>
              <a:t>of</a:t>
            </a:r>
            <a:r>
              <a:rPr dirty="0" sz="1650" spc="275">
                <a:solidFill>
                  <a:srgbClr val="161616"/>
                </a:solidFill>
                <a:latin typeface="Trebuchet MS"/>
                <a:cs typeface="Trebuchet MS"/>
              </a:rPr>
              <a:t> </a:t>
            </a:r>
            <a:r>
              <a:rPr dirty="0" sz="1650" spc="105">
                <a:solidFill>
                  <a:srgbClr val="161616"/>
                </a:solidFill>
                <a:latin typeface="Trebuchet MS"/>
                <a:cs typeface="Trebuchet MS"/>
              </a:rPr>
              <a:t>each</a:t>
            </a:r>
            <a:r>
              <a:rPr dirty="0" sz="1650" spc="-5">
                <a:solidFill>
                  <a:srgbClr val="161616"/>
                </a:solidFill>
                <a:latin typeface="Trebuchet MS"/>
                <a:cs typeface="Trebuchet MS"/>
              </a:rPr>
              <a:t> </a:t>
            </a:r>
            <a:r>
              <a:rPr dirty="0" sz="1650" spc="125">
                <a:solidFill>
                  <a:srgbClr val="161616"/>
                </a:solidFill>
                <a:latin typeface="Trebuchet MS"/>
                <a:cs typeface="Trebuchet MS"/>
              </a:rPr>
              <a:t>P </a:t>
            </a:r>
            <a:r>
              <a:rPr dirty="0" sz="1650" spc="50">
                <a:solidFill>
                  <a:srgbClr val="161616"/>
                </a:solidFill>
                <a:latin typeface="Trebuchet MS"/>
                <a:cs typeface="Trebuchet MS"/>
              </a:rPr>
              <a:t>factor</a:t>
            </a:r>
            <a:r>
              <a:rPr dirty="0" sz="1650" spc="-75">
                <a:solidFill>
                  <a:srgbClr val="161616"/>
                </a:solidFill>
                <a:latin typeface="Trebuchet MS"/>
                <a:cs typeface="Trebuchet MS"/>
              </a:rPr>
              <a:t> </a:t>
            </a:r>
            <a:r>
              <a:rPr dirty="0" sz="1650" spc="60">
                <a:solidFill>
                  <a:srgbClr val="161616"/>
                </a:solidFill>
                <a:latin typeface="Trebuchet MS"/>
                <a:cs typeface="Trebuchet MS"/>
              </a:rPr>
              <a:t>would</a:t>
            </a:r>
            <a:r>
              <a:rPr dirty="0" sz="1650" spc="-65">
                <a:solidFill>
                  <a:srgbClr val="161616"/>
                </a:solidFill>
                <a:latin typeface="Trebuchet MS"/>
                <a:cs typeface="Trebuchet MS"/>
              </a:rPr>
              <a:t> </a:t>
            </a:r>
            <a:r>
              <a:rPr dirty="0" sz="1650" spc="75">
                <a:solidFill>
                  <a:srgbClr val="161616"/>
                </a:solidFill>
                <a:latin typeface="Trebuchet MS"/>
                <a:cs typeface="Trebuchet MS"/>
              </a:rPr>
              <a:t>depend </a:t>
            </a:r>
            <a:r>
              <a:rPr dirty="0" sz="1650" spc="95">
                <a:solidFill>
                  <a:srgbClr val="161616"/>
                </a:solidFill>
                <a:latin typeface="Trebuchet MS"/>
                <a:cs typeface="Trebuchet MS"/>
              </a:rPr>
              <a:t>upon</a:t>
            </a:r>
            <a:r>
              <a:rPr dirty="0" sz="1650" spc="-70">
                <a:solidFill>
                  <a:srgbClr val="161616"/>
                </a:solidFill>
                <a:latin typeface="Trebuchet MS"/>
                <a:cs typeface="Trebuchet MS"/>
              </a:rPr>
              <a:t> </a:t>
            </a:r>
            <a:r>
              <a:rPr dirty="0" sz="1650" spc="75">
                <a:solidFill>
                  <a:srgbClr val="161616"/>
                </a:solidFill>
                <a:latin typeface="Trebuchet MS"/>
                <a:cs typeface="Trebuchet MS"/>
              </a:rPr>
              <a:t>specific</a:t>
            </a:r>
            <a:r>
              <a:rPr dirty="0" sz="1650" spc="-90">
                <a:solidFill>
                  <a:srgbClr val="161616"/>
                </a:solidFill>
                <a:latin typeface="Trebuchet MS"/>
                <a:cs typeface="Trebuchet MS"/>
              </a:rPr>
              <a:t> </a:t>
            </a:r>
            <a:r>
              <a:rPr dirty="0" sz="1650" spc="45">
                <a:solidFill>
                  <a:srgbClr val="161616"/>
                </a:solidFill>
                <a:latin typeface="Trebuchet MS"/>
                <a:cs typeface="Trebuchet MS"/>
              </a:rPr>
              <a:t>features </a:t>
            </a:r>
            <a:r>
              <a:rPr dirty="0" sz="1650">
                <a:solidFill>
                  <a:srgbClr val="161616"/>
                </a:solidFill>
                <a:latin typeface="Trebuchet MS"/>
                <a:cs typeface="Trebuchet MS"/>
              </a:rPr>
              <a:t>of</a:t>
            </a:r>
            <a:r>
              <a:rPr dirty="0" sz="1650" spc="165">
                <a:solidFill>
                  <a:srgbClr val="161616"/>
                </a:solidFill>
                <a:latin typeface="Trebuchet MS"/>
                <a:cs typeface="Trebuchet MS"/>
              </a:rPr>
              <a:t> </a:t>
            </a:r>
            <a:r>
              <a:rPr dirty="0" sz="1650">
                <a:solidFill>
                  <a:srgbClr val="161616"/>
                </a:solidFill>
                <a:latin typeface="Trebuchet MS"/>
                <a:cs typeface="Trebuchet MS"/>
              </a:rPr>
              <a:t>the</a:t>
            </a:r>
            <a:r>
              <a:rPr dirty="0" sz="1650" spc="-55">
                <a:solidFill>
                  <a:srgbClr val="161616"/>
                </a:solidFill>
                <a:latin typeface="Trebuchet MS"/>
                <a:cs typeface="Trebuchet MS"/>
              </a:rPr>
              <a:t> </a:t>
            </a:r>
            <a:r>
              <a:rPr dirty="0" sz="1650" spc="70">
                <a:solidFill>
                  <a:srgbClr val="161616"/>
                </a:solidFill>
                <a:latin typeface="Trebuchet MS"/>
                <a:cs typeface="Trebuchet MS"/>
              </a:rPr>
              <a:t>industry</a:t>
            </a:r>
            <a:r>
              <a:rPr dirty="0" sz="1650" spc="-30">
                <a:solidFill>
                  <a:srgbClr val="161616"/>
                </a:solidFill>
                <a:latin typeface="Trebuchet MS"/>
                <a:cs typeface="Trebuchet MS"/>
              </a:rPr>
              <a:t> </a:t>
            </a:r>
            <a:r>
              <a:rPr dirty="0" sz="1650" spc="85">
                <a:solidFill>
                  <a:srgbClr val="161616"/>
                </a:solidFill>
                <a:latin typeface="Trebuchet MS"/>
                <a:cs typeface="Trebuchet MS"/>
              </a:rPr>
              <a:t>sector </a:t>
            </a:r>
            <a:r>
              <a:rPr dirty="0" sz="1650" spc="105">
                <a:solidFill>
                  <a:srgbClr val="161616"/>
                </a:solidFill>
                <a:latin typeface="Trebuchet MS"/>
                <a:cs typeface="Trebuchet MS"/>
              </a:rPr>
              <a:t>and</a:t>
            </a:r>
            <a:r>
              <a:rPr dirty="0" sz="1650" spc="-110">
                <a:solidFill>
                  <a:srgbClr val="161616"/>
                </a:solidFill>
                <a:latin typeface="Trebuchet MS"/>
                <a:cs typeface="Trebuchet MS"/>
              </a:rPr>
              <a:t> </a:t>
            </a:r>
            <a:r>
              <a:rPr dirty="0" sz="1650" spc="-20">
                <a:solidFill>
                  <a:srgbClr val="161616"/>
                </a:solidFill>
                <a:latin typeface="Trebuchet MS"/>
                <a:cs typeface="Trebuchet MS"/>
              </a:rPr>
              <a:t>firm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70123" y="3649491"/>
            <a:ext cx="2319020" cy="1283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55">
                <a:solidFill>
                  <a:srgbClr val="0033CC"/>
                </a:solidFill>
                <a:latin typeface="Trebuchet MS"/>
                <a:cs typeface="Trebuchet MS"/>
              </a:rPr>
              <a:t>Let</a:t>
            </a:r>
            <a:r>
              <a:rPr dirty="0" sz="1650" spc="-8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160">
                <a:solidFill>
                  <a:srgbClr val="0033CC"/>
                </a:solidFill>
                <a:latin typeface="Trebuchet MS"/>
                <a:cs typeface="Trebuchet MS"/>
              </a:rPr>
              <a:t>us</a:t>
            </a:r>
            <a:r>
              <a:rPr dirty="0" sz="1650" spc="-6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55">
                <a:solidFill>
                  <a:srgbClr val="0033CC"/>
                </a:solidFill>
                <a:latin typeface="Trebuchet MS"/>
                <a:cs typeface="Trebuchet MS"/>
              </a:rPr>
              <a:t>strive</a:t>
            </a:r>
            <a:r>
              <a:rPr dirty="0" sz="1650" spc="-9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-20">
                <a:solidFill>
                  <a:srgbClr val="0033CC"/>
                </a:solidFill>
                <a:latin typeface="Trebuchet MS"/>
                <a:cs typeface="Trebuchet MS"/>
              </a:rPr>
              <a:t>for:</a:t>
            </a:r>
            <a:endParaRPr sz="1650">
              <a:latin typeface="Trebuchet MS"/>
              <a:cs typeface="Trebuchet MS"/>
            </a:endParaRPr>
          </a:p>
          <a:p>
            <a:pPr marL="304800" indent="-147320">
              <a:lnSpc>
                <a:spcPct val="100000"/>
              </a:lnSpc>
              <a:buClr>
                <a:srgbClr val="001F60"/>
              </a:buClr>
              <a:buFont typeface="Wingdings"/>
              <a:buChar char=""/>
              <a:tabLst>
                <a:tab pos="304800" algn="l"/>
              </a:tabLst>
            </a:pPr>
            <a:r>
              <a:rPr dirty="0" sz="1650" spc="70">
                <a:solidFill>
                  <a:srgbClr val="0033CC"/>
                </a:solidFill>
                <a:latin typeface="Trebuchet MS"/>
                <a:cs typeface="Trebuchet MS"/>
              </a:rPr>
              <a:t>Inclusive</a:t>
            </a:r>
            <a:r>
              <a:rPr dirty="0" sz="1650" spc="-6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60">
                <a:solidFill>
                  <a:srgbClr val="0033CC"/>
                </a:solidFill>
                <a:latin typeface="Trebuchet MS"/>
                <a:cs typeface="Trebuchet MS"/>
              </a:rPr>
              <a:t>growth</a:t>
            </a:r>
            <a:endParaRPr sz="1650">
              <a:latin typeface="Trebuchet MS"/>
              <a:cs typeface="Trebuchet MS"/>
            </a:endParaRPr>
          </a:p>
          <a:p>
            <a:pPr marL="304800" indent="-147320">
              <a:lnSpc>
                <a:spcPct val="100000"/>
              </a:lnSpc>
              <a:buClr>
                <a:srgbClr val="001F60"/>
              </a:buClr>
              <a:buFont typeface="Wingdings"/>
              <a:buChar char=""/>
              <a:tabLst>
                <a:tab pos="304800" algn="l"/>
              </a:tabLst>
            </a:pPr>
            <a:r>
              <a:rPr dirty="0" sz="1650" spc="70">
                <a:solidFill>
                  <a:srgbClr val="0033CC"/>
                </a:solidFill>
                <a:latin typeface="Trebuchet MS"/>
                <a:cs typeface="Trebuchet MS"/>
              </a:rPr>
              <a:t>Inclusive</a:t>
            </a:r>
            <a:r>
              <a:rPr dirty="0" sz="1650" spc="-6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-10">
                <a:solidFill>
                  <a:srgbClr val="0033CC"/>
                </a:solidFill>
                <a:latin typeface="Trebuchet MS"/>
                <a:cs typeface="Trebuchet MS"/>
              </a:rPr>
              <a:t>fortune</a:t>
            </a:r>
            <a:endParaRPr sz="1650">
              <a:latin typeface="Trebuchet MS"/>
              <a:cs typeface="Trebuchet MS"/>
            </a:endParaRPr>
          </a:p>
          <a:p>
            <a:pPr marL="304800" indent="-147320">
              <a:lnSpc>
                <a:spcPct val="100000"/>
              </a:lnSpc>
              <a:buClr>
                <a:srgbClr val="001F60"/>
              </a:buClr>
              <a:buFont typeface="Wingdings"/>
              <a:buChar char=""/>
              <a:tabLst>
                <a:tab pos="304800" algn="l"/>
              </a:tabLst>
            </a:pPr>
            <a:r>
              <a:rPr dirty="0" sz="1650" spc="70">
                <a:solidFill>
                  <a:srgbClr val="0033CC"/>
                </a:solidFill>
                <a:latin typeface="Trebuchet MS"/>
                <a:cs typeface="Trebuchet MS"/>
              </a:rPr>
              <a:t>Inclusive</a:t>
            </a:r>
            <a:r>
              <a:rPr dirty="0" sz="1650" spc="-6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40">
                <a:solidFill>
                  <a:srgbClr val="0033CC"/>
                </a:solidFill>
                <a:latin typeface="Trebuchet MS"/>
                <a:cs typeface="Trebuchet MS"/>
              </a:rPr>
              <a:t>smile</a:t>
            </a:r>
            <a:endParaRPr sz="1650">
              <a:latin typeface="Trebuchet MS"/>
              <a:cs typeface="Trebuchet MS"/>
            </a:endParaRPr>
          </a:p>
          <a:p>
            <a:pPr marL="304800" indent="-147320">
              <a:lnSpc>
                <a:spcPct val="100000"/>
              </a:lnSpc>
              <a:buClr>
                <a:srgbClr val="001F60"/>
              </a:buClr>
              <a:buFont typeface="Wingdings"/>
              <a:buChar char=""/>
              <a:tabLst>
                <a:tab pos="304800" algn="l"/>
              </a:tabLst>
            </a:pPr>
            <a:r>
              <a:rPr dirty="0" sz="1650" spc="70">
                <a:solidFill>
                  <a:srgbClr val="0033CC"/>
                </a:solidFill>
                <a:latin typeface="Trebuchet MS"/>
                <a:cs typeface="Trebuchet MS"/>
              </a:rPr>
              <a:t>Inclusive</a:t>
            </a:r>
            <a:r>
              <a:rPr dirty="0" sz="1650" spc="-6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650" spc="95">
                <a:solidFill>
                  <a:srgbClr val="0033CC"/>
                </a:solidFill>
                <a:latin typeface="Trebuchet MS"/>
                <a:cs typeface="Trebuchet MS"/>
              </a:rPr>
              <a:t>happiness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5169" y="2392134"/>
            <a:ext cx="2638425" cy="7810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650" spc="75" b="1">
                <a:solidFill>
                  <a:srgbClr val="E98A00"/>
                </a:solidFill>
                <a:latin typeface="Trebuchet MS"/>
                <a:cs typeface="Trebuchet MS"/>
              </a:rPr>
              <a:t>Peace</a:t>
            </a:r>
            <a:r>
              <a:rPr dirty="0" sz="1650" spc="-95" b="1">
                <a:solidFill>
                  <a:srgbClr val="E98A00"/>
                </a:solidFill>
                <a:latin typeface="Trebuchet MS"/>
                <a:cs typeface="Trebuchet MS"/>
              </a:rPr>
              <a:t> </a:t>
            </a:r>
            <a:r>
              <a:rPr dirty="0" sz="1650" b="1">
                <a:solidFill>
                  <a:srgbClr val="E98A00"/>
                </a:solidFill>
                <a:latin typeface="Trebuchet MS"/>
                <a:cs typeface="Trebuchet MS"/>
              </a:rPr>
              <a:t>for</a:t>
            </a:r>
            <a:r>
              <a:rPr dirty="0" sz="1650" spc="-85" b="1">
                <a:solidFill>
                  <a:srgbClr val="E98A00"/>
                </a:solidFill>
                <a:latin typeface="Trebuchet MS"/>
                <a:cs typeface="Trebuchet MS"/>
              </a:rPr>
              <a:t> </a:t>
            </a:r>
            <a:r>
              <a:rPr dirty="0" sz="1650" b="1">
                <a:solidFill>
                  <a:srgbClr val="E98A00"/>
                </a:solidFill>
                <a:latin typeface="Trebuchet MS"/>
                <a:cs typeface="Trebuchet MS"/>
              </a:rPr>
              <a:t>humanity</a:t>
            </a:r>
            <a:r>
              <a:rPr dirty="0" sz="1650" spc="-85" b="1">
                <a:solidFill>
                  <a:srgbClr val="E98A00"/>
                </a:solidFill>
                <a:latin typeface="Trebuchet MS"/>
                <a:cs typeface="Trebuchet MS"/>
              </a:rPr>
              <a:t> </a:t>
            </a:r>
            <a:r>
              <a:rPr dirty="0" sz="1650" spc="70" b="1">
                <a:solidFill>
                  <a:srgbClr val="E98A00"/>
                </a:solidFill>
                <a:latin typeface="Trebuchet MS"/>
                <a:cs typeface="Trebuchet MS"/>
              </a:rPr>
              <a:t>is</a:t>
            </a:r>
            <a:r>
              <a:rPr dirty="0" sz="1650" spc="-75" b="1">
                <a:solidFill>
                  <a:srgbClr val="E98A00"/>
                </a:solidFill>
                <a:latin typeface="Trebuchet MS"/>
                <a:cs typeface="Trebuchet MS"/>
              </a:rPr>
              <a:t> </a:t>
            </a:r>
            <a:r>
              <a:rPr dirty="0" sz="1650" spc="-25" b="1">
                <a:solidFill>
                  <a:srgbClr val="E98A00"/>
                </a:solidFill>
                <a:latin typeface="Trebuchet MS"/>
                <a:cs typeface="Trebuchet MS"/>
              </a:rPr>
              <a:t>one </a:t>
            </a:r>
            <a:r>
              <a:rPr dirty="0" sz="1650" b="1">
                <a:solidFill>
                  <a:srgbClr val="E98A00"/>
                </a:solidFill>
                <a:latin typeface="Trebuchet MS"/>
                <a:cs typeface="Trebuchet MS"/>
              </a:rPr>
              <a:t>of</a:t>
            </a:r>
            <a:r>
              <a:rPr dirty="0" sz="1650" spc="145" b="1">
                <a:solidFill>
                  <a:srgbClr val="E98A00"/>
                </a:solidFill>
                <a:latin typeface="Trebuchet MS"/>
                <a:cs typeface="Trebuchet MS"/>
              </a:rPr>
              <a:t> </a:t>
            </a:r>
            <a:r>
              <a:rPr dirty="0" sz="1650" spc="-10" b="1">
                <a:solidFill>
                  <a:srgbClr val="E98A00"/>
                </a:solidFill>
                <a:latin typeface="Trebuchet MS"/>
                <a:cs typeface="Trebuchet MS"/>
              </a:rPr>
              <a:t>the</a:t>
            </a:r>
            <a:r>
              <a:rPr dirty="0" sz="1650" spc="-85" b="1">
                <a:solidFill>
                  <a:srgbClr val="E98A00"/>
                </a:solidFill>
                <a:latin typeface="Trebuchet MS"/>
                <a:cs typeface="Trebuchet MS"/>
              </a:rPr>
              <a:t> </a:t>
            </a:r>
            <a:r>
              <a:rPr dirty="0" sz="1650">
                <a:solidFill>
                  <a:srgbClr val="E98A00"/>
                </a:solidFill>
                <a:latin typeface="Trebuchet MS"/>
                <a:cs typeface="Trebuchet MS"/>
              </a:rPr>
              <a:t>ultimate</a:t>
            </a:r>
            <a:r>
              <a:rPr dirty="0" sz="1650" spc="-60">
                <a:solidFill>
                  <a:srgbClr val="E98A00"/>
                </a:solidFill>
                <a:latin typeface="Trebuchet MS"/>
                <a:cs typeface="Trebuchet MS"/>
              </a:rPr>
              <a:t> </a:t>
            </a:r>
            <a:r>
              <a:rPr dirty="0" sz="1650" spc="40">
                <a:solidFill>
                  <a:srgbClr val="E98A00"/>
                </a:solidFill>
                <a:latin typeface="Trebuchet MS"/>
                <a:cs typeface="Trebuchet MS"/>
              </a:rPr>
              <a:t>objectives </a:t>
            </a:r>
            <a:r>
              <a:rPr dirty="0" sz="1650" b="1">
                <a:solidFill>
                  <a:srgbClr val="E98A00"/>
                </a:solidFill>
                <a:latin typeface="Trebuchet MS"/>
                <a:cs typeface="Trebuchet MS"/>
              </a:rPr>
              <a:t>of</a:t>
            </a:r>
            <a:r>
              <a:rPr dirty="0" sz="1650" spc="85" b="1">
                <a:solidFill>
                  <a:srgbClr val="E98A00"/>
                </a:solidFill>
                <a:latin typeface="Trebuchet MS"/>
                <a:cs typeface="Trebuchet MS"/>
              </a:rPr>
              <a:t> </a:t>
            </a:r>
            <a:r>
              <a:rPr dirty="0" sz="1650" spc="40">
                <a:solidFill>
                  <a:srgbClr val="E98A00"/>
                </a:solidFill>
                <a:latin typeface="Trebuchet MS"/>
                <a:cs typeface="Trebuchet MS"/>
              </a:rPr>
              <a:t>sustainability</a:t>
            </a:r>
            <a:endParaRPr sz="16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278162" y="3907035"/>
            <a:ext cx="7504430" cy="83058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ts val="3175"/>
              </a:lnSpc>
              <a:spcBef>
                <a:spcPts val="90"/>
              </a:spcBef>
            </a:pPr>
            <a:r>
              <a:rPr dirty="0" sz="2650" spc="90">
                <a:solidFill>
                  <a:srgbClr val="BC0000"/>
                </a:solidFill>
              </a:rPr>
              <a:t>Application</a:t>
            </a:r>
            <a:r>
              <a:rPr dirty="0" sz="2650" spc="-145">
                <a:solidFill>
                  <a:srgbClr val="BC0000"/>
                </a:solidFill>
              </a:rPr>
              <a:t> </a:t>
            </a:r>
            <a:r>
              <a:rPr dirty="0" sz="2650">
                <a:solidFill>
                  <a:srgbClr val="BC0000"/>
                </a:solidFill>
              </a:rPr>
              <a:t>of</a:t>
            </a:r>
            <a:r>
              <a:rPr dirty="0" sz="2650" spc="195">
                <a:solidFill>
                  <a:srgbClr val="BC0000"/>
                </a:solidFill>
              </a:rPr>
              <a:t> </a:t>
            </a:r>
            <a:r>
              <a:rPr dirty="0" sz="2650" spc="80">
                <a:solidFill>
                  <a:srgbClr val="BC0000"/>
                </a:solidFill>
              </a:rPr>
              <a:t>Digital</a:t>
            </a:r>
            <a:r>
              <a:rPr dirty="0" sz="2650" spc="-140">
                <a:solidFill>
                  <a:srgbClr val="BC0000"/>
                </a:solidFill>
              </a:rPr>
              <a:t> </a:t>
            </a:r>
            <a:r>
              <a:rPr dirty="0" sz="2650" spc="114">
                <a:solidFill>
                  <a:srgbClr val="BC0000"/>
                </a:solidFill>
              </a:rPr>
              <a:t>Technologies</a:t>
            </a:r>
            <a:endParaRPr sz="2650"/>
          </a:p>
          <a:p>
            <a:pPr algn="ctr">
              <a:lnSpc>
                <a:spcPts val="3175"/>
              </a:lnSpc>
              <a:tabLst>
                <a:tab pos="5863590" algn="l"/>
              </a:tabLst>
            </a:pPr>
            <a:r>
              <a:rPr dirty="0" sz="2650" spc="120">
                <a:solidFill>
                  <a:srgbClr val="BC0000"/>
                </a:solidFill>
              </a:rPr>
              <a:t>For</a:t>
            </a:r>
            <a:r>
              <a:rPr dirty="0" sz="2650" spc="-125">
                <a:solidFill>
                  <a:srgbClr val="BC0000"/>
                </a:solidFill>
              </a:rPr>
              <a:t> </a:t>
            </a:r>
            <a:r>
              <a:rPr dirty="0" sz="2650" spc="90">
                <a:solidFill>
                  <a:srgbClr val="BC0000"/>
                </a:solidFill>
              </a:rPr>
              <a:t>Sustainability</a:t>
            </a:r>
            <a:r>
              <a:rPr dirty="0" sz="2650" spc="-160">
                <a:solidFill>
                  <a:srgbClr val="BC0000"/>
                </a:solidFill>
              </a:rPr>
              <a:t> </a:t>
            </a:r>
            <a:r>
              <a:rPr dirty="0" sz="2650" spc="140">
                <a:solidFill>
                  <a:srgbClr val="BC0000"/>
                </a:solidFill>
              </a:rPr>
              <a:t>Management</a:t>
            </a:r>
            <a:r>
              <a:rPr dirty="0" sz="2650" spc="-140">
                <a:solidFill>
                  <a:srgbClr val="BC0000"/>
                </a:solidFill>
              </a:rPr>
              <a:t> </a:t>
            </a:r>
            <a:r>
              <a:rPr dirty="0" sz="2650" spc="130">
                <a:solidFill>
                  <a:srgbClr val="BC0000"/>
                </a:solidFill>
              </a:rPr>
              <a:t>and</a:t>
            </a:r>
            <a:r>
              <a:rPr dirty="0" sz="2650">
                <a:solidFill>
                  <a:srgbClr val="BC0000"/>
                </a:solidFill>
              </a:rPr>
              <a:t>	</a:t>
            </a:r>
            <a:r>
              <a:rPr dirty="0" sz="2650" spc="114">
                <a:solidFill>
                  <a:srgbClr val="BC0000"/>
                </a:solidFill>
              </a:rPr>
              <a:t>Reporting</a:t>
            </a:r>
            <a:endParaRPr sz="26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2276855"/>
            <a:ext cx="2592323" cy="145389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0892" y="1640529"/>
            <a:ext cx="9023985" cy="4705985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64135">
              <a:lnSpc>
                <a:spcPct val="100000"/>
              </a:lnSpc>
              <a:spcBef>
                <a:spcPts val="725"/>
              </a:spcBef>
            </a:pPr>
            <a:r>
              <a:rPr dirty="0" sz="1450" spc="60">
                <a:solidFill>
                  <a:srgbClr val="0033CC"/>
                </a:solidFill>
                <a:latin typeface="Trebuchet MS"/>
                <a:cs typeface="Trebuchet MS"/>
              </a:rPr>
              <a:t>Digital</a:t>
            </a:r>
            <a:r>
              <a:rPr dirty="0" sz="145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65">
                <a:solidFill>
                  <a:srgbClr val="0033CC"/>
                </a:solidFill>
                <a:latin typeface="Trebuchet MS"/>
                <a:cs typeface="Trebuchet MS"/>
              </a:rPr>
              <a:t>Transformation</a:t>
            </a:r>
            <a:r>
              <a:rPr dirty="0" sz="1450" spc="-2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100">
                <a:solidFill>
                  <a:srgbClr val="0033CC"/>
                </a:solidFill>
                <a:latin typeface="Trebuchet MS"/>
                <a:cs typeface="Trebuchet MS"/>
              </a:rPr>
              <a:t>is</a:t>
            </a:r>
            <a:r>
              <a:rPr dirty="0" sz="1450" spc="3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0033CC"/>
                </a:solidFill>
                <a:latin typeface="Trebuchet MS"/>
                <a:cs typeface="Trebuchet MS"/>
              </a:rPr>
              <a:t>not</a:t>
            </a:r>
            <a:r>
              <a:rPr dirty="0" sz="1450" spc="-2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105" b="1">
                <a:solidFill>
                  <a:srgbClr val="0033CC"/>
                </a:solidFill>
                <a:latin typeface="Trebuchet MS"/>
                <a:cs typeface="Trebuchet MS"/>
              </a:rPr>
              <a:t>a</a:t>
            </a:r>
            <a:r>
              <a:rPr dirty="0" sz="1450" spc="2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0033CC"/>
                </a:solidFill>
                <a:latin typeface="Trebuchet MS"/>
                <a:cs typeface="Trebuchet MS"/>
              </a:rPr>
              <a:t>statement</a:t>
            </a:r>
            <a:r>
              <a:rPr dirty="0" sz="1450" spc="-2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0033CC"/>
                </a:solidFill>
                <a:latin typeface="Trebuchet MS"/>
                <a:cs typeface="Trebuchet MS"/>
              </a:rPr>
              <a:t>of</a:t>
            </a:r>
            <a:r>
              <a:rPr dirty="0" sz="1450" spc="22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-20" b="1">
                <a:solidFill>
                  <a:srgbClr val="0033CC"/>
                </a:solidFill>
                <a:latin typeface="Trebuchet MS"/>
                <a:cs typeface="Trebuchet MS"/>
              </a:rPr>
              <a:t>intent</a:t>
            </a:r>
            <a:r>
              <a:rPr dirty="0" sz="1450" spc="-20">
                <a:solidFill>
                  <a:srgbClr val="0033CC"/>
                </a:solidFill>
                <a:latin typeface="Trebuchet MS"/>
                <a:cs typeface="Trebuchet MS"/>
              </a:rPr>
              <a:t>,</a:t>
            </a:r>
            <a:r>
              <a:rPr dirty="0" sz="1450" spc="-1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50">
                <a:solidFill>
                  <a:srgbClr val="0033CC"/>
                </a:solidFill>
                <a:latin typeface="Trebuchet MS"/>
                <a:cs typeface="Trebuchet MS"/>
              </a:rPr>
              <a:t>but</a:t>
            </a:r>
            <a:r>
              <a:rPr dirty="0" sz="1450" spc="-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0033CC"/>
                </a:solidFill>
                <a:latin typeface="Trebuchet MS"/>
                <a:cs typeface="Trebuchet MS"/>
              </a:rPr>
              <a:t>the</a:t>
            </a:r>
            <a:r>
              <a:rPr dirty="0" sz="1450" spc="4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50" b="1">
                <a:solidFill>
                  <a:srgbClr val="0033CC"/>
                </a:solidFill>
                <a:latin typeface="Trebuchet MS"/>
                <a:cs typeface="Trebuchet MS"/>
              </a:rPr>
              <a:t>strategic</a:t>
            </a:r>
            <a:r>
              <a:rPr dirty="0" sz="1450" spc="-2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0033CC"/>
                </a:solidFill>
                <a:latin typeface="Trebuchet MS"/>
                <a:cs typeface="Trebuchet MS"/>
              </a:rPr>
              <a:t>imperatives</a:t>
            </a:r>
            <a:r>
              <a:rPr dirty="0" sz="1450" spc="-4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0033CC"/>
                </a:solidFill>
                <a:latin typeface="Trebuchet MS"/>
                <a:cs typeface="Trebuchet MS"/>
              </a:rPr>
              <a:t>for</a:t>
            </a:r>
            <a:r>
              <a:rPr dirty="0" sz="1450" spc="3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190">
                <a:solidFill>
                  <a:srgbClr val="0033CC"/>
                </a:solidFill>
                <a:latin typeface="Trebuchet MS"/>
                <a:cs typeface="Trebuchet MS"/>
              </a:rPr>
              <a:t>CEOs</a:t>
            </a:r>
            <a:endParaRPr sz="1450">
              <a:latin typeface="Trebuchet MS"/>
              <a:cs typeface="Trebuchet MS"/>
            </a:endParaRPr>
          </a:p>
          <a:p>
            <a:pPr marL="579120" indent="-292100">
              <a:lnSpc>
                <a:spcPct val="100000"/>
              </a:lnSpc>
              <a:spcBef>
                <a:spcPts val="640"/>
              </a:spcBef>
              <a:buClr>
                <a:srgbClr val="BF0000"/>
              </a:buClr>
              <a:buFont typeface="Wingdings"/>
              <a:buChar char=""/>
              <a:tabLst>
                <a:tab pos="579120" algn="l"/>
              </a:tabLst>
            </a:pPr>
            <a:r>
              <a:rPr dirty="0" sz="1450" spc="150">
                <a:latin typeface="Trebuchet MS"/>
                <a:cs typeface="Trebuchet MS"/>
              </a:rPr>
              <a:t>DT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of</a:t>
            </a:r>
            <a:r>
              <a:rPr dirty="0" sz="1450" spc="13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operating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u="sng" sz="1450" spc="13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processes</a:t>
            </a:r>
            <a:r>
              <a:rPr dirty="0" u="sng" sz="1450" spc="-3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for</a:t>
            </a:r>
            <a:r>
              <a:rPr dirty="0" u="sng" sz="1450" spc="-3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creating,</a:t>
            </a:r>
            <a:r>
              <a:rPr dirty="0" u="sng" sz="1450" spc="-7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preserving,</a:t>
            </a:r>
            <a:r>
              <a:rPr dirty="0" u="sng" sz="1450" spc="-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14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sharing</a:t>
            </a:r>
            <a:r>
              <a:rPr dirty="0" u="sng" sz="1450" spc="-6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exchanging</a:t>
            </a:r>
            <a:r>
              <a:rPr dirty="0" u="none" sz="1450" spc="-75">
                <a:latin typeface="Trebuchet MS"/>
                <a:cs typeface="Trebuchet MS"/>
              </a:rPr>
              <a:t> </a:t>
            </a:r>
            <a:r>
              <a:rPr dirty="0" u="none" sz="1450" spc="85">
                <a:latin typeface="Trebuchet MS"/>
                <a:cs typeface="Trebuchet MS"/>
              </a:rPr>
              <a:t>values</a:t>
            </a:r>
            <a:endParaRPr sz="1450">
              <a:latin typeface="Trebuchet MS"/>
              <a:cs typeface="Trebuchet MS"/>
            </a:endParaRPr>
          </a:p>
          <a:p>
            <a:pPr marL="579120" indent="-292100">
              <a:lnSpc>
                <a:spcPct val="100000"/>
              </a:lnSpc>
              <a:spcBef>
                <a:spcPts val="635"/>
              </a:spcBef>
              <a:buClr>
                <a:srgbClr val="BF0000"/>
              </a:buClr>
              <a:buFont typeface="Wingdings"/>
              <a:buChar char=""/>
              <a:tabLst>
                <a:tab pos="579120" algn="l"/>
              </a:tabLst>
            </a:pPr>
            <a:r>
              <a:rPr dirty="0" sz="1450" spc="95">
                <a:latin typeface="Trebuchet MS"/>
                <a:cs typeface="Trebuchet MS"/>
              </a:rPr>
              <a:t>Technologies</a:t>
            </a:r>
            <a:r>
              <a:rPr dirty="0" sz="1450" spc="-90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are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fast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evolving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by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u="sng" sz="1450" spc="10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merging</a:t>
            </a:r>
            <a:r>
              <a:rPr dirty="0" u="sng" sz="1450" spc="-7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the</a:t>
            </a:r>
            <a:r>
              <a:rPr dirty="0" u="sng" sz="1450" spc="-4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7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physical,</a:t>
            </a:r>
            <a:r>
              <a:rPr dirty="0" u="sng" sz="1450" spc="-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digital</a:t>
            </a:r>
            <a:r>
              <a:rPr dirty="0" u="sng" sz="1450" spc="-7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7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biological</a:t>
            </a:r>
            <a:r>
              <a:rPr dirty="0" u="sng" sz="1450" spc="-7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9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worlds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into</a:t>
            </a:r>
            <a:r>
              <a:rPr dirty="0" u="none" sz="1450" spc="-45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one</a:t>
            </a:r>
            <a:endParaRPr sz="1450">
              <a:latin typeface="Trebuchet MS"/>
              <a:cs typeface="Trebuchet MS"/>
            </a:endParaRPr>
          </a:p>
          <a:p>
            <a:pPr marL="579120" indent="-292100">
              <a:lnSpc>
                <a:spcPct val="100000"/>
              </a:lnSpc>
              <a:spcBef>
                <a:spcPts val="635"/>
              </a:spcBef>
              <a:buClr>
                <a:srgbClr val="BF0000"/>
              </a:buClr>
              <a:buFont typeface="Wingdings"/>
              <a:buChar char=""/>
              <a:tabLst>
                <a:tab pos="579120" algn="l"/>
              </a:tabLst>
            </a:pPr>
            <a:r>
              <a:rPr dirty="0" sz="1450" spc="150">
                <a:latin typeface="Trebuchet MS"/>
                <a:cs typeface="Trebuchet MS"/>
              </a:rPr>
              <a:t>DT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235">
                <a:latin typeface="Trebuchet MS"/>
                <a:cs typeface="Trebuchet MS"/>
              </a:rPr>
              <a:t>SM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are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moving</a:t>
            </a:r>
            <a:r>
              <a:rPr dirty="0" sz="1450" spc="-8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up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145">
                <a:latin typeface="Trebuchet MS"/>
                <a:cs typeface="Trebuchet MS"/>
              </a:rPr>
              <a:t>CEO’s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u="sng" sz="1450" spc="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imperatives</a:t>
            </a:r>
            <a:r>
              <a:rPr dirty="0" u="sng" sz="1450" spc="-6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7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strategic</a:t>
            </a:r>
            <a:r>
              <a:rPr dirty="0" u="sng" sz="1450" spc="-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agenda</a:t>
            </a:r>
            <a:r>
              <a:rPr dirty="0" u="none" sz="1450" spc="-50">
                <a:latin typeface="Trebuchet MS"/>
                <a:cs typeface="Trebuchet MS"/>
              </a:rPr>
              <a:t> </a:t>
            </a:r>
            <a:r>
              <a:rPr dirty="0" u="none" sz="1450" spc="165">
                <a:latin typeface="Trebuchet MS"/>
                <a:cs typeface="Trebuchet MS"/>
              </a:rPr>
              <a:t>as</a:t>
            </a:r>
            <a:r>
              <a:rPr dirty="0" u="none" sz="1450" spc="-65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inseparable</a:t>
            </a:r>
            <a:r>
              <a:rPr dirty="0" u="none" sz="1450" spc="-65">
                <a:latin typeface="Trebuchet MS"/>
                <a:cs typeface="Trebuchet MS"/>
              </a:rPr>
              <a:t> </a:t>
            </a:r>
            <a:r>
              <a:rPr dirty="0" u="none" sz="1450" spc="65">
                <a:latin typeface="Trebuchet MS"/>
                <a:cs typeface="Trebuchet MS"/>
              </a:rPr>
              <a:t>twins</a:t>
            </a:r>
            <a:endParaRPr sz="1450">
              <a:latin typeface="Trebuchet MS"/>
              <a:cs typeface="Trebuchet MS"/>
            </a:endParaRPr>
          </a:p>
          <a:p>
            <a:pPr marL="579120" indent="-292100">
              <a:lnSpc>
                <a:spcPct val="100000"/>
              </a:lnSpc>
              <a:spcBef>
                <a:spcPts val="575"/>
              </a:spcBef>
              <a:buClr>
                <a:srgbClr val="BF0000"/>
              </a:buClr>
              <a:buFont typeface="Wingdings"/>
              <a:buChar char=""/>
              <a:tabLst>
                <a:tab pos="579120" algn="l"/>
              </a:tabLst>
            </a:pPr>
            <a:r>
              <a:rPr dirty="0" sz="1450" spc="150">
                <a:latin typeface="Trebuchet MS"/>
                <a:cs typeface="Trebuchet MS"/>
              </a:rPr>
              <a:t>DT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of</a:t>
            </a:r>
            <a:r>
              <a:rPr dirty="0" sz="1450" spc="18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entire</a:t>
            </a:r>
            <a:r>
              <a:rPr dirty="0" u="sng" sz="1450" spc="-1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7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value</a:t>
            </a:r>
            <a:r>
              <a:rPr dirty="0" u="sng" sz="1450" spc="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9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chain</a:t>
            </a:r>
            <a:r>
              <a:rPr dirty="0" u="sng" sz="1450" spc="-3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for </a:t>
            </a:r>
            <a:r>
              <a:rPr dirty="0" u="sng" sz="1450" spc="1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</a:t>
            </a:r>
            <a:r>
              <a:rPr dirty="0" u="sng" sz="1450" spc="-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9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smarter</a:t>
            </a:r>
            <a:r>
              <a:rPr dirty="0" u="sng" sz="1450" spc="-3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generation,</a:t>
            </a:r>
            <a:r>
              <a:rPr dirty="0" u="none" sz="1450" spc="-40">
                <a:latin typeface="Trebuchet MS"/>
                <a:cs typeface="Trebuchet MS"/>
              </a:rPr>
              <a:t> </a:t>
            </a:r>
            <a:r>
              <a:rPr dirty="0" u="none" sz="1450" spc="75">
                <a:latin typeface="Trebuchet MS"/>
                <a:cs typeface="Trebuchet MS"/>
              </a:rPr>
              <a:t>desirable</a:t>
            </a:r>
            <a:r>
              <a:rPr dirty="0" u="none" sz="1450" spc="-30">
                <a:latin typeface="Trebuchet MS"/>
                <a:cs typeface="Trebuchet MS"/>
              </a:rPr>
              <a:t> </a:t>
            </a:r>
            <a:r>
              <a:rPr dirty="0" u="none" sz="1450" spc="85">
                <a:latin typeface="Trebuchet MS"/>
                <a:cs typeface="Trebuchet MS"/>
              </a:rPr>
              <a:t>results</a:t>
            </a:r>
            <a:r>
              <a:rPr dirty="0" u="none" sz="1450" spc="-2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for</a:t>
            </a:r>
            <a:r>
              <a:rPr dirty="0" u="none" sz="1450" spc="-1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all</a:t>
            </a:r>
            <a:r>
              <a:rPr dirty="0" u="none" sz="1450" spc="-25">
                <a:latin typeface="Trebuchet MS"/>
                <a:cs typeface="Trebuchet MS"/>
              </a:rPr>
              <a:t> </a:t>
            </a:r>
            <a:r>
              <a:rPr dirty="0" u="none" sz="1450" spc="80">
                <a:latin typeface="Trebuchet MS"/>
                <a:cs typeface="Trebuchet MS"/>
              </a:rPr>
              <a:t>stakeholders</a:t>
            </a:r>
            <a:endParaRPr sz="1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70"/>
              </a:spcBef>
              <a:buFont typeface="Wingdings"/>
              <a:buChar char=""/>
            </a:pPr>
            <a:endParaRPr sz="1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50" spc="60">
                <a:solidFill>
                  <a:srgbClr val="0033CC"/>
                </a:solidFill>
                <a:latin typeface="Trebuchet MS"/>
                <a:cs typeface="Trebuchet MS"/>
              </a:rPr>
              <a:t>Digital</a:t>
            </a:r>
            <a:r>
              <a:rPr dirty="0" sz="1450" spc="-5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95">
                <a:solidFill>
                  <a:srgbClr val="0033CC"/>
                </a:solidFill>
                <a:latin typeface="Trebuchet MS"/>
                <a:cs typeface="Trebuchet MS"/>
              </a:rPr>
              <a:t>Technologies</a:t>
            </a:r>
            <a:r>
              <a:rPr dirty="0" sz="1450" spc="-8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0033CC"/>
                </a:solidFill>
                <a:latin typeface="Trebuchet MS"/>
                <a:cs typeface="Trebuchet MS"/>
              </a:rPr>
              <a:t>for</a:t>
            </a:r>
            <a:r>
              <a:rPr dirty="0" sz="1450" spc="-1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150">
                <a:solidFill>
                  <a:srgbClr val="0033CC"/>
                </a:solidFill>
                <a:latin typeface="Trebuchet MS"/>
                <a:cs typeface="Trebuchet MS"/>
              </a:rPr>
              <a:t>DT</a:t>
            </a:r>
            <a:r>
              <a:rPr dirty="0" sz="14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>
                <a:solidFill>
                  <a:srgbClr val="0033CC"/>
                </a:solidFill>
                <a:latin typeface="Trebuchet MS"/>
                <a:cs typeface="Trebuchet MS"/>
              </a:rPr>
              <a:t>of</a:t>
            </a:r>
            <a:r>
              <a:rPr dirty="0" sz="1450" spc="14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229">
                <a:solidFill>
                  <a:srgbClr val="0033CC"/>
                </a:solidFill>
                <a:latin typeface="Trebuchet MS"/>
                <a:cs typeface="Trebuchet MS"/>
              </a:rPr>
              <a:t>ESG</a:t>
            </a:r>
            <a:r>
              <a:rPr dirty="0" sz="1450" spc="-5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450" spc="90">
                <a:solidFill>
                  <a:srgbClr val="0033CC"/>
                </a:solidFill>
                <a:latin typeface="Trebuchet MS"/>
                <a:cs typeface="Trebuchet MS"/>
              </a:rPr>
              <a:t>Management</a:t>
            </a:r>
            <a:endParaRPr sz="1450">
              <a:latin typeface="Trebuchet MS"/>
              <a:cs typeface="Trebuchet MS"/>
            </a:endParaRPr>
          </a:p>
          <a:p>
            <a:pPr marL="522605" indent="-235585">
              <a:lnSpc>
                <a:spcPct val="100000"/>
              </a:lnSpc>
              <a:spcBef>
                <a:spcPts val="1080"/>
              </a:spcBef>
              <a:buClr>
                <a:srgbClr val="BF0000"/>
              </a:buClr>
              <a:buFont typeface="Wingdings"/>
              <a:buChar char=""/>
              <a:tabLst>
                <a:tab pos="522605" algn="l"/>
              </a:tabLst>
            </a:pPr>
            <a:r>
              <a:rPr dirty="0" sz="1450" spc="95">
                <a:latin typeface="Trebuchet MS"/>
                <a:cs typeface="Trebuchet MS"/>
              </a:rPr>
              <a:t>Blockchain</a:t>
            </a:r>
            <a:r>
              <a:rPr dirty="0" sz="1450" spc="-25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Platform(s)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for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end-</a:t>
            </a:r>
            <a:r>
              <a:rPr dirty="0" sz="1450">
                <a:latin typeface="Trebuchet MS"/>
                <a:cs typeface="Trebuchet MS"/>
              </a:rPr>
              <a:t>to-</a:t>
            </a:r>
            <a:r>
              <a:rPr dirty="0" sz="1450" spc="100">
                <a:latin typeface="Trebuchet MS"/>
                <a:cs typeface="Trebuchet MS"/>
              </a:rPr>
              <a:t>end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management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-25">
                <a:latin typeface="Trebuchet MS"/>
                <a:cs typeface="Trebuchet MS"/>
              </a:rPr>
              <a:t>of</a:t>
            </a:r>
            <a:endParaRPr sz="1450">
              <a:latin typeface="Trebuchet MS"/>
              <a:cs typeface="Trebuchet MS"/>
            </a:endParaRPr>
          </a:p>
          <a:p>
            <a:pPr lvl="1" marL="878205" indent="-234950">
              <a:lnSpc>
                <a:spcPct val="100000"/>
              </a:lnSpc>
              <a:spcBef>
                <a:spcPts val="630"/>
              </a:spcBef>
              <a:buClr>
                <a:srgbClr val="BF0000"/>
              </a:buClr>
              <a:buFont typeface="Wingdings"/>
              <a:buChar char=""/>
              <a:tabLst>
                <a:tab pos="878205" algn="l"/>
              </a:tabLst>
            </a:pPr>
            <a:r>
              <a:rPr dirty="0" u="sng" sz="1300" spc="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Complaints</a:t>
            </a:r>
            <a:r>
              <a:rPr dirty="0" u="none" sz="1300" spc="-10">
                <a:latin typeface="Trebuchet MS"/>
                <a:cs typeface="Trebuchet MS"/>
              </a:rPr>
              <a:t> </a:t>
            </a:r>
            <a:r>
              <a:rPr dirty="0" u="none" sz="1300">
                <a:latin typeface="Trebuchet MS"/>
                <a:cs typeface="Trebuchet MS"/>
              </a:rPr>
              <a:t>from</a:t>
            </a:r>
            <a:r>
              <a:rPr dirty="0" u="none" sz="1300" spc="-25">
                <a:latin typeface="Trebuchet MS"/>
                <a:cs typeface="Trebuchet MS"/>
              </a:rPr>
              <a:t> </a:t>
            </a:r>
            <a:r>
              <a:rPr dirty="0" u="none" sz="1300" spc="70">
                <a:latin typeface="Trebuchet MS"/>
                <a:cs typeface="Trebuchet MS"/>
              </a:rPr>
              <a:t>stakeholders</a:t>
            </a:r>
            <a:r>
              <a:rPr dirty="0" u="none" sz="1300" spc="-20">
                <a:latin typeface="Trebuchet MS"/>
                <a:cs typeface="Trebuchet MS"/>
              </a:rPr>
              <a:t> </a:t>
            </a:r>
            <a:r>
              <a:rPr dirty="0" u="none" sz="1300" spc="80">
                <a:latin typeface="Trebuchet MS"/>
                <a:cs typeface="Trebuchet MS"/>
              </a:rPr>
              <a:t>and</a:t>
            </a:r>
            <a:r>
              <a:rPr dirty="0" u="none" sz="1300" spc="-15">
                <a:latin typeface="Trebuchet MS"/>
                <a:cs typeface="Trebuchet MS"/>
              </a:rPr>
              <a:t> </a:t>
            </a:r>
            <a:r>
              <a:rPr dirty="0" u="none" sz="1300" spc="70">
                <a:latin typeface="Trebuchet MS"/>
                <a:cs typeface="Trebuchet MS"/>
              </a:rPr>
              <a:t>closure</a:t>
            </a:r>
            <a:r>
              <a:rPr dirty="0" u="none" sz="1300" spc="-5">
                <a:latin typeface="Trebuchet MS"/>
                <a:cs typeface="Trebuchet MS"/>
              </a:rPr>
              <a:t> </a:t>
            </a:r>
            <a:r>
              <a:rPr dirty="0" u="none" sz="1300" spc="-10">
                <a:latin typeface="Trebuchet MS"/>
                <a:cs typeface="Trebuchet MS"/>
              </a:rPr>
              <a:t>thereof</a:t>
            </a:r>
            <a:endParaRPr sz="1300">
              <a:latin typeface="Trebuchet MS"/>
              <a:cs typeface="Trebuchet MS"/>
            </a:endParaRPr>
          </a:p>
          <a:p>
            <a:pPr lvl="1" marL="878205" indent="-234950">
              <a:lnSpc>
                <a:spcPct val="100000"/>
              </a:lnSpc>
              <a:spcBef>
                <a:spcPts val="420"/>
              </a:spcBef>
              <a:buClr>
                <a:srgbClr val="BF0000"/>
              </a:buClr>
              <a:buFont typeface="Wingdings"/>
              <a:buChar char=""/>
              <a:tabLst>
                <a:tab pos="878205" algn="l"/>
              </a:tabLst>
            </a:pPr>
            <a:r>
              <a:rPr dirty="0" sz="1300" spc="75">
                <a:latin typeface="Trebuchet MS"/>
                <a:cs typeface="Trebuchet MS"/>
              </a:rPr>
              <a:t>Management</a:t>
            </a:r>
            <a:r>
              <a:rPr dirty="0" sz="1300" spc="-45">
                <a:latin typeface="Trebuchet MS"/>
                <a:cs typeface="Trebuchet MS"/>
              </a:rPr>
              <a:t> </a:t>
            </a:r>
            <a:r>
              <a:rPr dirty="0" sz="1300">
                <a:latin typeface="Trebuchet MS"/>
                <a:cs typeface="Trebuchet MS"/>
              </a:rPr>
              <a:t>of</a:t>
            </a:r>
            <a:r>
              <a:rPr dirty="0" sz="1300" spc="114">
                <a:latin typeface="Trebuchet MS"/>
                <a:cs typeface="Trebuchet MS"/>
              </a:rPr>
              <a:t> </a:t>
            </a:r>
            <a:r>
              <a:rPr dirty="0" sz="1300" spc="65">
                <a:latin typeface="Trebuchet MS"/>
                <a:cs typeface="Trebuchet MS"/>
              </a:rPr>
              <a:t>Government</a:t>
            </a:r>
            <a:r>
              <a:rPr dirty="0" sz="1300" spc="-60">
                <a:latin typeface="Trebuchet MS"/>
                <a:cs typeface="Trebuchet MS"/>
              </a:rPr>
              <a:t> </a:t>
            </a:r>
            <a:r>
              <a:rPr dirty="0" u="sng" sz="1300" spc="8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grants</a:t>
            </a:r>
            <a:r>
              <a:rPr dirty="0" u="sng" sz="1300" spc="-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8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300" spc="-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8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subsidies</a:t>
            </a:r>
            <a:endParaRPr sz="1300">
              <a:latin typeface="Trebuchet MS"/>
              <a:cs typeface="Trebuchet MS"/>
            </a:endParaRPr>
          </a:p>
          <a:p>
            <a:pPr lvl="1" marL="878205" indent="-234950">
              <a:lnSpc>
                <a:spcPct val="100000"/>
              </a:lnSpc>
              <a:spcBef>
                <a:spcPts val="420"/>
              </a:spcBef>
              <a:buClr>
                <a:srgbClr val="BF0000"/>
              </a:buClr>
              <a:buFont typeface="Wingdings"/>
              <a:buChar char=""/>
              <a:tabLst>
                <a:tab pos="878205" algn="l"/>
              </a:tabLst>
            </a:pPr>
            <a:r>
              <a:rPr dirty="0" u="sng" sz="1300" spc="8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Exchange</a:t>
            </a:r>
            <a:r>
              <a:rPr dirty="0" u="sng" sz="1300" spc="-1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for</a:t>
            </a:r>
            <a:r>
              <a:rPr dirty="0" u="sng" sz="1300" spc="-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7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Green</a:t>
            </a:r>
            <a:r>
              <a:rPr dirty="0" u="sng" sz="1300" spc="-1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1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Bonds</a:t>
            </a:r>
            <a:r>
              <a:rPr dirty="0" u="none" sz="1300" spc="-35">
                <a:latin typeface="Trebuchet MS"/>
                <a:cs typeface="Trebuchet MS"/>
              </a:rPr>
              <a:t> </a:t>
            </a:r>
            <a:r>
              <a:rPr dirty="0" u="none" sz="1300" spc="95">
                <a:latin typeface="Trebuchet MS"/>
                <a:cs typeface="Trebuchet MS"/>
              </a:rPr>
              <a:t>issued</a:t>
            </a:r>
            <a:r>
              <a:rPr dirty="0" u="none" sz="1300" spc="-60">
                <a:latin typeface="Trebuchet MS"/>
                <a:cs typeface="Trebuchet MS"/>
              </a:rPr>
              <a:t> </a:t>
            </a:r>
            <a:r>
              <a:rPr dirty="0" u="none" sz="1300" spc="80">
                <a:latin typeface="Trebuchet MS"/>
                <a:cs typeface="Trebuchet MS"/>
              </a:rPr>
              <a:t>by</a:t>
            </a:r>
            <a:r>
              <a:rPr dirty="0" u="none" sz="1300" spc="-50">
                <a:latin typeface="Trebuchet MS"/>
                <a:cs typeface="Trebuchet MS"/>
              </a:rPr>
              <a:t> </a:t>
            </a:r>
            <a:r>
              <a:rPr dirty="0" u="none" sz="1300" spc="70">
                <a:latin typeface="Trebuchet MS"/>
                <a:cs typeface="Trebuchet MS"/>
              </a:rPr>
              <a:t>corporates</a:t>
            </a:r>
            <a:r>
              <a:rPr dirty="0" u="none" sz="1300" spc="-25">
                <a:latin typeface="Trebuchet MS"/>
                <a:cs typeface="Trebuchet MS"/>
              </a:rPr>
              <a:t> </a:t>
            </a:r>
            <a:r>
              <a:rPr dirty="0" u="none" sz="1300" spc="80">
                <a:latin typeface="Trebuchet MS"/>
                <a:cs typeface="Trebuchet MS"/>
              </a:rPr>
              <a:t>and</a:t>
            </a:r>
            <a:r>
              <a:rPr dirty="0" u="none" sz="1300" spc="-30">
                <a:latin typeface="Trebuchet MS"/>
                <a:cs typeface="Trebuchet MS"/>
              </a:rPr>
              <a:t> </a:t>
            </a:r>
            <a:r>
              <a:rPr dirty="0" u="none" sz="1300" spc="60">
                <a:latin typeface="Trebuchet MS"/>
                <a:cs typeface="Trebuchet MS"/>
              </a:rPr>
              <a:t>governments</a:t>
            </a:r>
            <a:endParaRPr sz="1300">
              <a:latin typeface="Trebuchet MS"/>
              <a:cs typeface="Trebuchet MS"/>
            </a:endParaRPr>
          </a:p>
          <a:p>
            <a:pPr lvl="1" marL="878205" indent="-234950">
              <a:lnSpc>
                <a:spcPct val="100000"/>
              </a:lnSpc>
              <a:spcBef>
                <a:spcPts val="420"/>
              </a:spcBef>
              <a:buClr>
                <a:srgbClr val="BF0000"/>
              </a:buClr>
              <a:buFont typeface="Wingdings"/>
              <a:buChar char=""/>
              <a:tabLst>
                <a:tab pos="878205" algn="l"/>
              </a:tabLst>
            </a:pPr>
            <a:r>
              <a:rPr dirty="0" u="sng" sz="1300" spc="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Collecting</a:t>
            </a:r>
            <a:r>
              <a:rPr dirty="0" u="sng" sz="1300" spc="4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8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300" spc="2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5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monitoring</a:t>
            </a:r>
            <a:r>
              <a:rPr dirty="0" u="sng" sz="1300" spc="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of</a:t>
            </a:r>
            <a:r>
              <a:rPr dirty="0" u="sng" sz="1300" spc="2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data</a:t>
            </a:r>
            <a:r>
              <a:rPr dirty="0" u="sng" sz="1300" spc="3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from</a:t>
            </a:r>
            <a:r>
              <a:rPr dirty="0" u="sng" sz="1300" spc="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9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Sensors</a:t>
            </a:r>
            <a:r>
              <a:rPr dirty="0" u="none" sz="1300" spc="95">
                <a:latin typeface="Trebuchet MS"/>
                <a:cs typeface="Trebuchet MS"/>
              </a:rPr>
              <a:t>,</a:t>
            </a:r>
            <a:r>
              <a:rPr dirty="0" u="none" sz="1300">
                <a:latin typeface="Trebuchet MS"/>
                <a:cs typeface="Trebuchet MS"/>
              </a:rPr>
              <a:t> IoTs,</a:t>
            </a:r>
            <a:r>
              <a:rPr dirty="0" u="none" sz="1300" spc="30">
                <a:latin typeface="Trebuchet MS"/>
                <a:cs typeface="Trebuchet MS"/>
              </a:rPr>
              <a:t> </a:t>
            </a:r>
            <a:r>
              <a:rPr dirty="0" u="none" sz="1300">
                <a:latin typeface="Trebuchet MS"/>
                <a:cs typeface="Trebuchet MS"/>
              </a:rPr>
              <a:t>IIoTs,</a:t>
            </a:r>
            <a:r>
              <a:rPr dirty="0" u="none" sz="1300" spc="-5">
                <a:latin typeface="Trebuchet MS"/>
                <a:cs typeface="Trebuchet MS"/>
              </a:rPr>
              <a:t> </a:t>
            </a:r>
            <a:r>
              <a:rPr dirty="0" u="none" sz="1300" spc="60">
                <a:latin typeface="Trebuchet MS"/>
                <a:cs typeface="Trebuchet MS"/>
              </a:rPr>
              <a:t>AIoTs,</a:t>
            </a:r>
            <a:r>
              <a:rPr dirty="0" u="none" sz="1300" spc="30">
                <a:latin typeface="Trebuchet MS"/>
                <a:cs typeface="Trebuchet MS"/>
              </a:rPr>
              <a:t> </a:t>
            </a:r>
            <a:r>
              <a:rPr dirty="0" u="none" sz="1300" spc="85">
                <a:latin typeface="Trebuchet MS"/>
                <a:cs typeface="Trebuchet MS"/>
              </a:rPr>
              <a:t>Drones</a:t>
            </a:r>
            <a:endParaRPr sz="1300">
              <a:latin typeface="Trebuchet MS"/>
              <a:cs typeface="Trebuchet MS"/>
            </a:endParaRPr>
          </a:p>
          <a:p>
            <a:pPr lvl="1" marL="878205" indent="-234950">
              <a:lnSpc>
                <a:spcPct val="100000"/>
              </a:lnSpc>
              <a:spcBef>
                <a:spcPts val="420"/>
              </a:spcBef>
              <a:buClr>
                <a:srgbClr val="BF0000"/>
              </a:buClr>
              <a:buFont typeface="Wingdings"/>
              <a:buChar char=""/>
              <a:tabLst>
                <a:tab pos="878205" algn="l"/>
              </a:tabLst>
            </a:pPr>
            <a:r>
              <a:rPr dirty="0" u="sng" sz="1300" spc="19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ESG</a:t>
            </a:r>
            <a:r>
              <a:rPr dirty="0" u="sng" sz="1300" spc="-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8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300" spc="-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12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DEI</a:t>
            </a:r>
            <a:r>
              <a:rPr dirty="0" u="sng" sz="1300" spc="-3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5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credentials</a:t>
            </a:r>
            <a:r>
              <a:rPr dirty="0" u="none" sz="1300" spc="-35">
                <a:latin typeface="Trebuchet MS"/>
                <a:cs typeface="Trebuchet MS"/>
              </a:rPr>
              <a:t> </a:t>
            </a:r>
            <a:r>
              <a:rPr dirty="0" u="none" sz="1300" spc="80">
                <a:latin typeface="Trebuchet MS"/>
                <a:cs typeface="Trebuchet MS"/>
              </a:rPr>
              <a:t>by</a:t>
            </a:r>
            <a:r>
              <a:rPr dirty="0" u="none" sz="1300" spc="-60">
                <a:latin typeface="Trebuchet MS"/>
                <a:cs typeface="Trebuchet MS"/>
              </a:rPr>
              <a:t> </a:t>
            </a:r>
            <a:r>
              <a:rPr dirty="0" u="none" sz="1300" spc="50">
                <a:latin typeface="Trebuchet MS"/>
                <a:cs typeface="Trebuchet MS"/>
              </a:rPr>
              <a:t>authorized</a:t>
            </a:r>
            <a:r>
              <a:rPr dirty="0" u="none" sz="1300" spc="-25">
                <a:latin typeface="Trebuchet MS"/>
                <a:cs typeface="Trebuchet MS"/>
              </a:rPr>
              <a:t> </a:t>
            </a:r>
            <a:r>
              <a:rPr dirty="0" u="none" sz="1300" spc="85">
                <a:latin typeface="Trebuchet MS"/>
                <a:cs typeface="Trebuchet MS"/>
              </a:rPr>
              <a:t>agencies</a:t>
            </a:r>
            <a:r>
              <a:rPr dirty="0" u="none" sz="1300" spc="-35">
                <a:latin typeface="Trebuchet MS"/>
                <a:cs typeface="Trebuchet MS"/>
              </a:rPr>
              <a:t> </a:t>
            </a:r>
            <a:r>
              <a:rPr dirty="0" u="none" sz="1300">
                <a:latin typeface="Trebuchet MS"/>
                <a:cs typeface="Trebuchet MS"/>
              </a:rPr>
              <a:t>to</a:t>
            </a:r>
            <a:r>
              <a:rPr dirty="0" u="none" sz="1300" spc="-50">
                <a:latin typeface="Trebuchet MS"/>
                <a:cs typeface="Trebuchet MS"/>
              </a:rPr>
              <a:t> </a:t>
            </a:r>
            <a:r>
              <a:rPr dirty="0" u="none" sz="1300" spc="70">
                <a:latin typeface="Trebuchet MS"/>
                <a:cs typeface="Trebuchet MS"/>
              </a:rPr>
              <a:t>corporates</a:t>
            </a:r>
            <a:r>
              <a:rPr dirty="0" u="none" sz="1300" spc="-45">
                <a:latin typeface="Trebuchet MS"/>
                <a:cs typeface="Trebuchet MS"/>
              </a:rPr>
              <a:t> </a:t>
            </a:r>
            <a:r>
              <a:rPr dirty="0" u="none" sz="1300" spc="80">
                <a:latin typeface="Trebuchet MS"/>
                <a:cs typeface="Trebuchet MS"/>
              </a:rPr>
              <a:t>and</a:t>
            </a:r>
            <a:r>
              <a:rPr dirty="0" u="none" sz="1300" spc="-40">
                <a:latin typeface="Trebuchet MS"/>
                <a:cs typeface="Trebuchet MS"/>
              </a:rPr>
              <a:t> </a:t>
            </a:r>
            <a:r>
              <a:rPr dirty="0" u="none" sz="1300" spc="45">
                <a:latin typeface="Trebuchet MS"/>
                <a:cs typeface="Trebuchet MS"/>
              </a:rPr>
              <a:t>skilled</a:t>
            </a:r>
            <a:r>
              <a:rPr dirty="0" u="none" sz="1300" spc="-50">
                <a:latin typeface="Trebuchet MS"/>
                <a:cs typeface="Trebuchet MS"/>
              </a:rPr>
              <a:t> </a:t>
            </a:r>
            <a:r>
              <a:rPr dirty="0" u="none" sz="1300" spc="60">
                <a:latin typeface="Trebuchet MS"/>
                <a:cs typeface="Trebuchet MS"/>
              </a:rPr>
              <a:t>personnel</a:t>
            </a:r>
            <a:endParaRPr sz="1300">
              <a:latin typeface="Trebuchet MS"/>
              <a:cs typeface="Trebuchet MS"/>
            </a:endParaRPr>
          </a:p>
          <a:p>
            <a:pPr lvl="1" marL="878205" indent="-234950">
              <a:lnSpc>
                <a:spcPct val="100000"/>
              </a:lnSpc>
              <a:spcBef>
                <a:spcPts val="420"/>
              </a:spcBef>
              <a:buClr>
                <a:srgbClr val="BF0000"/>
              </a:buClr>
              <a:buFont typeface="Wingdings"/>
              <a:buChar char=""/>
              <a:tabLst>
                <a:tab pos="878205" algn="l"/>
              </a:tabLst>
            </a:pPr>
            <a:r>
              <a:rPr dirty="0" u="sng" sz="1300" spc="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Tokenized</a:t>
            </a:r>
            <a:r>
              <a:rPr dirty="0" u="sng" sz="130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9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carbon</a:t>
            </a:r>
            <a:r>
              <a:rPr dirty="0" u="sng" sz="1300" spc="-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credit</a:t>
            </a:r>
            <a:r>
              <a:rPr dirty="0" u="sng" sz="1300" spc="-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300" spc="6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transactions</a:t>
            </a:r>
            <a:r>
              <a:rPr dirty="0" u="none" sz="1300" spc="-10">
                <a:latin typeface="Trebuchet MS"/>
                <a:cs typeface="Trebuchet MS"/>
              </a:rPr>
              <a:t> </a:t>
            </a:r>
            <a:r>
              <a:rPr dirty="0" u="none" sz="1300" spc="50">
                <a:latin typeface="Trebuchet MS"/>
                <a:cs typeface="Trebuchet MS"/>
              </a:rPr>
              <a:t>both</a:t>
            </a:r>
            <a:r>
              <a:rPr dirty="0" u="none" sz="1300" spc="-25">
                <a:latin typeface="Trebuchet MS"/>
                <a:cs typeface="Trebuchet MS"/>
              </a:rPr>
              <a:t> </a:t>
            </a:r>
            <a:r>
              <a:rPr dirty="0" u="none" sz="1300">
                <a:latin typeface="Trebuchet MS"/>
                <a:cs typeface="Trebuchet MS"/>
              </a:rPr>
              <a:t>at</a:t>
            </a:r>
            <a:r>
              <a:rPr dirty="0" u="none" sz="1300" spc="-25">
                <a:latin typeface="Trebuchet MS"/>
                <a:cs typeface="Trebuchet MS"/>
              </a:rPr>
              <a:t> </a:t>
            </a:r>
            <a:r>
              <a:rPr dirty="0" u="none" sz="1300" spc="70">
                <a:latin typeface="Trebuchet MS"/>
                <a:cs typeface="Trebuchet MS"/>
              </a:rPr>
              <a:t>domestic</a:t>
            </a:r>
            <a:r>
              <a:rPr dirty="0" u="none" sz="1300" spc="-25">
                <a:latin typeface="Trebuchet MS"/>
                <a:cs typeface="Trebuchet MS"/>
              </a:rPr>
              <a:t> </a:t>
            </a:r>
            <a:r>
              <a:rPr dirty="0" u="none" sz="1300" spc="80">
                <a:latin typeface="Trebuchet MS"/>
                <a:cs typeface="Trebuchet MS"/>
              </a:rPr>
              <a:t>and</a:t>
            </a:r>
            <a:r>
              <a:rPr dirty="0" u="none" sz="1300" spc="-10">
                <a:latin typeface="Trebuchet MS"/>
                <a:cs typeface="Trebuchet MS"/>
              </a:rPr>
              <a:t> </a:t>
            </a:r>
            <a:r>
              <a:rPr dirty="0" u="none" sz="1300" spc="55">
                <a:latin typeface="Trebuchet MS"/>
                <a:cs typeface="Trebuchet MS"/>
              </a:rPr>
              <a:t>global</a:t>
            </a:r>
            <a:r>
              <a:rPr dirty="0" u="none" sz="1300" spc="-20">
                <a:latin typeface="Trebuchet MS"/>
                <a:cs typeface="Trebuchet MS"/>
              </a:rPr>
              <a:t> </a:t>
            </a:r>
            <a:r>
              <a:rPr dirty="0" u="none" sz="1300" spc="50">
                <a:latin typeface="Trebuchet MS"/>
                <a:cs typeface="Trebuchet MS"/>
              </a:rPr>
              <a:t>eMarketplace</a:t>
            </a:r>
            <a:endParaRPr sz="1300">
              <a:latin typeface="Trebuchet MS"/>
              <a:cs typeface="Trebuchet MS"/>
            </a:endParaRPr>
          </a:p>
          <a:p>
            <a:pPr marL="522605" indent="-235585">
              <a:lnSpc>
                <a:spcPct val="100000"/>
              </a:lnSpc>
              <a:spcBef>
                <a:spcPts val="610"/>
              </a:spcBef>
              <a:buClr>
                <a:srgbClr val="BF0000"/>
              </a:buClr>
              <a:buFont typeface="Wingdings"/>
              <a:buChar char=""/>
              <a:tabLst>
                <a:tab pos="522605" algn="l"/>
              </a:tabLst>
            </a:pPr>
            <a:r>
              <a:rPr dirty="0" sz="1300" spc="50">
                <a:latin typeface="Trebuchet MS"/>
                <a:cs typeface="Trebuchet MS"/>
              </a:rPr>
              <a:t>AI,</a:t>
            </a:r>
            <a:r>
              <a:rPr dirty="0" sz="1300" spc="-65">
                <a:latin typeface="Trebuchet MS"/>
                <a:cs typeface="Trebuchet MS"/>
              </a:rPr>
              <a:t> </a:t>
            </a:r>
            <a:r>
              <a:rPr dirty="0" sz="1300" spc="75">
                <a:latin typeface="Trebuchet MS"/>
                <a:cs typeface="Trebuchet MS"/>
              </a:rPr>
              <a:t>ML,</a:t>
            </a:r>
            <a:r>
              <a:rPr dirty="0" sz="1300" spc="-65">
                <a:latin typeface="Trebuchet MS"/>
                <a:cs typeface="Trebuchet MS"/>
              </a:rPr>
              <a:t> </a:t>
            </a:r>
            <a:r>
              <a:rPr dirty="0" sz="1300" spc="75">
                <a:latin typeface="Trebuchet MS"/>
                <a:cs typeface="Trebuchet MS"/>
              </a:rPr>
              <a:t>DL,</a:t>
            </a:r>
            <a:r>
              <a:rPr dirty="0" sz="1300" spc="-50">
                <a:latin typeface="Trebuchet MS"/>
                <a:cs typeface="Trebuchet MS"/>
              </a:rPr>
              <a:t> </a:t>
            </a:r>
            <a:r>
              <a:rPr dirty="0" sz="1300" spc="60">
                <a:latin typeface="Trebuchet MS"/>
                <a:cs typeface="Trebuchet MS"/>
              </a:rPr>
              <a:t>GnerativeAI</a:t>
            </a:r>
            <a:r>
              <a:rPr dirty="0" sz="1300" spc="-65">
                <a:latin typeface="Trebuchet MS"/>
                <a:cs typeface="Trebuchet MS"/>
              </a:rPr>
              <a:t> </a:t>
            </a:r>
            <a:r>
              <a:rPr dirty="0" sz="1300" spc="-10">
                <a:latin typeface="Trebuchet MS"/>
                <a:cs typeface="Trebuchet MS"/>
              </a:rPr>
              <a:t>(selectively)</a:t>
            </a:r>
            <a:endParaRPr sz="1300">
              <a:latin typeface="Trebuchet MS"/>
              <a:cs typeface="Trebuchet MS"/>
            </a:endParaRPr>
          </a:p>
          <a:p>
            <a:pPr marL="522605" indent="-235585">
              <a:lnSpc>
                <a:spcPct val="100000"/>
              </a:lnSpc>
              <a:spcBef>
                <a:spcPts val="420"/>
              </a:spcBef>
              <a:buClr>
                <a:srgbClr val="BF0000"/>
              </a:buClr>
              <a:buFont typeface="Wingdings"/>
              <a:buChar char=""/>
              <a:tabLst>
                <a:tab pos="522605" algn="l"/>
              </a:tabLst>
            </a:pPr>
            <a:r>
              <a:rPr dirty="0" sz="1300" spc="65">
                <a:latin typeface="Trebuchet MS"/>
                <a:cs typeface="Trebuchet MS"/>
              </a:rPr>
              <a:t>Humanoids,</a:t>
            </a:r>
            <a:r>
              <a:rPr dirty="0" sz="1300" spc="-60">
                <a:latin typeface="Trebuchet MS"/>
                <a:cs typeface="Trebuchet MS"/>
              </a:rPr>
              <a:t> </a:t>
            </a:r>
            <a:r>
              <a:rPr dirty="0" sz="1300" spc="60">
                <a:latin typeface="Trebuchet MS"/>
                <a:cs typeface="Trebuchet MS"/>
              </a:rPr>
              <a:t>Robots,</a:t>
            </a:r>
            <a:r>
              <a:rPr dirty="0" sz="1300" spc="-50">
                <a:latin typeface="Trebuchet MS"/>
                <a:cs typeface="Trebuchet MS"/>
              </a:rPr>
              <a:t> </a:t>
            </a:r>
            <a:r>
              <a:rPr dirty="0" sz="1300" spc="65">
                <a:latin typeface="Trebuchet MS"/>
                <a:cs typeface="Trebuchet MS"/>
              </a:rPr>
              <a:t>Robotic</a:t>
            </a:r>
            <a:r>
              <a:rPr dirty="0" sz="1300" spc="-30">
                <a:latin typeface="Trebuchet MS"/>
                <a:cs typeface="Trebuchet MS"/>
              </a:rPr>
              <a:t> </a:t>
            </a:r>
            <a:r>
              <a:rPr dirty="0" sz="1300" spc="114">
                <a:latin typeface="Trebuchet MS"/>
                <a:cs typeface="Trebuchet MS"/>
              </a:rPr>
              <a:t>Process</a:t>
            </a:r>
            <a:r>
              <a:rPr dirty="0" sz="1300" spc="-45">
                <a:latin typeface="Trebuchet MS"/>
                <a:cs typeface="Trebuchet MS"/>
              </a:rPr>
              <a:t> </a:t>
            </a:r>
            <a:r>
              <a:rPr dirty="0" sz="1300" spc="35">
                <a:latin typeface="Trebuchet MS"/>
                <a:cs typeface="Trebuchet MS"/>
              </a:rPr>
              <a:t>Automation</a:t>
            </a:r>
            <a:endParaRPr sz="1300">
              <a:latin typeface="Trebuchet MS"/>
              <a:cs typeface="Trebuchet MS"/>
            </a:endParaRPr>
          </a:p>
          <a:p>
            <a:pPr marL="522605" indent="-235585">
              <a:lnSpc>
                <a:spcPct val="100000"/>
              </a:lnSpc>
              <a:spcBef>
                <a:spcPts val="420"/>
              </a:spcBef>
              <a:buClr>
                <a:srgbClr val="BF0000"/>
              </a:buClr>
              <a:buFont typeface="Wingdings"/>
              <a:buChar char=""/>
              <a:tabLst>
                <a:tab pos="522605" algn="l"/>
              </a:tabLst>
            </a:pPr>
            <a:r>
              <a:rPr dirty="0" sz="1300" spc="50">
                <a:latin typeface="Trebuchet MS"/>
                <a:cs typeface="Trebuchet MS"/>
              </a:rPr>
              <a:t>Web3,</a:t>
            </a:r>
            <a:r>
              <a:rPr dirty="0" sz="1300" spc="-60">
                <a:latin typeface="Trebuchet MS"/>
                <a:cs typeface="Trebuchet MS"/>
              </a:rPr>
              <a:t> </a:t>
            </a:r>
            <a:r>
              <a:rPr dirty="0" sz="1300" spc="70">
                <a:latin typeface="Trebuchet MS"/>
                <a:cs typeface="Trebuchet MS"/>
              </a:rPr>
              <a:t>Metaverse</a:t>
            </a:r>
            <a:r>
              <a:rPr dirty="0" sz="1300" spc="-60">
                <a:latin typeface="Trebuchet MS"/>
                <a:cs typeface="Trebuchet MS"/>
              </a:rPr>
              <a:t> </a:t>
            </a:r>
            <a:r>
              <a:rPr dirty="0" sz="1300" spc="80">
                <a:latin typeface="Trebuchet MS"/>
                <a:cs typeface="Trebuchet MS"/>
              </a:rPr>
              <a:t>and</a:t>
            </a:r>
            <a:r>
              <a:rPr dirty="0" sz="1300" spc="-50">
                <a:latin typeface="Trebuchet MS"/>
                <a:cs typeface="Trebuchet MS"/>
              </a:rPr>
              <a:t> </a:t>
            </a:r>
            <a:r>
              <a:rPr dirty="0" sz="1300" spc="130">
                <a:latin typeface="Trebuchet MS"/>
                <a:cs typeface="Trebuchet MS"/>
              </a:rPr>
              <a:t>3D</a:t>
            </a:r>
            <a:r>
              <a:rPr dirty="0" sz="1300" spc="-40">
                <a:latin typeface="Trebuchet MS"/>
                <a:cs typeface="Trebuchet MS"/>
              </a:rPr>
              <a:t> </a:t>
            </a:r>
            <a:r>
              <a:rPr dirty="0" sz="1300" spc="40">
                <a:latin typeface="Trebuchet MS"/>
                <a:cs typeface="Trebuchet MS"/>
              </a:rPr>
              <a:t>Printing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65"/>
              <a:t>Digital</a:t>
            </a:r>
            <a:r>
              <a:rPr dirty="0" spc="30"/>
              <a:t> </a:t>
            </a:r>
            <a:r>
              <a:rPr dirty="0" spc="75"/>
              <a:t>Transformation</a:t>
            </a:r>
            <a:r>
              <a:rPr dirty="0"/>
              <a:t> </a:t>
            </a:r>
            <a:r>
              <a:rPr dirty="0" spc="75"/>
              <a:t>(DT)</a:t>
            </a:r>
            <a:r>
              <a:rPr dirty="0" spc="-5"/>
              <a:t> </a:t>
            </a:r>
            <a:r>
              <a:rPr dirty="0" spc="10"/>
              <a:t>for</a:t>
            </a:r>
            <a:r>
              <a:rPr dirty="0" spc="15"/>
              <a:t> </a:t>
            </a:r>
            <a:r>
              <a:rPr dirty="0" spc="120"/>
              <a:t>Risk-</a:t>
            </a:r>
            <a:r>
              <a:rPr dirty="0" spc="95"/>
              <a:t>enabled</a:t>
            </a:r>
            <a:r>
              <a:rPr dirty="0"/>
              <a:t> </a:t>
            </a:r>
            <a:r>
              <a:rPr dirty="0" spc="10"/>
              <a:t>Intelligent</a:t>
            </a:r>
            <a:r>
              <a:rPr dirty="0" spc="-30"/>
              <a:t> </a:t>
            </a:r>
            <a:r>
              <a:rPr dirty="0" spc="285"/>
              <a:t>SM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41364" y="3401567"/>
            <a:ext cx="3656076" cy="255422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1175004"/>
            <a:ext cx="6233160" cy="5465063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217394" y="1293338"/>
            <a:ext cx="2850515" cy="12325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dirty="0" spc="120">
                <a:solidFill>
                  <a:srgbClr val="BC0000"/>
                </a:solidFill>
              </a:rPr>
              <a:t>Leveraging</a:t>
            </a:r>
            <a:r>
              <a:rPr dirty="0" spc="-90">
                <a:solidFill>
                  <a:srgbClr val="BC0000"/>
                </a:solidFill>
              </a:rPr>
              <a:t> </a:t>
            </a:r>
            <a:r>
              <a:rPr dirty="0" spc="70">
                <a:solidFill>
                  <a:srgbClr val="BC0000"/>
                </a:solidFill>
              </a:rPr>
              <a:t>Automation </a:t>
            </a:r>
            <a:r>
              <a:rPr dirty="0" spc="135">
                <a:solidFill>
                  <a:srgbClr val="BC0000"/>
                </a:solidFill>
              </a:rPr>
              <a:t>and</a:t>
            </a:r>
            <a:r>
              <a:rPr dirty="0" spc="-100">
                <a:solidFill>
                  <a:srgbClr val="BC0000"/>
                </a:solidFill>
              </a:rPr>
              <a:t> </a:t>
            </a:r>
            <a:r>
              <a:rPr dirty="0" spc="130">
                <a:solidFill>
                  <a:srgbClr val="BC0000"/>
                </a:solidFill>
              </a:rPr>
              <a:t>Robotics</a:t>
            </a:r>
            <a:r>
              <a:rPr dirty="0" spc="-95">
                <a:solidFill>
                  <a:srgbClr val="BC0000"/>
                </a:solidFill>
              </a:rPr>
              <a:t> </a:t>
            </a:r>
            <a:r>
              <a:rPr dirty="0" spc="-25">
                <a:solidFill>
                  <a:srgbClr val="BC0000"/>
                </a:solidFill>
              </a:rPr>
              <a:t>for </a:t>
            </a:r>
            <a:r>
              <a:rPr dirty="0" spc="110">
                <a:solidFill>
                  <a:srgbClr val="BC0000"/>
                </a:solidFill>
              </a:rPr>
              <a:t>Sustainable</a:t>
            </a:r>
            <a:r>
              <a:rPr dirty="0" spc="-55">
                <a:solidFill>
                  <a:srgbClr val="BC0000"/>
                </a:solidFill>
              </a:rPr>
              <a:t> </a:t>
            </a:r>
            <a:r>
              <a:rPr dirty="0" spc="175">
                <a:solidFill>
                  <a:srgbClr val="BC0000"/>
                </a:solidFill>
              </a:rPr>
              <a:t>Business </a:t>
            </a:r>
            <a:r>
              <a:rPr dirty="0" spc="110">
                <a:solidFill>
                  <a:srgbClr val="BC0000"/>
                </a:solidFill>
              </a:rPr>
              <a:t>Practices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7418" y="5841193"/>
            <a:ext cx="2927350" cy="758825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75"/>
              </a:spcBef>
            </a:pPr>
            <a:r>
              <a:rPr dirty="0" sz="900" spc="50" b="1">
                <a:latin typeface="Calibri"/>
                <a:cs typeface="Calibri"/>
              </a:rPr>
              <a:t>Source 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  <a:hlinkClick r:id="rId3"/>
              </a:rPr>
              <a:t>https://www.linkedin.com/posts/antgrasso_automation-</a:t>
            </a:r>
            <a:r>
              <a:rPr dirty="0" u="sng" sz="90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robotics-sustainability-activity-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7422579529640083456-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1099"/>
              </a:lnSpc>
            </a:pP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UYBa/?utm_source=share&amp;utm_medium=member_ios&amp;rc</a:t>
            </a:r>
            <a:r>
              <a:rPr dirty="0" u="none" sz="900" spc="500">
                <a:solidFill>
                  <a:srgbClr val="467785"/>
                </a:solidFill>
                <a:latin typeface="Calibri"/>
                <a:cs typeface="Calibri"/>
              </a:rPr>
              <a:t>  </a:t>
            </a:r>
            <a:r>
              <a:rPr dirty="0" u="sng" sz="900" spc="-10">
                <a:solidFill>
                  <a:srgbClr val="467785"/>
                </a:solidFill>
                <a:uFill>
                  <a:solidFill>
                    <a:srgbClr val="467785"/>
                  </a:solidFill>
                </a:uFill>
                <a:latin typeface="Calibri"/>
                <a:cs typeface="Calibri"/>
              </a:rPr>
              <a:t>m=ACoAAAMf114BBzAJfo0ICykhFVl4vcNiSXp16YI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2655" y="3184673"/>
            <a:ext cx="3416300" cy="13849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95"/>
              </a:spcBef>
            </a:pPr>
            <a:r>
              <a:rPr dirty="0" sz="1450" spc="80">
                <a:latin typeface="Trebuchet MS"/>
                <a:cs typeface="Trebuchet MS"/>
              </a:rPr>
              <a:t>Intergrade</a:t>
            </a:r>
            <a:r>
              <a:rPr dirty="0" sz="1450" spc="-80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cutting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edge</a:t>
            </a:r>
            <a:r>
              <a:rPr dirty="0" sz="1450" spc="-80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technologies </a:t>
            </a:r>
            <a:r>
              <a:rPr dirty="0" sz="1450">
                <a:latin typeface="Trebuchet MS"/>
                <a:cs typeface="Trebuchet MS"/>
              </a:rPr>
              <a:t>to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65">
                <a:latin typeface="Trebuchet MS"/>
                <a:cs typeface="Trebuchet MS"/>
              </a:rPr>
              <a:t>streamline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u="sng" sz="1450" spc="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resource</a:t>
            </a:r>
            <a:r>
              <a:rPr dirty="0" u="sng" sz="1450" spc="-7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usage</a:t>
            </a:r>
            <a:r>
              <a:rPr dirty="0" u="sng" sz="1450" spc="-9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none" sz="1450" spc="60" b="1">
                <a:latin typeface="Trebuchet MS"/>
                <a:cs typeface="Trebuchet MS"/>
              </a:rPr>
              <a:t> </a:t>
            </a:r>
            <a:r>
              <a:rPr dirty="0" u="sng" sz="1450" spc="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reduce</a:t>
            </a:r>
            <a:r>
              <a:rPr dirty="0" u="sng" sz="1450" spc="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wastage</a:t>
            </a:r>
            <a:r>
              <a:rPr dirty="0" u="none" sz="1450" spc="15" b="1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within</a:t>
            </a:r>
            <a:r>
              <a:rPr dirty="0" u="none" sz="1450" spc="2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the</a:t>
            </a:r>
            <a:r>
              <a:rPr dirty="0" u="none" sz="1450" spc="50">
                <a:latin typeface="Trebuchet MS"/>
                <a:cs typeface="Trebuchet MS"/>
              </a:rPr>
              <a:t> </a:t>
            </a:r>
            <a:r>
              <a:rPr dirty="0" u="none" sz="1450" spc="70">
                <a:latin typeface="Trebuchet MS"/>
                <a:cs typeface="Trebuchet MS"/>
              </a:rPr>
              <a:t>corporate </a:t>
            </a:r>
            <a:r>
              <a:rPr dirty="0" u="none" sz="1450" spc="55">
                <a:latin typeface="Trebuchet MS"/>
                <a:cs typeface="Trebuchet MS"/>
              </a:rPr>
              <a:t>framework,</a:t>
            </a:r>
            <a:r>
              <a:rPr dirty="0" u="none" sz="1450" spc="-55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enhancing</a:t>
            </a:r>
            <a:r>
              <a:rPr dirty="0" u="none" sz="1450" spc="-60">
                <a:latin typeface="Trebuchet MS"/>
                <a:cs typeface="Trebuchet MS"/>
              </a:rPr>
              <a:t> </a:t>
            </a:r>
            <a:r>
              <a:rPr dirty="0" u="none" sz="1450" spc="50">
                <a:latin typeface="Trebuchet MS"/>
                <a:cs typeface="Trebuchet MS"/>
              </a:rPr>
              <a:t>both </a:t>
            </a:r>
            <a:r>
              <a:rPr dirty="0" u="none" sz="1450" spc="65">
                <a:latin typeface="Trebuchet MS"/>
                <a:cs typeface="Trebuchet MS"/>
              </a:rPr>
              <a:t>environmental</a:t>
            </a:r>
            <a:r>
              <a:rPr dirty="0" u="none" sz="1450" spc="-100">
                <a:latin typeface="Trebuchet MS"/>
                <a:cs typeface="Trebuchet MS"/>
              </a:rPr>
              <a:t> </a:t>
            </a:r>
            <a:r>
              <a:rPr dirty="0" u="none" sz="1450" spc="70">
                <a:latin typeface="Trebuchet MS"/>
                <a:cs typeface="Trebuchet MS"/>
              </a:rPr>
              <a:t>responsibility</a:t>
            </a:r>
            <a:r>
              <a:rPr dirty="0" u="none" sz="1450" spc="-95">
                <a:latin typeface="Trebuchet MS"/>
                <a:cs typeface="Trebuchet MS"/>
              </a:rPr>
              <a:t> </a:t>
            </a:r>
            <a:r>
              <a:rPr dirty="0" u="none" sz="1450" spc="85">
                <a:latin typeface="Trebuchet MS"/>
                <a:cs typeface="Trebuchet MS"/>
              </a:rPr>
              <a:t>and </a:t>
            </a:r>
            <a:r>
              <a:rPr dirty="0" u="none" sz="1450" spc="60">
                <a:latin typeface="Trebuchet MS"/>
                <a:cs typeface="Trebuchet MS"/>
              </a:rPr>
              <a:t>operational</a:t>
            </a:r>
            <a:r>
              <a:rPr dirty="0" u="none" sz="1450" spc="-75">
                <a:latin typeface="Trebuchet MS"/>
                <a:cs typeface="Trebuchet MS"/>
              </a:rPr>
              <a:t> </a:t>
            </a:r>
            <a:r>
              <a:rPr dirty="0" u="none" sz="1450" spc="55">
                <a:latin typeface="Trebuchet MS"/>
                <a:cs typeface="Trebuchet MS"/>
              </a:rPr>
              <a:t>efficiency</a:t>
            </a:r>
            <a:endParaRPr sz="1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668" y="1466087"/>
            <a:ext cx="9483851" cy="46832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9753" y="6192990"/>
            <a:ext cx="560959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55" b="1">
                <a:latin typeface="Calibri"/>
                <a:cs typeface="Calibri"/>
              </a:rPr>
              <a:t>Source</a:t>
            </a:r>
            <a:r>
              <a:rPr dirty="0" sz="900" spc="55">
                <a:latin typeface="Calibri"/>
                <a:cs typeface="Calibri"/>
              </a:rPr>
              <a:t>:</a:t>
            </a:r>
            <a:r>
              <a:rPr dirty="0" sz="900" spc="355">
                <a:latin typeface="Calibri"/>
                <a:cs typeface="Calibri"/>
              </a:rPr>
              <a:t>    </a:t>
            </a:r>
            <a:r>
              <a:rPr dirty="0" sz="900">
                <a:latin typeface="Calibri"/>
                <a:cs typeface="Calibri"/>
                <a:hlinkClick r:id="rId3"/>
              </a:rPr>
              <a:t>https://www.grandviewresearch.com/industry-analysis/sustainability-management-software-market-</a:t>
            </a:r>
            <a:r>
              <a:rPr dirty="0" sz="900" spc="-25">
                <a:latin typeface="Calibri"/>
                <a:cs typeface="Calibri"/>
                <a:hlinkClick r:id="rId3"/>
              </a:rPr>
              <a:t>re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6821" y="1396966"/>
            <a:ext cx="9526270" cy="47605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95">
                <a:solidFill>
                  <a:srgbClr val="BF0000"/>
                </a:solidFill>
                <a:latin typeface="Trebuchet MS"/>
                <a:cs typeface="Trebuchet MS"/>
              </a:rPr>
              <a:t>Certain</a:t>
            </a:r>
            <a:r>
              <a:rPr dirty="0" sz="1950" spc="-75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950" spc="105">
                <a:solidFill>
                  <a:srgbClr val="BF0000"/>
                </a:solidFill>
                <a:latin typeface="Trebuchet MS"/>
                <a:cs typeface="Trebuchet MS"/>
              </a:rPr>
              <a:t>Action</a:t>
            </a:r>
            <a:r>
              <a:rPr dirty="0" sz="1950" spc="-75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950" spc="100">
                <a:solidFill>
                  <a:srgbClr val="BF0000"/>
                </a:solidFill>
                <a:latin typeface="Trebuchet MS"/>
                <a:cs typeface="Trebuchet MS"/>
              </a:rPr>
              <a:t>Points</a:t>
            </a:r>
            <a:r>
              <a:rPr dirty="0" sz="1950" spc="-85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950">
                <a:solidFill>
                  <a:srgbClr val="BF0000"/>
                </a:solidFill>
                <a:latin typeface="Trebuchet MS"/>
                <a:cs typeface="Trebuchet MS"/>
              </a:rPr>
              <a:t>for</a:t>
            </a:r>
            <a:r>
              <a:rPr dirty="0" sz="1950" spc="-60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950" spc="100">
                <a:solidFill>
                  <a:srgbClr val="BF0000"/>
                </a:solidFill>
                <a:latin typeface="Trebuchet MS"/>
                <a:cs typeface="Trebuchet MS"/>
              </a:rPr>
              <a:t>Coordinated</a:t>
            </a:r>
            <a:r>
              <a:rPr dirty="0" sz="1950" spc="-70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950" spc="50">
                <a:solidFill>
                  <a:srgbClr val="BF0000"/>
                </a:solidFill>
                <a:latin typeface="Trebuchet MS"/>
                <a:cs typeface="Trebuchet MS"/>
              </a:rPr>
              <a:t>Initiatives</a:t>
            </a:r>
            <a:r>
              <a:rPr dirty="0" sz="1950" spc="-70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950" spc="135">
                <a:solidFill>
                  <a:srgbClr val="BF0000"/>
                </a:solidFill>
                <a:latin typeface="Trebuchet MS"/>
                <a:cs typeface="Trebuchet MS"/>
              </a:rPr>
              <a:t>and</a:t>
            </a:r>
            <a:r>
              <a:rPr dirty="0" sz="1950" spc="-75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dirty="0" sz="1950" spc="70">
                <a:solidFill>
                  <a:srgbClr val="BF0000"/>
                </a:solidFill>
                <a:latin typeface="Trebuchet MS"/>
                <a:cs typeface="Trebuchet MS"/>
              </a:rPr>
              <a:t>Collaboration</a:t>
            </a:r>
            <a:endParaRPr sz="1950">
              <a:latin typeface="Trebuchet MS"/>
              <a:cs typeface="Trebuchet MS"/>
            </a:endParaRPr>
          </a:p>
          <a:p>
            <a:pPr marL="636905" indent="-367030">
              <a:lnSpc>
                <a:spcPct val="100000"/>
              </a:lnSpc>
              <a:spcBef>
                <a:spcPts val="1980"/>
              </a:spcBef>
              <a:buClr>
                <a:srgbClr val="BF0000"/>
              </a:buClr>
              <a:buAutoNum type="arabicPeriod"/>
              <a:tabLst>
                <a:tab pos="636905" algn="l"/>
              </a:tabLst>
            </a:pPr>
            <a:r>
              <a:rPr dirty="0" sz="1950" spc="120">
                <a:solidFill>
                  <a:srgbClr val="0033CC"/>
                </a:solidFill>
                <a:latin typeface="Trebuchet MS"/>
                <a:cs typeface="Trebuchet MS"/>
              </a:rPr>
              <a:t>Adopt</a:t>
            </a:r>
            <a:r>
              <a:rPr dirty="0" sz="1950" spc="-8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65">
                <a:solidFill>
                  <a:srgbClr val="0033CC"/>
                </a:solidFill>
                <a:latin typeface="Trebuchet MS"/>
                <a:cs typeface="Trebuchet MS"/>
              </a:rPr>
              <a:t>Digital</a:t>
            </a:r>
            <a:r>
              <a:rPr dirty="0" sz="19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110">
                <a:solidFill>
                  <a:srgbClr val="0033CC"/>
                </a:solidFill>
                <a:latin typeface="Trebuchet MS"/>
                <a:cs typeface="Trebuchet MS"/>
              </a:rPr>
              <a:t>Technologies</a:t>
            </a:r>
            <a:r>
              <a:rPr dirty="0" sz="1950" spc="-114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>
                <a:solidFill>
                  <a:srgbClr val="0033CC"/>
                </a:solidFill>
                <a:latin typeface="Trebuchet MS"/>
                <a:cs typeface="Trebuchet MS"/>
              </a:rPr>
              <a:t>to</a:t>
            </a:r>
            <a:r>
              <a:rPr dirty="0" sz="1950" spc="-6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95">
                <a:solidFill>
                  <a:srgbClr val="0033CC"/>
                </a:solidFill>
                <a:latin typeface="Trebuchet MS"/>
                <a:cs typeface="Trebuchet MS"/>
              </a:rPr>
              <a:t>establish</a:t>
            </a:r>
            <a:r>
              <a:rPr dirty="0" sz="19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950" spc="6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one</a:t>
            </a:r>
            <a:r>
              <a:rPr dirty="0" u="sng" sz="1950" spc="-10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version</a:t>
            </a:r>
            <a:r>
              <a:rPr dirty="0" u="sng" sz="1950" spc="-10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to</a:t>
            </a:r>
            <a:r>
              <a:rPr dirty="0" u="sng" sz="1950" spc="-8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-1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truth</a:t>
            </a:r>
            <a:endParaRPr sz="1950">
              <a:latin typeface="Trebuchet MS"/>
              <a:cs typeface="Trebuchet MS"/>
            </a:endParaRPr>
          </a:p>
          <a:p>
            <a:pPr marL="636905" indent="-367030">
              <a:lnSpc>
                <a:spcPct val="100000"/>
              </a:lnSpc>
              <a:spcBef>
                <a:spcPts val="1225"/>
              </a:spcBef>
              <a:buClr>
                <a:srgbClr val="BF0000"/>
              </a:buClr>
              <a:buAutoNum type="arabicPeriod"/>
              <a:tabLst>
                <a:tab pos="636905" algn="l"/>
              </a:tabLst>
            </a:pPr>
            <a:r>
              <a:rPr dirty="0" sz="1950" spc="110">
                <a:solidFill>
                  <a:srgbClr val="0033CC"/>
                </a:solidFill>
                <a:latin typeface="Trebuchet MS"/>
                <a:cs typeface="Trebuchet MS"/>
              </a:rPr>
              <a:t>Work</a:t>
            </a:r>
            <a:r>
              <a:rPr dirty="0" sz="1950" spc="-8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110">
                <a:solidFill>
                  <a:srgbClr val="0033CC"/>
                </a:solidFill>
                <a:latin typeface="Trebuchet MS"/>
                <a:cs typeface="Trebuchet MS"/>
              </a:rPr>
              <a:t>towards</a:t>
            </a:r>
            <a:r>
              <a:rPr dirty="0" sz="1950" spc="-8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80">
                <a:solidFill>
                  <a:srgbClr val="0033CC"/>
                </a:solidFill>
                <a:latin typeface="Trebuchet MS"/>
                <a:cs typeface="Trebuchet MS"/>
              </a:rPr>
              <a:t>globally</a:t>
            </a:r>
            <a:r>
              <a:rPr dirty="0" sz="1950" spc="-10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105">
                <a:solidFill>
                  <a:srgbClr val="0033CC"/>
                </a:solidFill>
                <a:latin typeface="Trebuchet MS"/>
                <a:cs typeface="Trebuchet MS"/>
              </a:rPr>
              <a:t>consistent</a:t>
            </a:r>
            <a:r>
              <a:rPr dirty="0" sz="1950" spc="-8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950" spc="26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ESG</a:t>
            </a:r>
            <a:r>
              <a:rPr dirty="0" u="sng" sz="1950" spc="-10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9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Standards</a:t>
            </a:r>
            <a:endParaRPr sz="1950">
              <a:latin typeface="Trebuchet MS"/>
              <a:cs typeface="Trebuchet MS"/>
            </a:endParaRPr>
          </a:p>
          <a:p>
            <a:pPr marL="636905" indent="-367030">
              <a:lnSpc>
                <a:spcPct val="100000"/>
              </a:lnSpc>
              <a:spcBef>
                <a:spcPts val="1220"/>
              </a:spcBef>
              <a:buClr>
                <a:srgbClr val="BF0000"/>
              </a:buClr>
              <a:buAutoNum type="arabicPeriod"/>
              <a:tabLst>
                <a:tab pos="636905" algn="l"/>
              </a:tabLst>
            </a:pPr>
            <a:r>
              <a:rPr dirty="0" sz="1950" spc="65">
                <a:solidFill>
                  <a:srgbClr val="0033CC"/>
                </a:solidFill>
                <a:latin typeface="Trebuchet MS"/>
                <a:cs typeface="Trebuchet MS"/>
              </a:rPr>
              <a:t>Elevate</a:t>
            </a:r>
            <a:r>
              <a:rPr dirty="0" sz="1950" spc="-9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50">
                <a:solidFill>
                  <a:srgbClr val="0033CC"/>
                </a:solidFill>
                <a:latin typeface="Trebuchet MS"/>
                <a:cs typeface="Trebuchet MS"/>
              </a:rPr>
              <a:t>the</a:t>
            </a:r>
            <a:r>
              <a:rPr dirty="0" sz="1950" spc="-7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950" spc="32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S</a:t>
            </a:r>
            <a:r>
              <a:rPr dirty="0" u="sng" sz="1950" spc="-7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114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Agenda</a:t>
            </a:r>
            <a:r>
              <a:rPr dirty="0" u="none" sz="1950" spc="-114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135">
                <a:solidFill>
                  <a:srgbClr val="0033CC"/>
                </a:solidFill>
                <a:latin typeface="Trebuchet MS"/>
                <a:cs typeface="Trebuchet MS"/>
              </a:rPr>
              <a:t>and</a:t>
            </a:r>
            <a:r>
              <a:rPr dirty="0" u="none" sz="1950" spc="-9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80">
                <a:solidFill>
                  <a:srgbClr val="0033CC"/>
                </a:solidFill>
                <a:latin typeface="Trebuchet MS"/>
                <a:cs typeface="Trebuchet MS"/>
              </a:rPr>
              <a:t>leverage</a:t>
            </a:r>
            <a:r>
              <a:rPr dirty="0" u="none" sz="1950" spc="-8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950" spc="114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social</a:t>
            </a:r>
            <a:r>
              <a:rPr dirty="0" u="sng" sz="1950" spc="-8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8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reporting</a:t>
            </a:r>
            <a:r>
              <a:rPr dirty="0" u="sng" sz="1950" spc="-6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13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950" spc="-9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5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audit</a:t>
            </a:r>
            <a:endParaRPr sz="1950">
              <a:latin typeface="Trebuchet MS"/>
              <a:cs typeface="Trebuchet MS"/>
            </a:endParaRPr>
          </a:p>
          <a:p>
            <a:pPr marL="636905" indent="-367030">
              <a:lnSpc>
                <a:spcPct val="100000"/>
              </a:lnSpc>
              <a:spcBef>
                <a:spcPts val="1225"/>
              </a:spcBef>
              <a:buClr>
                <a:srgbClr val="BF0000"/>
              </a:buClr>
              <a:buAutoNum type="arabicPeriod"/>
              <a:tabLst>
                <a:tab pos="636905" algn="l"/>
              </a:tabLst>
            </a:pPr>
            <a:r>
              <a:rPr dirty="0" sz="1950" spc="60">
                <a:solidFill>
                  <a:srgbClr val="0033CC"/>
                </a:solidFill>
                <a:latin typeface="Trebuchet MS"/>
                <a:cs typeface="Trebuchet MS"/>
              </a:rPr>
              <a:t>Effective</a:t>
            </a:r>
            <a:r>
              <a:rPr dirty="0" sz="19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950" spc="29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ESG</a:t>
            </a:r>
            <a:r>
              <a:rPr dirty="0" u="sng" sz="1950" spc="-4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10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Strategies</a:t>
            </a:r>
            <a:r>
              <a:rPr dirty="0" u="none" sz="1950" spc="-6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75">
                <a:solidFill>
                  <a:srgbClr val="0033CC"/>
                </a:solidFill>
                <a:latin typeface="Trebuchet MS"/>
                <a:cs typeface="Trebuchet MS"/>
              </a:rPr>
              <a:t>require</a:t>
            </a:r>
            <a:r>
              <a:rPr dirty="0" u="none" sz="1950" spc="-5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95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top-</a:t>
            </a:r>
            <a:r>
              <a:rPr dirty="0" u="sng" sz="1950" spc="13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down</a:t>
            </a:r>
            <a:r>
              <a:rPr dirty="0" u="sng" sz="1950" spc="-4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8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driven</a:t>
            </a:r>
            <a:r>
              <a:rPr dirty="0" u="sng" sz="1950" spc="-45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130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change</a:t>
            </a:r>
            <a:endParaRPr sz="1950">
              <a:latin typeface="Trebuchet MS"/>
              <a:cs typeface="Trebuchet MS"/>
            </a:endParaRPr>
          </a:p>
          <a:p>
            <a:pPr marL="637540" marR="5080" indent="-367665">
              <a:lnSpc>
                <a:spcPct val="101499"/>
              </a:lnSpc>
              <a:spcBef>
                <a:spcPts val="1345"/>
              </a:spcBef>
              <a:buClr>
                <a:srgbClr val="BF0000"/>
              </a:buClr>
              <a:buAutoNum type="arabicPeriod"/>
              <a:tabLst>
                <a:tab pos="637540" algn="l"/>
              </a:tabLst>
            </a:pPr>
            <a:r>
              <a:rPr dirty="0" sz="1950" spc="95">
                <a:solidFill>
                  <a:srgbClr val="0033CC"/>
                </a:solidFill>
                <a:latin typeface="Trebuchet MS"/>
                <a:cs typeface="Trebuchet MS"/>
              </a:rPr>
              <a:t>Introduce</a:t>
            </a:r>
            <a:r>
              <a:rPr dirty="0" sz="19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9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Objective</a:t>
            </a:r>
            <a:r>
              <a:rPr dirty="0" u="sng" sz="1950" spc="-10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6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Measurement</a:t>
            </a:r>
            <a:r>
              <a:rPr dirty="0" u="none" sz="1950" spc="-10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80">
                <a:solidFill>
                  <a:srgbClr val="0033CC"/>
                </a:solidFill>
                <a:latin typeface="Trebuchet MS"/>
                <a:cs typeface="Trebuchet MS"/>
              </a:rPr>
              <a:t>What</a:t>
            </a:r>
            <a:r>
              <a:rPr dirty="0" u="none" sz="1950" spc="-6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65">
                <a:solidFill>
                  <a:srgbClr val="0033CC"/>
                </a:solidFill>
                <a:latin typeface="Trebuchet MS"/>
                <a:cs typeface="Trebuchet MS"/>
              </a:rPr>
              <a:t>can’t</a:t>
            </a:r>
            <a:r>
              <a:rPr dirty="0" u="none" sz="1950" spc="-6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114">
                <a:solidFill>
                  <a:srgbClr val="0033CC"/>
                </a:solidFill>
                <a:latin typeface="Trebuchet MS"/>
                <a:cs typeface="Trebuchet MS"/>
              </a:rPr>
              <a:t>be</a:t>
            </a:r>
            <a:r>
              <a:rPr dirty="0" u="none" sz="1950" spc="-6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135">
                <a:solidFill>
                  <a:srgbClr val="0033CC"/>
                </a:solidFill>
                <a:latin typeface="Trebuchet MS"/>
                <a:cs typeface="Trebuchet MS"/>
              </a:rPr>
              <a:t>measured</a:t>
            </a:r>
            <a:r>
              <a:rPr dirty="0" u="none" sz="1950" spc="-4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65">
                <a:solidFill>
                  <a:srgbClr val="0033CC"/>
                </a:solidFill>
                <a:latin typeface="Trebuchet MS"/>
                <a:cs typeface="Trebuchet MS"/>
              </a:rPr>
              <a:t>can’t</a:t>
            </a:r>
            <a:r>
              <a:rPr dirty="0" u="none" sz="1950" spc="-6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114">
                <a:solidFill>
                  <a:srgbClr val="0033CC"/>
                </a:solidFill>
                <a:latin typeface="Trebuchet MS"/>
                <a:cs typeface="Trebuchet MS"/>
              </a:rPr>
              <a:t>be</a:t>
            </a:r>
            <a:r>
              <a:rPr dirty="0" u="none" sz="1950" spc="-7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105">
                <a:solidFill>
                  <a:srgbClr val="0033CC"/>
                </a:solidFill>
                <a:latin typeface="Trebuchet MS"/>
                <a:cs typeface="Trebuchet MS"/>
              </a:rPr>
              <a:t>done </a:t>
            </a:r>
            <a:r>
              <a:rPr dirty="0" u="none" sz="1950" spc="135">
                <a:solidFill>
                  <a:srgbClr val="0033CC"/>
                </a:solidFill>
                <a:latin typeface="Trebuchet MS"/>
                <a:cs typeface="Trebuchet MS"/>
              </a:rPr>
              <a:t>and</a:t>
            </a:r>
            <a:r>
              <a:rPr dirty="0" u="none" sz="1950" spc="-10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60">
                <a:solidFill>
                  <a:srgbClr val="0033CC"/>
                </a:solidFill>
                <a:latin typeface="Trebuchet MS"/>
                <a:cs typeface="Trebuchet MS"/>
              </a:rPr>
              <a:t>controlled</a:t>
            </a:r>
            <a:endParaRPr sz="1950">
              <a:latin typeface="Trebuchet MS"/>
              <a:cs typeface="Trebuchet MS"/>
            </a:endParaRPr>
          </a:p>
          <a:p>
            <a:pPr marL="636905" indent="-367030">
              <a:lnSpc>
                <a:spcPct val="100000"/>
              </a:lnSpc>
              <a:spcBef>
                <a:spcPts val="770"/>
              </a:spcBef>
              <a:buClr>
                <a:srgbClr val="BF0000"/>
              </a:buClr>
              <a:buAutoNum type="arabicPeriod"/>
              <a:tabLst>
                <a:tab pos="636905" algn="l"/>
              </a:tabLst>
            </a:pPr>
            <a:r>
              <a:rPr dirty="0" sz="1950" spc="120">
                <a:solidFill>
                  <a:srgbClr val="0033CC"/>
                </a:solidFill>
                <a:latin typeface="Trebuchet MS"/>
                <a:cs typeface="Trebuchet MS"/>
              </a:rPr>
              <a:t>We</a:t>
            </a:r>
            <a:r>
              <a:rPr dirty="0" sz="1950" spc="-8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114">
                <a:solidFill>
                  <a:srgbClr val="0033CC"/>
                </a:solidFill>
                <a:latin typeface="Trebuchet MS"/>
                <a:cs typeface="Trebuchet MS"/>
              </a:rPr>
              <a:t>need</a:t>
            </a:r>
            <a:r>
              <a:rPr dirty="0" sz="1950" spc="-7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140">
                <a:solidFill>
                  <a:srgbClr val="0033CC"/>
                </a:solidFill>
                <a:latin typeface="Trebuchet MS"/>
                <a:cs typeface="Trebuchet MS"/>
              </a:rPr>
              <a:t>a</a:t>
            </a:r>
            <a:r>
              <a:rPr dirty="0" sz="1950" spc="-5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75">
                <a:solidFill>
                  <a:srgbClr val="0033CC"/>
                </a:solidFill>
                <a:latin typeface="Trebuchet MS"/>
                <a:cs typeface="Trebuchet MS"/>
              </a:rPr>
              <a:t>scientific</a:t>
            </a:r>
            <a:r>
              <a:rPr dirty="0" sz="1950" spc="-7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120">
                <a:solidFill>
                  <a:srgbClr val="0033CC"/>
                </a:solidFill>
                <a:latin typeface="Trebuchet MS"/>
                <a:cs typeface="Trebuchet MS"/>
              </a:rPr>
              <a:t>approach</a:t>
            </a:r>
            <a:r>
              <a:rPr dirty="0" sz="1950" spc="-7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>
                <a:solidFill>
                  <a:srgbClr val="0033CC"/>
                </a:solidFill>
                <a:latin typeface="Trebuchet MS"/>
                <a:cs typeface="Trebuchet MS"/>
              </a:rPr>
              <a:t>to</a:t>
            </a:r>
            <a:r>
              <a:rPr dirty="0" sz="1950" spc="-5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50">
                <a:solidFill>
                  <a:srgbClr val="0033CC"/>
                </a:solidFill>
                <a:latin typeface="Trebuchet MS"/>
                <a:cs typeface="Trebuchet MS"/>
              </a:rPr>
              <a:t>target</a:t>
            </a:r>
            <a:r>
              <a:rPr dirty="0" sz="1950" spc="-5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>
                <a:solidFill>
                  <a:srgbClr val="0033CC"/>
                </a:solidFill>
                <a:latin typeface="Trebuchet MS"/>
                <a:cs typeface="Trebuchet MS"/>
              </a:rPr>
              <a:t>for</a:t>
            </a:r>
            <a:r>
              <a:rPr dirty="0" sz="1950" spc="-6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950" spc="10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Social</a:t>
            </a:r>
            <a:r>
              <a:rPr dirty="0" u="sng" sz="1950" spc="-11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5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Reporting</a:t>
            </a:r>
            <a:endParaRPr sz="1950">
              <a:latin typeface="Trebuchet MS"/>
              <a:cs typeface="Trebuchet MS"/>
            </a:endParaRPr>
          </a:p>
          <a:p>
            <a:pPr marL="636905" indent="-367030">
              <a:lnSpc>
                <a:spcPct val="100000"/>
              </a:lnSpc>
              <a:spcBef>
                <a:spcPts val="1225"/>
              </a:spcBef>
              <a:buClr>
                <a:srgbClr val="BF0000"/>
              </a:buClr>
              <a:buAutoNum type="arabicPeriod"/>
              <a:tabLst>
                <a:tab pos="636905" algn="l"/>
              </a:tabLst>
            </a:pPr>
            <a:r>
              <a:rPr dirty="0" u="sng" sz="19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Link</a:t>
            </a:r>
            <a:r>
              <a:rPr dirty="0" u="sng" sz="1950" spc="-8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6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compensation</a:t>
            </a:r>
            <a:r>
              <a:rPr dirty="0" u="none" sz="1950" spc="-70" b="1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>
                <a:solidFill>
                  <a:srgbClr val="0033CC"/>
                </a:solidFill>
                <a:latin typeface="Trebuchet MS"/>
                <a:cs typeface="Trebuchet MS"/>
              </a:rPr>
              <a:t>to</a:t>
            </a:r>
            <a:r>
              <a:rPr dirty="0" u="none" sz="1950" spc="-2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75">
                <a:solidFill>
                  <a:srgbClr val="0033CC"/>
                </a:solidFill>
                <a:latin typeface="Trebuchet MS"/>
                <a:cs typeface="Trebuchet MS"/>
              </a:rPr>
              <a:t>specific,</a:t>
            </a:r>
            <a:r>
              <a:rPr dirty="0" u="none" sz="19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95">
                <a:solidFill>
                  <a:srgbClr val="0033CC"/>
                </a:solidFill>
                <a:latin typeface="Trebuchet MS"/>
                <a:cs typeface="Trebuchet MS"/>
              </a:rPr>
              <a:t>numerical</a:t>
            </a:r>
            <a:r>
              <a:rPr dirty="0" u="none" sz="1950" spc="-5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75">
                <a:solidFill>
                  <a:srgbClr val="0033CC"/>
                </a:solidFill>
                <a:latin typeface="Trebuchet MS"/>
                <a:cs typeface="Trebuchet MS"/>
              </a:rPr>
              <a:t>targets</a:t>
            </a:r>
            <a:endParaRPr sz="1950">
              <a:latin typeface="Trebuchet MS"/>
              <a:cs typeface="Trebuchet MS"/>
            </a:endParaRPr>
          </a:p>
          <a:p>
            <a:pPr marL="636905" indent="-367030">
              <a:lnSpc>
                <a:spcPct val="100000"/>
              </a:lnSpc>
              <a:spcBef>
                <a:spcPts val="1220"/>
              </a:spcBef>
              <a:buClr>
                <a:srgbClr val="BF0000"/>
              </a:buClr>
              <a:buAutoNum type="arabicPeriod"/>
              <a:tabLst>
                <a:tab pos="636905" algn="l"/>
              </a:tabLst>
            </a:pPr>
            <a:r>
              <a:rPr dirty="0" sz="1950" spc="125">
                <a:solidFill>
                  <a:srgbClr val="0033CC"/>
                </a:solidFill>
                <a:latin typeface="Trebuchet MS"/>
                <a:cs typeface="Trebuchet MS"/>
              </a:rPr>
              <a:t>Document</a:t>
            </a:r>
            <a:r>
              <a:rPr dirty="0" sz="1950" spc="-45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50">
                <a:solidFill>
                  <a:srgbClr val="0033CC"/>
                </a:solidFill>
                <a:latin typeface="Trebuchet MS"/>
                <a:cs typeface="Trebuchet MS"/>
              </a:rPr>
              <a:t>the</a:t>
            </a:r>
            <a:r>
              <a:rPr dirty="0" sz="19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70">
                <a:solidFill>
                  <a:srgbClr val="0033CC"/>
                </a:solidFill>
                <a:latin typeface="Trebuchet MS"/>
                <a:cs typeface="Trebuchet MS"/>
              </a:rPr>
              <a:t>financial</a:t>
            </a:r>
            <a:r>
              <a:rPr dirty="0" sz="1950" spc="-5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 spc="85">
                <a:solidFill>
                  <a:srgbClr val="0033CC"/>
                </a:solidFill>
                <a:latin typeface="Trebuchet MS"/>
                <a:cs typeface="Trebuchet MS"/>
              </a:rPr>
              <a:t>impact</a:t>
            </a:r>
            <a:r>
              <a:rPr dirty="0" sz="1950" spc="-4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sz="1950">
                <a:solidFill>
                  <a:srgbClr val="0033CC"/>
                </a:solidFill>
                <a:latin typeface="Trebuchet MS"/>
                <a:cs typeface="Trebuchet MS"/>
              </a:rPr>
              <a:t>of</a:t>
            </a:r>
            <a:r>
              <a:rPr dirty="0" sz="1950" spc="22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sng" sz="1950" spc="7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Non-</a:t>
            </a:r>
            <a:r>
              <a:rPr dirty="0" u="sng" sz="19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financial</a:t>
            </a:r>
            <a:r>
              <a:rPr dirty="0" u="sng" sz="1950" spc="-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5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Indicators</a:t>
            </a:r>
            <a:endParaRPr sz="1950">
              <a:latin typeface="Trebuchet MS"/>
              <a:cs typeface="Trebuchet MS"/>
            </a:endParaRPr>
          </a:p>
          <a:p>
            <a:pPr marL="636905" indent="-367030">
              <a:lnSpc>
                <a:spcPct val="100000"/>
              </a:lnSpc>
              <a:spcBef>
                <a:spcPts val="1225"/>
              </a:spcBef>
              <a:buClr>
                <a:srgbClr val="BF0000"/>
              </a:buClr>
              <a:buAutoNum type="arabicPeriod"/>
              <a:tabLst>
                <a:tab pos="636905" algn="l"/>
              </a:tabLst>
            </a:pPr>
            <a:r>
              <a:rPr dirty="0" u="sng" sz="1950" spc="1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Transparency,</a:t>
            </a:r>
            <a:r>
              <a:rPr dirty="0" u="sng" sz="1950" spc="-5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9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Consistency</a:t>
            </a:r>
            <a:r>
              <a:rPr dirty="0" u="sng" sz="1950" spc="-5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90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950" spc="-3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950" spc="8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Comprehensiveness</a:t>
            </a:r>
            <a:r>
              <a:rPr dirty="0" u="sng" sz="1950" spc="-45" b="1">
                <a:solidFill>
                  <a:srgbClr val="0033CC"/>
                </a:solidFill>
                <a:uFill>
                  <a:solidFill>
                    <a:srgbClr val="0033CC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none" sz="1950" spc="10">
                <a:solidFill>
                  <a:srgbClr val="0033CC"/>
                </a:solidFill>
                <a:latin typeface="Trebuchet MS"/>
                <a:cs typeface="Trebuchet MS"/>
              </a:rPr>
              <a:t>of</a:t>
            </a:r>
            <a:r>
              <a:rPr dirty="0" u="none" sz="1950" spc="250">
                <a:solidFill>
                  <a:srgbClr val="0033CC"/>
                </a:solidFill>
                <a:latin typeface="Trebuchet MS"/>
                <a:cs typeface="Trebuchet MS"/>
              </a:rPr>
              <a:t> </a:t>
            </a:r>
            <a:r>
              <a:rPr dirty="0" u="none" sz="1950" spc="75">
                <a:solidFill>
                  <a:srgbClr val="0033CC"/>
                </a:solidFill>
                <a:latin typeface="Trebuchet MS"/>
                <a:cs typeface="Trebuchet MS"/>
              </a:rPr>
              <a:t>reporting</a:t>
            </a:r>
            <a:endParaRPr sz="19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06680">
              <a:lnSpc>
                <a:spcPct val="100000"/>
              </a:lnSpc>
              <a:spcBef>
                <a:spcPts val="130"/>
              </a:spcBef>
            </a:pPr>
            <a:r>
              <a:rPr dirty="0" spc="80">
                <a:solidFill>
                  <a:srgbClr val="BC0000"/>
                </a:solidFill>
              </a:rPr>
              <a:t>Sustainability</a:t>
            </a:r>
            <a:r>
              <a:rPr dirty="0" spc="-105">
                <a:solidFill>
                  <a:srgbClr val="BC0000"/>
                </a:solidFill>
              </a:rPr>
              <a:t> </a:t>
            </a:r>
            <a:r>
              <a:rPr dirty="0" spc="120">
                <a:solidFill>
                  <a:srgbClr val="BC0000"/>
                </a:solidFill>
              </a:rPr>
              <a:t>Management</a:t>
            </a:r>
            <a:r>
              <a:rPr dirty="0" spc="-105">
                <a:solidFill>
                  <a:srgbClr val="BC0000"/>
                </a:solidFill>
              </a:rPr>
              <a:t> </a:t>
            </a:r>
            <a:r>
              <a:rPr dirty="0">
                <a:solidFill>
                  <a:srgbClr val="BC0000"/>
                </a:solidFill>
              </a:rPr>
              <a:t>-</a:t>
            </a:r>
            <a:r>
              <a:rPr dirty="0" spc="-80">
                <a:solidFill>
                  <a:srgbClr val="BC0000"/>
                </a:solidFill>
              </a:rPr>
              <a:t> </a:t>
            </a:r>
            <a:r>
              <a:rPr dirty="0" spc="80">
                <a:solidFill>
                  <a:srgbClr val="BC0000"/>
                </a:solidFill>
              </a:rPr>
              <a:t>Revisited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914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pc="110"/>
              <a:t>Questions</a:t>
            </a:r>
            <a:r>
              <a:rPr dirty="0" spc="-50"/>
              <a:t> </a:t>
            </a:r>
            <a:r>
              <a:rPr dirty="0"/>
              <a:t>to</a:t>
            </a:r>
            <a:r>
              <a:rPr dirty="0" spc="-75"/>
              <a:t> </a:t>
            </a:r>
            <a:r>
              <a:rPr dirty="0" spc="105"/>
              <a:t>ponder</a:t>
            </a:r>
            <a:r>
              <a:rPr dirty="0" spc="-40"/>
              <a:t> </a:t>
            </a:r>
            <a:r>
              <a:rPr dirty="0" spc="60"/>
              <a:t>over</a:t>
            </a:r>
          </a:p>
          <a:p>
            <a:pPr marL="574040" indent="-266065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574040" algn="l"/>
              </a:tabLst>
            </a:pPr>
            <a:r>
              <a:rPr dirty="0" spc="150">
                <a:solidFill>
                  <a:srgbClr val="000000"/>
                </a:solidFill>
              </a:rPr>
              <a:t>Is</a:t>
            </a:r>
            <a:r>
              <a:rPr dirty="0" spc="-5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the</a:t>
            </a:r>
            <a:r>
              <a:rPr dirty="0" spc="-55">
                <a:solidFill>
                  <a:srgbClr val="000000"/>
                </a:solidFill>
              </a:rPr>
              <a:t> </a:t>
            </a:r>
            <a:r>
              <a:rPr dirty="0" spc="95">
                <a:solidFill>
                  <a:srgbClr val="000000"/>
                </a:solidFill>
              </a:rPr>
              <a:t>Earth</a:t>
            </a:r>
            <a:r>
              <a:rPr dirty="0" spc="-5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finite</a:t>
            </a:r>
            <a:r>
              <a:rPr dirty="0" spc="-40">
                <a:solidFill>
                  <a:srgbClr val="000000"/>
                </a:solidFill>
              </a:rPr>
              <a:t> </a:t>
            </a:r>
            <a:r>
              <a:rPr dirty="0" spc="100">
                <a:solidFill>
                  <a:srgbClr val="000000"/>
                </a:solidFill>
              </a:rPr>
              <a:t>or</a:t>
            </a:r>
            <a:r>
              <a:rPr dirty="0" spc="-6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infinite?</a:t>
            </a:r>
          </a:p>
          <a:p>
            <a:pPr marL="574040" indent="-266065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574040" algn="l"/>
              </a:tabLst>
            </a:pPr>
            <a:r>
              <a:rPr dirty="0" spc="150">
                <a:solidFill>
                  <a:srgbClr val="000000"/>
                </a:solidFill>
              </a:rPr>
              <a:t>Is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the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 spc="85">
                <a:solidFill>
                  <a:srgbClr val="000000"/>
                </a:solidFill>
              </a:rPr>
              <a:t>capacity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of</a:t>
            </a:r>
            <a:r>
              <a:rPr dirty="0" spc="18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the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95">
                <a:solidFill>
                  <a:srgbClr val="000000"/>
                </a:solidFill>
              </a:rPr>
              <a:t>Earth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 spc="50">
                <a:solidFill>
                  <a:srgbClr val="000000"/>
                </a:solidFill>
              </a:rPr>
              <a:t>limited?</a:t>
            </a:r>
          </a:p>
          <a:p>
            <a:pPr marL="574040" indent="-266065">
              <a:lnSpc>
                <a:spcPct val="100000"/>
              </a:lnSpc>
              <a:spcBef>
                <a:spcPts val="635"/>
              </a:spcBef>
              <a:buAutoNum type="arabicPeriod"/>
              <a:tabLst>
                <a:tab pos="574040" algn="l"/>
              </a:tabLst>
            </a:pPr>
            <a:r>
              <a:rPr dirty="0" spc="150">
                <a:solidFill>
                  <a:srgbClr val="000000"/>
                </a:solidFill>
              </a:rPr>
              <a:t>Is</a:t>
            </a:r>
            <a:r>
              <a:rPr dirty="0" spc="-45">
                <a:solidFill>
                  <a:srgbClr val="000000"/>
                </a:solidFill>
              </a:rPr>
              <a:t> </a:t>
            </a:r>
            <a:r>
              <a:rPr dirty="0" spc="-55">
                <a:solidFill>
                  <a:srgbClr val="000000"/>
                </a:solidFill>
              </a:rPr>
              <a:t>it</a:t>
            </a:r>
            <a:r>
              <a:rPr dirty="0" spc="-70">
                <a:solidFill>
                  <a:srgbClr val="000000"/>
                </a:solidFill>
              </a:rPr>
              <a:t> </a:t>
            </a:r>
            <a:r>
              <a:rPr dirty="0" spc="105">
                <a:solidFill>
                  <a:srgbClr val="000000"/>
                </a:solidFill>
              </a:rPr>
              <a:t>possible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to</a:t>
            </a:r>
            <a:r>
              <a:rPr dirty="0" spc="-45">
                <a:solidFill>
                  <a:srgbClr val="000000"/>
                </a:solidFill>
              </a:rPr>
              <a:t> </a:t>
            </a:r>
            <a:r>
              <a:rPr dirty="0" spc="75">
                <a:solidFill>
                  <a:srgbClr val="000000"/>
                </a:solidFill>
              </a:rPr>
              <a:t>restore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 spc="100">
                <a:solidFill>
                  <a:srgbClr val="000000"/>
                </a:solidFill>
              </a:rPr>
              <a:t>or</a:t>
            </a:r>
            <a:r>
              <a:rPr dirty="0" spc="-60">
                <a:solidFill>
                  <a:srgbClr val="000000"/>
                </a:solidFill>
              </a:rPr>
              <a:t> </a:t>
            </a:r>
            <a:r>
              <a:rPr dirty="0" spc="55">
                <a:solidFill>
                  <a:srgbClr val="000000"/>
                </a:solidFill>
              </a:rPr>
              <a:t>reform</a:t>
            </a:r>
            <a:r>
              <a:rPr dirty="0" spc="-3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its</a:t>
            </a:r>
            <a:r>
              <a:rPr dirty="0" spc="-45">
                <a:solidFill>
                  <a:srgbClr val="000000"/>
                </a:solidFill>
              </a:rPr>
              <a:t> </a:t>
            </a:r>
            <a:r>
              <a:rPr dirty="0" spc="105">
                <a:solidFill>
                  <a:srgbClr val="000000"/>
                </a:solidFill>
              </a:rPr>
              <a:t>capacity?</a:t>
            </a:r>
          </a:p>
          <a:p>
            <a:pPr marL="574040" indent="-266065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574040" algn="l"/>
              </a:tabLst>
            </a:pPr>
            <a:r>
              <a:rPr dirty="0">
                <a:solidFill>
                  <a:srgbClr val="000000"/>
                </a:solidFill>
              </a:rPr>
              <a:t>Will</a:t>
            </a:r>
            <a:r>
              <a:rPr dirty="0" spc="-30">
                <a:solidFill>
                  <a:srgbClr val="000000"/>
                </a:solidFill>
              </a:rPr>
              <a:t> </a:t>
            </a:r>
            <a:r>
              <a:rPr dirty="0" spc="80">
                <a:solidFill>
                  <a:srgbClr val="000000"/>
                </a:solidFill>
              </a:rPr>
              <a:t>growth</a:t>
            </a:r>
            <a:r>
              <a:rPr dirty="0" spc="-30">
                <a:solidFill>
                  <a:srgbClr val="000000"/>
                </a:solidFill>
              </a:rPr>
              <a:t> </a:t>
            </a:r>
            <a:r>
              <a:rPr dirty="0" spc="105">
                <a:solidFill>
                  <a:srgbClr val="000000"/>
                </a:solidFill>
              </a:rPr>
              <a:t>on</a:t>
            </a:r>
            <a:r>
              <a:rPr dirty="0" spc="-30">
                <a:solidFill>
                  <a:srgbClr val="000000"/>
                </a:solidFill>
              </a:rPr>
              <a:t> </a:t>
            </a:r>
            <a:r>
              <a:rPr dirty="0" spc="95">
                <a:solidFill>
                  <a:srgbClr val="000000"/>
                </a:solidFill>
              </a:rPr>
              <a:t>Earth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 spc="100">
                <a:solidFill>
                  <a:srgbClr val="000000"/>
                </a:solidFill>
              </a:rPr>
              <a:t>be</a:t>
            </a:r>
            <a:r>
              <a:rPr dirty="0" spc="-3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limited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to</a:t>
            </a:r>
            <a:r>
              <a:rPr dirty="0" spc="-3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its</a:t>
            </a:r>
            <a:r>
              <a:rPr dirty="0" spc="-50">
                <a:solidFill>
                  <a:srgbClr val="000000"/>
                </a:solidFill>
              </a:rPr>
              <a:t> </a:t>
            </a:r>
            <a:r>
              <a:rPr dirty="0" spc="105">
                <a:solidFill>
                  <a:srgbClr val="000000"/>
                </a:solidFill>
              </a:rPr>
              <a:t>capacity?</a:t>
            </a:r>
          </a:p>
          <a:p>
            <a:pPr marL="574040" indent="-266065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574040" algn="l"/>
              </a:tabLst>
            </a:pPr>
            <a:r>
              <a:rPr dirty="0" spc="160">
                <a:solidFill>
                  <a:srgbClr val="000000"/>
                </a:solidFill>
              </a:rPr>
              <a:t>Can</a:t>
            </a:r>
            <a:r>
              <a:rPr dirty="0" spc="-90">
                <a:solidFill>
                  <a:srgbClr val="000000"/>
                </a:solidFill>
              </a:rPr>
              <a:t> </a:t>
            </a:r>
            <a:r>
              <a:rPr dirty="0" spc="114">
                <a:solidFill>
                  <a:srgbClr val="000000"/>
                </a:solidFill>
              </a:rPr>
              <a:t>an</a:t>
            </a:r>
            <a:r>
              <a:rPr dirty="0" spc="-90">
                <a:solidFill>
                  <a:srgbClr val="000000"/>
                </a:solidFill>
              </a:rPr>
              <a:t> </a:t>
            </a:r>
            <a:r>
              <a:rPr dirty="0" spc="80">
                <a:solidFill>
                  <a:srgbClr val="000000"/>
                </a:solidFill>
              </a:rPr>
              <a:t>organisation</a:t>
            </a:r>
            <a:r>
              <a:rPr dirty="0" spc="-55">
                <a:solidFill>
                  <a:srgbClr val="000000"/>
                </a:solidFill>
              </a:rPr>
              <a:t> </a:t>
            </a:r>
            <a:r>
              <a:rPr dirty="0" spc="85">
                <a:solidFill>
                  <a:srgbClr val="000000"/>
                </a:solidFill>
              </a:rPr>
              <a:t>ignore</a:t>
            </a:r>
            <a:r>
              <a:rPr dirty="0" spc="-50">
                <a:solidFill>
                  <a:srgbClr val="000000"/>
                </a:solidFill>
              </a:rPr>
              <a:t> </a:t>
            </a:r>
            <a:r>
              <a:rPr dirty="0" spc="140">
                <a:solidFill>
                  <a:srgbClr val="000000"/>
                </a:solidFill>
              </a:rPr>
              <a:t>such</a:t>
            </a:r>
            <a:r>
              <a:rPr dirty="0" spc="-70">
                <a:solidFill>
                  <a:srgbClr val="000000"/>
                </a:solidFill>
              </a:rPr>
              <a:t> </a:t>
            </a:r>
            <a:r>
              <a:rPr dirty="0" spc="100">
                <a:solidFill>
                  <a:srgbClr val="000000"/>
                </a:solidFill>
              </a:rPr>
              <a:t>questions</a:t>
            </a:r>
            <a:r>
              <a:rPr dirty="0" spc="-65">
                <a:solidFill>
                  <a:srgbClr val="000000"/>
                </a:solidFill>
              </a:rPr>
              <a:t> </a:t>
            </a:r>
            <a:r>
              <a:rPr dirty="0" spc="114">
                <a:solidFill>
                  <a:srgbClr val="000000"/>
                </a:solidFill>
              </a:rPr>
              <a:t>and</a:t>
            </a:r>
            <a:r>
              <a:rPr dirty="0" spc="-75">
                <a:solidFill>
                  <a:srgbClr val="000000"/>
                </a:solidFill>
              </a:rPr>
              <a:t> </a:t>
            </a:r>
            <a:r>
              <a:rPr dirty="0" spc="145">
                <a:solidFill>
                  <a:srgbClr val="000000"/>
                </a:solidFill>
              </a:rPr>
              <a:t>grow?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</a:p>
          <a:p>
            <a:pPr marL="12700" marR="5080">
              <a:lnSpc>
                <a:spcPts val="1960"/>
              </a:lnSpc>
            </a:pPr>
            <a:r>
              <a:rPr dirty="0" spc="120">
                <a:solidFill>
                  <a:srgbClr val="0066FF"/>
                </a:solidFill>
              </a:rPr>
              <a:t>Who</a:t>
            </a:r>
            <a:r>
              <a:rPr dirty="0" spc="405">
                <a:solidFill>
                  <a:srgbClr val="0066FF"/>
                </a:solidFill>
              </a:rPr>
              <a:t> </a:t>
            </a:r>
            <a:r>
              <a:rPr dirty="0">
                <a:solidFill>
                  <a:srgbClr val="0066FF"/>
                </a:solidFill>
              </a:rPr>
              <a:t>will</a:t>
            </a:r>
            <a:r>
              <a:rPr dirty="0" spc="395">
                <a:solidFill>
                  <a:srgbClr val="0066FF"/>
                </a:solidFill>
              </a:rPr>
              <a:t> </a:t>
            </a:r>
            <a:r>
              <a:rPr dirty="0">
                <a:solidFill>
                  <a:srgbClr val="0066FF"/>
                </a:solidFill>
              </a:rPr>
              <a:t>take</a:t>
            </a:r>
            <a:r>
              <a:rPr dirty="0" spc="409">
                <a:solidFill>
                  <a:srgbClr val="0066FF"/>
                </a:solidFill>
              </a:rPr>
              <a:t> </a:t>
            </a:r>
            <a:r>
              <a:rPr dirty="0">
                <a:solidFill>
                  <a:srgbClr val="0066FF"/>
                </a:solidFill>
              </a:rPr>
              <a:t>the</a:t>
            </a:r>
            <a:r>
              <a:rPr dirty="0" spc="409">
                <a:solidFill>
                  <a:srgbClr val="0066FF"/>
                </a:solidFill>
              </a:rPr>
              <a:t> </a:t>
            </a:r>
            <a:r>
              <a:rPr dirty="0" spc="75">
                <a:solidFill>
                  <a:srgbClr val="0066FF"/>
                </a:solidFill>
              </a:rPr>
              <a:t>lead</a:t>
            </a:r>
            <a:r>
              <a:rPr dirty="0" spc="409">
                <a:solidFill>
                  <a:srgbClr val="0066FF"/>
                </a:solidFill>
              </a:rPr>
              <a:t> </a:t>
            </a:r>
            <a:r>
              <a:rPr dirty="0">
                <a:solidFill>
                  <a:srgbClr val="0066FF"/>
                </a:solidFill>
              </a:rPr>
              <a:t>to</a:t>
            </a:r>
            <a:r>
              <a:rPr dirty="0" spc="409">
                <a:solidFill>
                  <a:srgbClr val="0066FF"/>
                </a:solidFill>
              </a:rPr>
              <a:t> </a:t>
            </a:r>
            <a:r>
              <a:rPr dirty="0" spc="114">
                <a:solidFill>
                  <a:srgbClr val="0066FF"/>
                </a:solidFill>
              </a:rPr>
              <a:t>answer</a:t>
            </a:r>
            <a:r>
              <a:rPr dirty="0" spc="405">
                <a:solidFill>
                  <a:srgbClr val="0066FF"/>
                </a:solidFill>
              </a:rPr>
              <a:t> </a:t>
            </a:r>
            <a:r>
              <a:rPr dirty="0">
                <a:solidFill>
                  <a:srgbClr val="0066FF"/>
                </a:solidFill>
              </a:rPr>
              <a:t>the</a:t>
            </a:r>
            <a:r>
              <a:rPr dirty="0" spc="385">
                <a:solidFill>
                  <a:srgbClr val="0066FF"/>
                </a:solidFill>
              </a:rPr>
              <a:t> </a:t>
            </a:r>
            <a:r>
              <a:rPr dirty="0" u="sng" spc="65">
                <a:solidFill>
                  <a:srgbClr val="0066FF"/>
                </a:solidFill>
                <a:uFill>
                  <a:solidFill>
                    <a:srgbClr val="0066FF"/>
                  </a:solidFill>
                </a:uFill>
              </a:rPr>
              <a:t>last</a:t>
            </a:r>
            <a:r>
              <a:rPr dirty="0" u="sng" spc="390">
                <a:solidFill>
                  <a:srgbClr val="0066FF"/>
                </a:solidFill>
                <a:uFill>
                  <a:solidFill>
                    <a:srgbClr val="0066FF"/>
                  </a:solidFill>
                </a:uFill>
              </a:rPr>
              <a:t> </a:t>
            </a:r>
            <a:r>
              <a:rPr dirty="0" u="sng" spc="80">
                <a:solidFill>
                  <a:srgbClr val="0066FF"/>
                </a:solidFill>
                <a:uFill>
                  <a:solidFill>
                    <a:srgbClr val="0066FF"/>
                  </a:solidFill>
                </a:uFill>
              </a:rPr>
              <a:t>question</a:t>
            </a:r>
            <a:r>
              <a:rPr dirty="0" u="none" spc="430">
                <a:solidFill>
                  <a:srgbClr val="0066FF"/>
                </a:solidFill>
              </a:rPr>
              <a:t> </a:t>
            </a:r>
            <a:r>
              <a:rPr dirty="0" u="none" spc="235">
                <a:solidFill>
                  <a:srgbClr val="0066FF"/>
                </a:solidFill>
              </a:rPr>
              <a:t>–</a:t>
            </a:r>
            <a:r>
              <a:rPr dirty="0" u="none" spc="400">
                <a:solidFill>
                  <a:srgbClr val="0066FF"/>
                </a:solidFill>
              </a:rPr>
              <a:t> </a:t>
            </a:r>
            <a:r>
              <a:rPr dirty="0" u="none">
                <a:solidFill>
                  <a:srgbClr val="0066FF"/>
                </a:solidFill>
              </a:rPr>
              <a:t>the</a:t>
            </a:r>
            <a:r>
              <a:rPr dirty="0" u="none" spc="409">
                <a:solidFill>
                  <a:srgbClr val="0066FF"/>
                </a:solidFill>
              </a:rPr>
              <a:t> </a:t>
            </a:r>
            <a:r>
              <a:rPr dirty="0" u="none" spc="130">
                <a:solidFill>
                  <a:srgbClr val="0066FF"/>
                </a:solidFill>
              </a:rPr>
              <a:t>CEO,</a:t>
            </a:r>
            <a:r>
              <a:rPr dirty="0" u="none" spc="390">
                <a:solidFill>
                  <a:srgbClr val="0066FF"/>
                </a:solidFill>
              </a:rPr>
              <a:t> </a:t>
            </a:r>
            <a:r>
              <a:rPr dirty="0" u="none" spc="200">
                <a:solidFill>
                  <a:srgbClr val="0066FF"/>
                </a:solidFill>
              </a:rPr>
              <a:t>CFO</a:t>
            </a:r>
            <a:r>
              <a:rPr dirty="0" u="none" spc="415">
                <a:solidFill>
                  <a:srgbClr val="0066FF"/>
                </a:solidFill>
              </a:rPr>
              <a:t> </a:t>
            </a:r>
            <a:r>
              <a:rPr dirty="0" u="none" spc="100">
                <a:solidFill>
                  <a:srgbClr val="0066FF"/>
                </a:solidFill>
              </a:rPr>
              <a:t>or</a:t>
            </a:r>
            <a:r>
              <a:rPr dirty="0" u="none" spc="385">
                <a:solidFill>
                  <a:srgbClr val="0066FF"/>
                </a:solidFill>
              </a:rPr>
              <a:t> </a:t>
            </a:r>
            <a:r>
              <a:rPr dirty="0" u="none" spc="229">
                <a:solidFill>
                  <a:srgbClr val="0066FF"/>
                </a:solidFill>
              </a:rPr>
              <a:t>CDO</a:t>
            </a:r>
            <a:r>
              <a:rPr dirty="0" u="none" spc="395">
                <a:solidFill>
                  <a:srgbClr val="0066FF"/>
                </a:solidFill>
              </a:rPr>
              <a:t> </a:t>
            </a:r>
            <a:r>
              <a:rPr dirty="0" u="none" spc="-25">
                <a:solidFill>
                  <a:srgbClr val="0066FF"/>
                </a:solidFill>
              </a:rPr>
              <a:t>of </a:t>
            </a:r>
            <a:r>
              <a:rPr dirty="0" u="none" spc="50">
                <a:solidFill>
                  <a:srgbClr val="0066FF"/>
                </a:solidFill>
              </a:rPr>
              <a:t>collectively</a:t>
            </a:r>
            <a:r>
              <a:rPr dirty="0" u="none" spc="-50">
                <a:solidFill>
                  <a:srgbClr val="0066FF"/>
                </a:solidFill>
              </a:rPr>
              <a:t> </a:t>
            </a:r>
            <a:r>
              <a:rPr dirty="0" u="none">
                <a:solidFill>
                  <a:srgbClr val="0066FF"/>
                </a:solidFill>
              </a:rPr>
              <a:t>all</a:t>
            </a:r>
            <a:r>
              <a:rPr dirty="0" u="none" spc="-45">
                <a:solidFill>
                  <a:srgbClr val="0066FF"/>
                </a:solidFill>
              </a:rPr>
              <a:t> </a:t>
            </a:r>
            <a:r>
              <a:rPr dirty="0" u="none" spc="220">
                <a:solidFill>
                  <a:srgbClr val="0066FF"/>
                </a:solidFill>
              </a:rPr>
              <a:t>CXOs?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8904" y="5726948"/>
            <a:ext cx="8039100" cy="579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265"/>
              </a:lnSpc>
            </a:pPr>
            <a:r>
              <a:rPr dirty="0" sz="1950" spc="-60" b="1">
                <a:solidFill>
                  <a:srgbClr val="3333FF"/>
                </a:solidFill>
                <a:latin typeface="Trebuchet MS"/>
                <a:cs typeface="Trebuchet MS"/>
              </a:rPr>
              <a:t>“At</a:t>
            </a:r>
            <a:r>
              <a:rPr dirty="0" sz="1950" spc="-114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95" b="1">
                <a:solidFill>
                  <a:srgbClr val="3333FF"/>
                </a:solidFill>
                <a:latin typeface="Trebuchet MS"/>
                <a:cs typeface="Trebuchet MS"/>
              </a:rPr>
              <a:t>L&amp;T</a:t>
            </a:r>
            <a:r>
              <a:rPr dirty="0" sz="1950" spc="-114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45" b="1">
                <a:solidFill>
                  <a:srgbClr val="3333FF"/>
                </a:solidFill>
                <a:latin typeface="Trebuchet MS"/>
                <a:cs typeface="Trebuchet MS"/>
              </a:rPr>
              <a:t>Sustainability</a:t>
            </a:r>
            <a:r>
              <a:rPr dirty="0" sz="1950" spc="-13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95" b="1">
                <a:solidFill>
                  <a:srgbClr val="3333FF"/>
                </a:solidFill>
                <a:latin typeface="Trebuchet MS"/>
                <a:cs typeface="Trebuchet MS"/>
              </a:rPr>
              <a:t>is</a:t>
            </a:r>
            <a:r>
              <a:rPr dirty="0" sz="1950" spc="-10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75" b="1">
                <a:solidFill>
                  <a:srgbClr val="3333FF"/>
                </a:solidFill>
                <a:latin typeface="Trebuchet MS"/>
                <a:cs typeface="Trebuchet MS"/>
              </a:rPr>
              <a:t>embedded</a:t>
            </a:r>
            <a:r>
              <a:rPr dirty="0" sz="1950" spc="-13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b="1">
                <a:solidFill>
                  <a:srgbClr val="3333FF"/>
                </a:solidFill>
                <a:latin typeface="Trebuchet MS"/>
                <a:cs typeface="Trebuchet MS"/>
              </a:rPr>
              <a:t>in</a:t>
            </a:r>
            <a:r>
              <a:rPr dirty="0" sz="1950" spc="-9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55" b="1">
                <a:solidFill>
                  <a:srgbClr val="3333FF"/>
                </a:solidFill>
                <a:latin typeface="Trebuchet MS"/>
                <a:cs typeface="Trebuchet MS"/>
              </a:rPr>
              <a:t>our</a:t>
            </a:r>
            <a:r>
              <a:rPr dirty="0" sz="1950" spc="-9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50" b="1">
                <a:solidFill>
                  <a:srgbClr val="3333FF"/>
                </a:solidFill>
                <a:latin typeface="Trebuchet MS"/>
                <a:cs typeface="Trebuchet MS"/>
              </a:rPr>
              <a:t>vision</a:t>
            </a:r>
            <a:r>
              <a:rPr dirty="0" sz="1950" spc="-114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90" b="1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950" spc="-114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50" b="1">
                <a:solidFill>
                  <a:srgbClr val="3333FF"/>
                </a:solidFill>
                <a:latin typeface="Trebuchet MS"/>
                <a:cs typeface="Trebuchet MS"/>
              </a:rPr>
              <a:t>growth</a:t>
            </a:r>
            <a:r>
              <a:rPr dirty="0" sz="1950" spc="-13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-10" b="1">
                <a:solidFill>
                  <a:srgbClr val="3333FF"/>
                </a:solidFill>
                <a:latin typeface="Trebuchet MS"/>
                <a:cs typeface="Trebuchet MS"/>
              </a:rPr>
              <a:t>plan.”</a:t>
            </a:r>
            <a:endParaRPr sz="1950">
              <a:latin typeface="Trebuchet MS"/>
              <a:cs typeface="Trebuchet MS"/>
            </a:endParaRPr>
          </a:p>
          <a:p>
            <a:pPr marL="5029200">
              <a:lnSpc>
                <a:spcPct val="100000"/>
              </a:lnSpc>
              <a:spcBef>
                <a:spcPts val="434"/>
              </a:spcBef>
            </a:pPr>
            <a:r>
              <a:rPr dirty="0" sz="1550" spc="-455" b="1" i="1">
                <a:solidFill>
                  <a:srgbClr val="3333FF"/>
                </a:solidFill>
                <a:latin typeface="Trebuchet MS"/>
                <a:cs typeface="Trebuchet MS"/>
              </a:rPr>
              <a:t>A</a:t>
            </a:r>
            <a:r>
              <a:rPr dirty="0" sz="1550" spc="-240" b="1" i="1">
                <a:solidFill>
                  <a:srgbClr val="3333FF"/>
                </a:solidFill>
                <a:latin typeface="Trebuchet MS"/>
                <a:cs typeface="Trebuchet MS"/>
              </a:rPr>
              <a:t>.</a:t>
            </a:r>
            <a:r>
              <a:rPr dirty="0" sz="1550" spc="-509" b="1" i="1">
                <a:solidFill>
                  <a:srgbClr val="3333FF"/>
                </a:solidFill>
                <a:latin typeface="Trebuchet MS"/>
                <a:cs typeface="Trebuchet MS"/>
              </a:rPr>
              <a:t>M</a:t>
            </a:r>
            <a:r>
              <a:rPr dirty="0" sz="1550" spc="-225" b="1" i="1">
                <a:solidFill>
                  <a:srgbClr val="3333FF"/>
                </a:solidFill>
                <a:latin typeface="Trebuchet MS"/>
                <a:cs typeface="Trebuchet MS"/>
              </a:rPr>
              <a:t>.</a:t>
            </a:r>
            <a:r>
              <a:rPr dirty="0" sz="1550" spc="-480" b="1" i="1">
                <a:solidFill>
                  <a:srgbClr val="3333FF"/>
                </a:solidFill>
                <a:latin typeface="Trebuchet MS"/>
                <a:cs typeface="Trebuchet MS"/>
              </a:rPr>
              <a:t>N</a:t>
            </a:r>
            <a:r>
              <a:rPr dirty="0" sz="1550" spc="-735" b="1" i="1">
                <a:solidFill>
                  <a:srgbClr val="3333FF"/>
                </a:solidFill>
                <a:latin typeface="Trebuchet MS"/>
                <a:cs typeface="Trebuchet MS"/>
              </a:rPr>
              <a:t>a</a:t>
            </a:r>
            <a:r>
              <a:rPr dirty="0" sz="1550" spc="-940" b="1" i="1">
                <a:solidFill>
                  <a:srgbClr val="3333FF"/>
                </a:solidFill>
                <a:latin typeface="Trebuchet MS"/>
                <a:cs typeface="Trebuchet MS"/>
              </a:rPr>
              <a:t>i</a:t>
            </a:r>
            <a:r>
              <a:rPr dirty="0" sz="1550" spc="-515" b="1" i="1">
                <a:solidFill>
                  <a:srgbClr val="3333FF"/>
                </a:solidFill>
                <a:latin typeface="Trebuchet MS"/>
                <a:cs typeface="Trebuchet MS"/>
              </a:rPr>
              <a:t>k</a:t>
            </a:r>
            <a:r>
              <a:rPr dirty="0" sz="1550" spc="-260" b="1" i="1">
                <a:solidFill>
                  <a:srgbClr val="3333FF"/>
                </a:solidFill>
                <a:latin typeface="Trebuchet MS"/>
                <a:cs typeface="Trebuchet MS"/>
              </a:rPr>
              <a:t>,</a:t>
            </a:r>
            <a:r>
              <a:rPr dirty="0" sz="1550" spc="-440" b="1" i="1">
                <a:solidFill>
                  <a:srgbClr val="3333FF"/>
                </a:solidFill>
                <a:latin typeface="Trebuchet MS"/>
                <a:cs typeface="Trebuchet MS"/>
              </a:rPr>
              <a:t>C</a:t>
            </a:r>
            <a:r>
              <a:rPr dirty="0" sz="1550" spc="-509" b="1" i="1">
                <a:solidFill>
                  <a:srgbClr val="3333FF"/>
                </a:solidFill>
                <a:latin typeface="Trebuchet MS"/>
                <a:cs typeface="Trebuchet MS"/>
              </a:rPr>
              <a:t>h</a:t>
            </a:r>
            <a:r>
              <a:rPr dirty="0" sz="1550" spc="-755" b="1" i="1">
                <a:solidFill>
                  <a:srgbClr val="3333FF"/>
                </a:solidFill>
                <a:latin typeface="Trebuchet MS"/>
                <a:cs typeface="Trebuchet MS"/>
              </a:rPr>
              <a:t>a</a:t>
            </a:r>
            <a:r>
              <a:rPr dirty="0" sz="1550" spc="-940" b="1" i="1">
                <a:solidFill>
                  <a:srgbClr val="3333FF"/>
                </a:solidFill>
                <a:latin typeface="Trebuchet MS"/>
                <a:cs typeface="Trebuchet MS"/>
              </a:rPr>
              <a:t>i</a:t>
            </a:r>
            <a:r>
              <a:rPr dirty="0" sz="1550" spc="-585" b="1" i="1">
                <a:solidFill>
                  <a:srgbClr val="3333FF"/>
                </a:solidFill>
                <a:latin typeface="Trebuchet MS"/>
                <a:cs typeface="Trebuchet MS"/>
              </a:rPr>
              <a:t>r</a:t>
            </a:r>
            <a:r>
              <a:rPr dirty="0" sz="1550" spc="-530" b="1" i="1">
                <a:solidFill>
                  <a:srgbClr val="3333FF"/>
                </a:solidFill>
                <a:latin typeface="Trebuchet MS"/>
                <a:cs typeface="Trebuchet MS"/>
              </a:rPr>
              <a:t>m</a:t>
            </a:r>
            <a:r>
              <a:rPr dirty="0" sz="1550" spc="-560" b="1" i="1">
                <a:solidFill>
                  <a:srgbClr val="3333FF"/>
                </a:solidFill>
                <a:latin typeface="Trebuchet MS"/>
                <a:cs typeface="Trebuchet MS"/>
              </a:rPr>
              <a:t>a</a:t>
            </a:r>
            <a:r>
              <a:rPr dirty="0" sz="1550" spc="-190" b="1" i="1">
                <a:solidFill>
                  <a:srgbClr val="3333FF"/>
                </a:solidFill>
                <a:latin typeface="Trebuchet MS"/>
                <a:cs typeface="Trebuchet MS"/>
              </a:rPr>
              <a:t>n</a:t>
            </a:r>
            <a:r>
              <a:rPr dirty="0" sz="1550" spc="-475" b="1" i="1">
                <a:solidFill>
                  <a:srgbClr val="3333FF"/>
                </a:solidFill>
                <a:latin typeface="Trebuchet MS"/>
                <a:cs typeface="Trebuchet MS"/>
              </a:rPr>
              <a:t>E</a:t>
            </a:r>
            <a:r>
              <a:rPr dirty="0" sz="1550" spc="-515" b="1" i="1">
                <a:solidFill>
                  <a:srgbClr val="3333FF"/>
                </a:solidFill>
                <a:latin typeface="Trebuchet MS"/>
                <a:cs typeface="Trebuchet MS"/>
              </a:rPr>
              <a:t>m</a:t>
            </a:r>
            <a:r>
              <a:rPr dirty="0" sz="1550" spc="-505" b="1" i="1">
                <a:solidFill>
                  <a:srgbClr val="3333FF"/>
                </a:solidFill>
                <a:latin typeface="Trebuchet MS"/>
                <a:cs typeface="Trebuchet MS"/>
              </a:rPr>
              <a:t>e</a:t>
            </a:r>
            <a:r>
              <a:rPr dirty="0" sz="1550" spc="-785" b="1" i="1">
                <a:solidFill>
                  <a:srgbClr val="3333FF"/>
                </a:solidFill>
                <a:latin typeface="Trebuchet MS"/>
                <a:cs typeface="Trebuchet MS"/>
              </a:rPr>
              <a:t>r</a:t>
            </a:r>
            <a:r>
              <a:rPr dirty="0" sz="1550" spc="-1050" b="1" i="1">
                <a:solidFill>
                  <a:srgbClr val="3333FF"/>
                </a:solidFill>
                <a:latin typeface="Trebuchet MS"/>
                <a:cs typeface="Trebuchet MS"/>
              </a:rPr>
              <a:t>i</a:t>
            </a:r>
            <a:r>
              <a:rPr dirty="0" sz="1550" spc="-755" b="1" i="1">
                <a:solidFill>
                  <a:srgbClr val="3333FF"/>
                </a:solidFill>
                <a:latin typeface="Trebuchet MS"/>
                <a:cs typeface="Trebuchet MS"/>
              </a:rPr>
              <a:t>t</a:t>
            </a:r>
            <a:r>
              <a:rPr dirty="0" sz="1550" spc="-515" b="1" i="1">
                <a:solidFill>
                  <a:srgbClr val="3333FF"/>
                </a:solidFill>
                <a:latin typeface="Trebuchet MS"/>
                <a:cs typeface="Trebuchet MS"/>
              </a:rPr>
              <a:t>u</a:t>
            </a:r>
            <a:r>
              <a:rPr dirty="0" sz="1550" spc="60" b="1" i="1">
                <a:solidFill>
                  <a:srgbClr val="3333FF"/>
                </a:solidFill>
                <a:latin typeface="Trebuchet MS"/>
                <a:cs typeface="Trebuchet MS"/>
              </a:rPr>
              <a:t>s</a:t>
            </a:r>
            <a:endParaRPr sz="15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8116" y="5681471"/>
            <a:ext cx="8204200" cy="685800"/>
          </a:xfrm>
          <a:prstGeom prst="rect">
            <a:avLst/>
          </a:prstGeom>
          <a:solidFill>
            <a:srgbClr val="D8F2CF"/>
          </a:solidFill>
        </p:spPr>
        <p:txBody>
          <a:bodyPr wrap="square" lIns="0" tIns="35560" rIns="0" bIns="0" rtlCol="0" vert="horz">
            <a:spAutoFit/>
          </a:bodyPr>
          <a:lstStyle/>
          <a:p>
            <a:pPr marL="80645">
              <a:lnSpc>
                <a:spcPct val="100000"/>
              </a:lnSpc>
              <a:spcBef>
                <a:spcPts val="280"/>
              </a:spcBef>
            </a:pPr>
            <a:r>
              <a:rPr dirty="0" sz="1950" spc="-60" b="1">
                <a:solidFill>
                  <a:srgbClr val="3333FF"/>
                </a:solidFill>
                <a:latin typeface="Trebuchet MS"/>
                <a:cs typeface="Trebuchet MS"/>
              </a:rPr>
              <a:t>“At</a:t>
            </a:r>
            <a:r>
              <a:rPr dirty="0" sz="1950" spc="-114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95" b="1">
                <a:solidFill>
                  <a:srgbClr val="3333FF"/>
                </a:solidFill>
                <a:latin typeface="Trebuchet MS"/>
                <a:cs typeface="Trebuchet MS"/>
              </a:rPr>
              <a:t>L&amp;T</a:t>
            </a:r>
            <a:r>
              <a:rPr dirty="0" sz="1950" spc="-114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45" b="1">
                <a:solidFill>
                  <a:srgbClr val="3333FF"/>
                </a:solidFill>
                <a:latin typeface="Trebuchet MS"/>
                <a:cs typeface="Trebuchet MS"/>
              </a:rPr>
              <a:t>Sustainability</a:t>
            </a:r>
            <a:r>
              <a:rPr dirty="0" sz="1950" spc="-13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95" b="1">
                <a:solidFill>
                  <a:srgbClr val="3333FF"/>
                </a:solidFill>
                <a:latin typeface="Trebuchet MS"/>
                <a:cs typeface="Trebuchet MS"/>
              </a:rPr>
              <a:t>is</a:t>
            </a:r>
            <a:r>
              <a:rPr dirty="0" sz="1950" spc="-10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75" b="1">
                <a:solidFill>
                  <a:srgbClr val="3333FF"/>
                </a:solidFill>
                <a:latin typeface="Trebuchet MS"/>
                <a:cs typeface="Trebuchet MS"/>
              </a:rPr>
              <a:t>embedded</a:t>
            </a:r>
            <a:r>
              <a:rPr dirty="0" sz="1950" spc="-13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b="1">
                <a:solidFill>
                  <a:srgbClr val="3333FF"/>
                </a:solidFill>
                <a:latin typeface="Trebuchet MS"/>
                <a:cs typeface="Trebuchet MS"/>
              </a:rPr>
              <a:t>in</a:t>
            </a:r>
            <a:r>
              <a:rPr dirty="0" sz="1950" spc="-9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55" b="1">
                <a:solidFill>
                  <a:srgbClr val="3333FF"/>
                </a:solidFill>
                <a:latin typeface="Trebuchet MS"/>
                <a:cs typeface="Trebuchet MS"/>
              </a:rPr>
              <a:t>our</a:t>
            </a:r>
            <a:r>
              <a:rPr dirty="0" sz="1950" spc="-9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50" b="1">
                <a:solidFill>
                  <a:srgbClr val="3333FF"/>
                </a:solidFill>
                <a:latin typeface="Trebuchet MS"/>
                <a:cs typeface="Trebuchet MS"/>
              </a:rPr>
              <a:t>vision</a:t>
            </a:r>
            <a:r>
              <a:rPr dirty="0" sz="1950" spc="-114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90" b="1">
                <a:solidFill>
                  <a:srgbClr val="3333FF"/>
                </a:solidFill>
                <a:latin typeface="Trebuchet MS"/>
                <a:cs typeface="Trebuchet MS"/>
              </a:rPr>
              <a:t>and</a:t>
            </a:r>
            <a:r>
              <a:rPr dirty="0" sz="1950" spc="-114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50" b="1">
                <a:solidFill>
                  <a:srgbClr val="3333FF"/>
                </a:solidFill>
                <a:latin typeface="Trebuchet MS"/>
                <a:cs typeface="Trebuchet MS"/>
              </a:rPr>
              <a:t>growth</a:t>
            </a:r>
            <a:r>
              <a:rPr dirty="0" sz="1950" spc="-13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1950" spc="-10" b="1">
                <a:solidFill>
                  <a:srgbClr val="3333FF"/>
                </a:solidFill>
                <a:latin typeface="Trebuchet MS"/>
                <a:cs typeface="Trebuchet MS"/>
              </a:rPr>
              <a:t>plan.”</a:t>
            </a:r>
            <a:endParaRPr sz="1950">
              <a:latin typeface="Trebuchet MS"/>
              <a:cs typeface="Trebuchet MS"/>
            </a:endParaRPr>
          </a:p>
          <a:p>
            <a:pPr marL="5109845">
              <a:lnSpc>
                <a:spcPct val="100000"/>
              </a:lnSpc>
              <a:spcBef>
                <a:spcPts val="434"/>
              </a:spcBef>
            </a:pPr>
            <a:r>
              <a:rPr dirty="0" sz="1550" spc="-455" b="1" i="1">
                <a:solidFill>
                  <a:srgbClr val="3333FF"/>
                </a:solidFill>
                <a:latin typeface="Trebuchet MS"/>
                <a:cs typeface="Trebuchet MS"/>
              </a:rPr>
              <a:t>A</a:t>
            </a:r>
            <a:r>
              <a:rPr dirty="0" sz="1550" spc="-240" b="1" i="1">
                <a:solidFill>
                  <a:srgbClr val="3333FF"/>
                </a:solidFill>
                <a:latin typeface="Trebuchet MS"/>
                <a:cs typeface="Trebuchet MS"/>
              </a:rPr>
              <a:t>.</a:t>
            </a:r>
            <a:r>
              <a:rPr dirty="0" sz="1550" spc="-509" b="1" i="1">
                <a:solidFill>
                  <a:srgbClr val="3333FF"/>
                </a:solidFill>
                <a:latin typeface="Trebuchet MS"/>
                <a:cs typeface="Trebuchet MS"/>
              </a:rPr>
              <a:t>M</a:t>
            </a:r>
            <a:r>
              <a:rPr dirty="0" sz="1550" spc="-225" b="1" i="1">
                <a:solidFill>
                  <a:srgbClr val="3333FF"/>
                </a:solidFill>
                <a:latin typeface="Trebuchet MS"/>
                <a:cs typeface="Trebuchet MS"/>
              </a:rPr>
              <a:t>.</a:t>
            </a:r>
            <a:r>
              <a:rPr dirty="0" sz="1550" spc="-480" b="1" i="1">
                <a:solidFill>
                  <a:srgbClr val="3333FF"/>
                </a:solidFill>
                <a:latin typeface="Trebuchet MS"/>
                <a:cs typeface="Trebuchet MS"/>
              </a:rPr>
              <a:t>N</a:t>
            </a:r>
            <a:r>
              <a:rPr dirty="0" sz="1550" spc="-930" b="1" i="1">
                <a:solidFill>
                  <a:srgbClr val="3333FF"/>
                </a:solidFill>
                <a:latin typeface="Trebuchet MS"/>
                <a:cs typeface="Trebuchet MS"/>
              </a:rPr>
              <a:t>a</a:t>
            </a:r>
            <a:r>
              <a:rPr dirty="0" sz="1550" spc="-1180" b="1" i="1">
                <a:solidFill>
                  <a:srgbClr val="3333FF"/>
                </a:solidFill>
                <a:latin typeface="Trebuchet MS"/>
                <a:cs typeface="Trebuchet MS"/>
              </a:rPr>
              <a:t>i</a:t>
            </a:r>
            <a:r>
              <a:rPr dirty="0" sz="1550" spc="-515" b="1" i="1">
                <a:solidFill>
                  <a:srgbClr val="3333FF"/>
                </a:solidFill>
                <a:latin typeface="Trebuchet MS"/>
                <a:cs typeface="Trebuchet MS"/>
              </a:rPr>
              <a:t>k</a:t>
            </a:r>
            <a:r>
              <a:rPr dirty="0" sz="1550" spc="-260" b="1" i="1">
                <a:solidFill>
                  <a:srgbClr val="3333FF"/>
                </a:solidFill>
                <a:latin typeface="Trebuchet MS"/>
                <a:cs typeface="Trebuchet MS"/>
              </a:rPr>
              <a:t>,</a:t>
            </a:r>
            <a:r>
              <a:rPr dirty="0" sz="1550" spc="-440" b="1" i="1">
                <a:solidFill>
                  <a:srgbClr val="3333FF"/>
                </a:solidFill>
                <a:latin typeface="Trebuchet MS"/>
                <a:cs typeface="Trebuchet MS"/>
              </a:rPr>
              <a:t>C</a:t>
            </a:r>
            <a:r>
              <a:rPr dirty="0" sz="1550" spc="-509" b="1" i="1">
                <a:solidFill>
                  <a:srgbClr val="3333FF"/>
                </a:solidFill>
                <a:latin typeface="Trebuchet MS"/>
                <a:cs typeface="Trebuchet MS"/>
              </a:rPr>
              <a:t>h</a:t>
            </a:r>
            <a:r>
              <a:rPr dirty="0" sz="1550" spc="-950" b="1" i="1">
                <a:solidFill>
                  <a:srgbClr val="3333FF"/>
                </a:solidFill>
                <a:latin typeface="Trebuchet MS"/>
                <a:cs typeface="Trebuchet MS"/>
              </a:rPr>
              <a:t>a</a:t>
            </a:r>
            <a:r>
              <a:rPr dirty="0" sz="1550" spc="-1180" b="1" i="1">
                <a:solidFill>
                  <a:srgbClr val="3333FF"/>
                </a:solidFill>
                <a:latin typeface="Trebuchet MS"/>
                <a:cs typeface="Trebuchet MS"/>
              </a:rPr>
              <a:t>i</a:t>
            </a:r>
            <a:r>
              <a:rPr dirty="0" sz="1550" spc="-585" b="1" i="1">
                <a:solidFill>
                  <a:srgbClr val="3333FF"/>
                </a:solidFill>
                <a:latin typeface="Trebuchet MS"/>
                <a:cs typeface="Trebuchet MS"/>
              </a:rPr>
              <a:t>r</a:t>
            </a:r>
            <a:r>
              <a:rPr dirty="0" sz="1550" spc="-530" b="1" i="1">
                <a:solidFill>
                  <a:srgbClr val="3333FF"/>
                </a:solidFill>
                <a:latin typeface="Trebuchet MS"/>
                <a:cs typeface="Trebuchet MS"/>
              </a:rPr>
              <a:t>m</a:t>
            </a:r>
            <a:r>
              <a:rPr dirty="0" sz="1550" spc="-560" b="1" i="1">
                <a:solidFill>
                  <a:srgbClr val="3333FF"/>
                </a:solidFill>
                <a:latin typeface="Trebuchet MS"/>
                <a:cs typeface="Trebuchet MS"/>
              </a:rPr>
              <a:t>a</a:t>
            </a:r>
            <a:r>
              <a:rPr dirty="0" sz="1550" spc="-190" b="1" i="1">
                <a:solidFill>
                  <a:srgbClr val="3333FF"/>
                </a:solidFill>
                <a:latin typeface="Trebuchet MS"/>
                <a:cs typeface="Trebuchet MS"/>
              </a:rPr>
              <a:t>n</a:t>
            </a:r>
            <a:r>
              <a:rPr dirty="0" sz="1550" spc="-475" b="1" i="1">
                <a:solidFill>
                  <a:srgbClr val="3333FF"/>
                </a:solidFill>
                <a:latin typeface="Trebuchet MS"/>
                <a:cs typeface="Trebuchet MS"/>
              </a:rPr>
              <a:t>E</a:t>
            </a:r>
            <a:r>
              <a:rPr dirty="0" sz="1550" spc="-515" b="1" i="1">
                <a:solidFill>
                  <a:srgbClr val="3333FF"/>
                </a:solidFill>
                <a:latin typeface="Trebuchet MS"/>
                <a:cs typeface="Trebuchet MS"/>
              </a:rPr>
              <a:t>m</a:t>
            </a:r>
            <a:r>
              <a:rPr dirty="0" sz="1550" spc="-635" b="1" i="1">
                <a:solidFill>
                  <a:srgbClr val="3333FF"/>
                </a:solidFill>
                <a:latin typeface="Trebuchet MS"/>
                <a:cs typeface="Trebuchet MS"/>
              </a:rPr>
              <a:t>e</a:t>
            </a:r>
            <a:r>
              <a:rPr dirty="0" sz="1550" spc="-1200" b="1" i="1">
                <a:solidFill>
                  <a:srgbClr val="3333FF"/>
                </a:solidFill>
                <a:latin typeface="Trebuchet MS"/>
                <a:cs typeface="Trebuchet MS"/>
              </a:rPr>
              <a:t>r</a:t>
            </a:r>
            <a:r>
              <a:rPr dirty="0" sz="1550" spc="-1380" b="1" i="1">
                <a:solidFill>
                  <a:srgbClr val="3333FF"/>
                </a:solidFill>
                <a:latin typeface="Trebuchet MS"/>
                <a:cs typeface="Trebuchet MS"/>
              </a:rPr>
              <a:t>i</a:t>
            </a:r>
            <a:r>
              <a:rPr dirty="0" sz="1550" spc="-755" b="1" i="1">
                <a:solidFill>
                  <a:srgbClr val="3333FF"/>
                </a:solidFill>
                <a:latin typeface="Trebuchet MS"/>
                <a:cs typeface="Trebuchet MS"/>
              </a:rPr>
              <a:t>t</a:t>
            </a:r>
            <a:r>
              <a:rPr dirty="0" sz="1550" spc="-515" b="1" i="1">
                <a:solidFill>
                  <a:srgbClr val="3333FF"/>
                </a:solidFill>
                <a:latin typeface="Trebuchet MS"/>
                <a:cs typeface="Trebuchet MS"/>
              </a:rPr>
              <a:t>u</a:t>
            </a:r>
            <a:r>
              <a:rPr dirty="0" sz="1550" spc="60" b="1" i="1">
                <a:solidFill>
                  <a:srgbClr val="3333FF"/>
                </a:solidFill>
                <a:latin typeface="Trebuchet MS"/>
                <a:cs typeface="Trebuchet MS"/>
              </a:rPr>
              <a:t>s</a:t>
            </a:r>
            <a:endParaRPr sz="155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35567" y="1232916"/>
            <a:ext cx="1167383" cy="90677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708863" y="3533774"/>
            <a:ext cx="2956560" cy="62928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50" spc="434" b="1" i="1">
                <a:solidFill>
                  <a:srgbClr val="009900"/>
                </a:solidFill>
                <a:latin typeface="Palatino Linotype"/>
                <a:cs typeface="Palatino Linotype"/>
              </a:rPr>
              <a:t>Thank</a:t>
            </a:r>
            <a:r>
              <a:rPr dirty="0" sz="3950" spc="320" b="1" i="1">
                <a:solidFill>
                  <a:srgbClr val="009900"/>
                </a:solidFill>
                <a:latin typeface="Palatino Linotype"/>
                <a:cs typeface="Palatino Linotype"/>
              </a:rPr>
              <a:t> </a:t>
            </a:r>
            <a:r>
              <a:rPr dirty="0" sz="3950" spc="455" b="1" i="1">
                <a:solidFill>
                  <a:srgbClr val="009900"/>
                </a:solidFill>
                <a:latin typeface="Palatino Linotype"/>
                <a:cs typeface="Palatino Linotype"/>
              </a:rPr>
              <a:t>You</a:t>
            </a:r>
            <a:endParaRPr sz="39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5840" y="1273578"/>
            <a:ext cx="9665335" cy="529082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349250" marR="6353810" indent="-337185">
              <a:lnSpc>
                <a:spcPts val="3170"/>
              </a:lnSpc>
              <a:spcBef>
                <a:spcPts val="204"/>
              </a:spcBef>
            </a:pPr>
            <a:r>
              <a:rPr dirty="0" sz="2650" b="1">
                <a:solidFill>
                  <a:srgbClr val="FFFF00"/>
                </a:solidFill>
                <a:latin typeface="Trebuchet MS"/>
                <a:cs typeface="Trebuchet MS"/>
              </a:rPr>
              <a:t>We</a:t>
            </a:r>
            <a:r>
              <a:rPr dirty="0" sz="2650" spc="-135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spc="65" b="1">
                <a:solidFill>
                  <a:srgbClr val="FFFF00"/>
                </a:solidFill>
                <a:latin typeface="Trebuchet MS"/>
                <a:cs typeface="Trebuchet MS"/>
              </a:rPr>
              <a:t>must</a:t>
            </a:r>
            <a:r>
              <a:rPr dirty="0" sz="2650" spc="-135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spc="50" b="1">
                <a:solidFill>
                  <a:srgbClr val="FFFF00"/>
                </a:solidFill>
                <a:latin typeface="Trebuchet MS"/>
                <a:cs typeface="Trebuchet MS"/>
              </a:rPr>
              <a:t>handover</a:t>
            </a:r>
            <a:r>
              <a:rPr dirty="0" sz="2650" spc="-114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spc="95" b="1">
                <a:solidFill>
                  <a:srgbClr val="FFFF00"/>
                </a:solidFill>
                <a:latin typeface="Trebuchet MS"/>
                <a:cs typeface="Trebuchet MS"/>
              </a:rPr>
              <a:t>a </a:t>
            </a:r>
            <a:r>
              <a:rPr dirty="0" sz="2650" spc="185" b="1">
                <a:solidFill>
                  <a:srgbClr val="00AF50"/>
                </a:solidFill>
                <a:latin typeface="Trebuchet MS"/>
                <a:cs typeface="Trebuchet MS"/>
              </a:rPr>
              <a:t>BETTER</a:t>
            </a:r>
            <a:r>
              <a:rPr dirty="0" sz="2650" spc="-165" b="1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2650" spc="140" b="1">
                <a:solidFill>
                  <a:srgbClr val="00AF50"/>
                </a:solidFill>
                <a:latin typeface="Trebuchet MS"/>
                <a:cs typeface="Trebuchet MS"/>
              </a:rPr>
              <a:t>EARTH</a:t>
            </a:r>
            <a:endParaRPr sz="2650">
              <a:latin typeface="Trebuchet MS"/>
              <a:cs typeface="Trebuchet MS"/>
            </a:endParaRPr>
          </a:p>
          <a:p>
            <a:pPr marL="12700">
              <a:lnSpc>
                <a:spcPts val="3055"/>
              </a:lnSpc>
            </a:pPr>
            <a:r>
              <a:rPr dirty="0" sz="2650" b="1">
                <a:solidFill>
                  <a:srgbClr val="FFFF00"/>
                </a:solidFill>
                <a:latin typeface="Trebuchet MS"/>
                <a:cs typeface="Trebuchet MS"/>
              </a:rPr>
              <a:t>to</a:t>
            </a:r>
            <a:r>
              <a:rPr dirty="0" sz="2650" spc="-114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spc="-10" b="1">
                <a:solidFill>
                  <a:srgbClr val="FFFF00"/>
                </a:solidFill>
                <a:latin typeface="Trebuchet MS"/>
                <a:cs typeface="Trebuchet MS"/>
              </a:rPr>
              <a:t>the</a:t>
            </a:r>
            <a:r>
              <a:rPr dirty="0" sz="2650" spc="-145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spc="-35" b="1">
                <a:solidFill>
                  <a:srgbClr val="FFFF00"/>
                </a:solidFill>
                <a:latin typeface="Trebuchet MS"/>
                <a:cs typeface="Trebuchet MS"/>
              </a:rPr>
              <a:t>next</a:t>
            </a:r>
            <a:r>
              <a:rPr dirty="0" sz="2650" spc="-150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b="1">
                <a:solidFill>
                  <a:srgbClr val="FFFF00"/>
                </a:solidFill>
                <a:latin typeface="Trebuchet MS"/>
                <a:cs typeface="Trebuchet MS"/>
              </a:rPr>
              <a:t>generation.</a:t>
            </a:r>
            <a:r>
              <a:rPr dirty="0" sz="2650" spc="-140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b="1">
                <a:solidFill>
                  <a:srgbClr val="FFFF00"/>
                </a:solidFill>
                <a:latin typeface="Trebuchet MS"/>
                <a:cs typeface="Trebuchet MS"/>
              </a:rPr>
              <a:t>It</a:t>
            </a:r>
            <a:r>
              <a:rPr dirty="0" sz="2650" spc="-114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spc="75" b="1">
                <a:solidFill>
                  <a:srgbClr val="FFFF00"/>
                </a:solidFill>
                <a:latin typeface="Trebuchet MS"/>
                <a:cs typeface="Trebuchet MS"/>
              </a:rPr>
              <a:t>is</a:t>
            </a:r>
            <a:endParaRPr sz="2650">
              <a:latin typeface="Trebuchet MS"/>
              <a:cs typeface="Trebuchet MS"/>
            </a:endParaRPr>
          </a:p>
          <a:p>
            <a:pPr marL="12700" marR="5075555">
              <a:lnSpc>
                <a:spcPts val="3170"/>
              </a:lnSpc>
              <a:spcBef>
                <a:spcPts val="105"/>
              </a:spcBef>
            </a:pPr>
            <a:r>
              <a:rPr dirty="0" sz="2650" spc="50" b="1">
                <a:solidFill>
                  <a:srgbClr val="FFFF00"/>
                </a:solidFill>
                <a:latin typeface="Trebuchet MS"/>
                <a:cs typeface="Trebuchet MS"/>
              </a:rPr>
              <a:t>our</a:t>
            </a:r>
            <a:r>
              <a:rPr dirty="0" sz="2650" spc="-145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spc="70" b="1">
                <a:solidFill>
                  <a:srgbClr val="FFFF00"/>
                </a:solidFill>
                <a:latin typeface="Trebuchet MS"/>
                <a:cs typeface="Trebuchet MS"/>
              </a:rPr>
              <a:t>onerous</a:t>
            </a:r>
            <a:r>
              <a:rPr dirty="0" sz="2650" spc="-185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spc="-10" b="1">
                <a:solidFill>
                  <a:srgbClr val="FFFF00"/>
                </a:solidFill>
                <a:latin typeface="Trebuchet MS"/>
                <a:cs typeface="Trebuchet MS"/>
              </a:rPr>
              <a:t>responsibility, </a:t>
            </a:r>
            <a:r>
              <a:rPr dirty="0" sz="2650" spc="125" b="1">
                <a:solidFill>
                  <a:srgbClr val="FFFF00"/>
                </a:solidFill>
                <a:latin typeface="Trebuchet MS"/>
                <a:cs typeface="Trebuchet MS"/>
              </a:rPr>
              <a:t>because</a:t>
            </a:r>
            <a:r>
              <a:rPr dirty="0" sz="2650" spc="-155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b="1">
                <a:solidFill>
                  <a:srgbClr val="FFFF00"/>
                </a:solidFill>
                <a:latin typeface="Trebuchet MS"/>
                <a:cs typeface="Trebuchet MS"/>
              </a:rPr>
              <a:t>we</a:t>
            </a:r>
            <a:r>
              <a:rPr dirty="0" sz="2650" spc="-120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b="1">
                <a:solidFill>
                  <a:srgbClr val="FFFF00"/>
                </a:solidFill>
                <a:latin typeface="Trebuchet MS"/>
                <a:cs typeface="Trebuchet MS"/>
              </a:rPr>
              <a:t>inherited</a:t>
            </a:r>
            <a:r>
              <a:rPr dirty="0" sz="2650" spc="-180" b="1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dirty="0" sz="2650" spc="-10" b="1">
                <a:solidFill>
                  <a:srgbClr val="FFFF00"/>
                </a:solidFill>
                <a:latin typeface="Trebuchet MS"/>
                <a:cs typeface="Trebuchet MS"/>
              </a:rPr>
              <a:t>better</a:t>
            </a:r>
            <a:endParaRPr sz="26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6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2650">
              <a:latin typeface="Trebuchet MS"/>
              <a:cs typeface="Trebuchet MS"/>
            </a:endParaRPr>
          </a:p>
          <a:p>
            <a:pPr marL="4965700" marR="5080">
              <a:lnSpc>
                <a:spcPts val="3170"/>
              </a:lnSpc>
              <a:spcBef>
                <a:spcPts val="5"/>
              </a:spcBef>
              <a:tabLst>
                <a:tab pos="6447155" algn="l"/>
              </a:tabLst>
            </a:pPr>
            <a:r>
              <a:rPr dirty="0" sz="2650" b="1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dirty="0" sz="2650" spc="-1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65" b="1">
                <a:solidFill>
                  <a:srgbClr val="FFFFFF"/>
                </a:solidFill>
                <a:latin typeface="Trebuchet MS"/>
                <a:cs typeface="Trebuchet MS"/>
              </a:rPr>
              <a:t>must</a:t>
            </a:r>
            <a:r>
              <a:rPr dirty="0" sz="2650" spc="-1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-10" b="1">
                <a:solidFill>
                  <a:srgbClr val="FFFFFF"/>
                </a:solidFill>
                <a:latin typeface="Trebuchet MS"/>
                <a:cs typeface="Trebuchet MS"/>
              </a:rPr>
              <a:t>convert </a:t>
            </a:r>
            <a:r>
              <a:rPr dirty="0" sz="2650" b="1">
                <a:solidFill>
                  <a:srgbClr val="FFFFFF"/>
                </a:solidFill>
                <a:latin typeface="Trebuchet MS"/>
                <a:cs typeface="Trebuchet MS"/>
              </a:rPr>
              <a:t>sustainability</a:t>
            </a:r>
            <a:r>
              <a:rPr dirty="0" sz="2650" spc="3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50" b="1">
                <a:solidFill>
                  <a:srgbClr val="FFFFFF"/>
                </a:solidFill>
                <a:latin typeface="Trebuchet MS"/>
                <a:cs typeface="Trebuchet MS"/>
              </a:rPr>
              <a:t>management </a:t>
            </a:r>
            <a:r>
              <a:rPr dirty="0" sz="2650" b="1">
                <a:solidFill>
                  <a:srgbClr val="FFFFFF"/>
                </a:solidFill>
                <a:latin typeface="Trebuchet MS"/>
                <a:cs typeface="Trebuchet MS"/>
              </a:rPr>
              <a:t>through</a:t>
            </a:r>
            <a:r>
              <a:rPr dirty="0" sz="2650" spc="-1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325" b="1">
                <a:solidFill>
                  <a:srgbClr val="FFFFFF"/>
                </a:solidFill>
                <a:latin typeface="Trebuchet MS"/>
                <a:cs typeface="Trebuchet MS"/>
              </a:rPr>
              <a:t>ESG</a:t>
            </a:r>
            <a:r>
              <a:rPr dirty="0" sz="2650" spc="-114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105" b="1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2650" spc="-1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195" b="1">
                <a:solidFill>
                  <a:srgbClr val="FFFFFF"/>
                </a:solidFill>
                <a:latin typeface="Trebuchet MS"/>
                <a:cs typeface="Trebuchet MS"/>
              </a:rPr>
              <a:t>DEI</a:t>
            </a:r>
            <a:r>
              <a:rPr dirty="0" sz="2650" spc="-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b="1">
                <a:solidFill>
                  <a:srgbClr val="FFFFFF"/>
                </a:solidFill>
                <a:latin typeface="Trebuchet MS"/>
                <a:cs typeface="Trebuchet MS"/>
              </a:rPr>
              <a:t>into</a:t>
            </a:r>
            <a:r>
              <a:rPr dirty="0" sz="2650" spc="-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105" b="1">
                <a:solidFill>
                  <a:srgbClr val="FFFFFF"/>
                </a:solidFill>
                <a:latin typeface="Trebuchet MS"/>
                <a:cs typeface="Trebuchet MS"/>
              </a:rPr>
              <a:t>a </a:t>
            </a:r>
            <a:r>
              <a:rPr dirty="0" sz="2650" spc="160" b="1">
                <a:solidFill>
                  <a:srgbClr val="8ED872"/>
                </a:solidFill>
                <a:latin typeface="Trebuchet MS"/>
                <a:cs typeface="Trebuchet MS"/>
              </a:rPr>
              <a:t>REVOLUTION</a:t>
            </a:r>
            <a:r>
              <a:rPr dirty="0" sz="2650" spc="-135" b="1">
                <a:solidFill>
                  <a:srgbClr val="8ED872"/>
                </a:solidFill>
                <a:latin typeface="Trebuchet MS"/>
                <a:cs typeface="Trebuchet MS"/>
              </a:rPr>
              <a:t> </a:t>
            </a:r>
            <a:r>
              <a:rPr dirty="0" sz="2650" spc="50" b="1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dirty="0" sz="2650" spc="-1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90" b="1">
                <a:solidFill>
                  <a:srgbClr val="FFFFFF"/>
                </a:solidFill>
                <a:latin typeface="Trebuchet MS"/>
                <a:cs typeface="Trebuchet MS"/>
              </a:rPr>
              <a:t>actions</a:t>
            </a:r>
            <a:r>
              <a:rPr dirty="0" sz="2650" spc="-1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80" b="1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dirty="0" sz="2650" b="1">
                <a:solidFill>
                  <a:srgbClr val="FFFFFF"/>
                </a:solidFill>
                <a:latin typeface="Trebuchet MS"/>
                <a:cs typeface="Trebuchet MS"/>
              </a:rPr>
              <a:t>not</a:t>
            </a:r>
            <a:r>
              <a:rPr dirty="0" sz="2650" spc="-1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-45" b="1">
                <a:solidFill>
                  <a:srgbClr val="FFFFFF"/>
                </a:solidFill>
                <a:latin typeface="Trebuchet MS"/>
                <a:cs typeface="Trebuchet MS"/>
              </a:rPr>
              <a:t>let</a:t>
            </a:r>
            <a:r>
              <a:rPr dirty="0" sz="2650" spc="-1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-25" b="1">
                <a:solidFill>
                  <a:srgbClr val="FFFFFF"/>
                </a:solidFill>
                <a:latin typeface="Trebuchet MS"/>
                <a:cs typeface="Trebuchet MS"/>
              </a:rPr>
              <a:t>it</a:t>
            </a:r>
            <a:r>
              <a:rPr dirty="0" sz="2650" b="1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2650" spc="70" b="1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dirty="0" sz="2650" spc="-15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-10" b="1">
                <a:solidFill>
                  <a:srgbClr val="FFFFFF"/>
                </a:solidFill>
                <a:latin typeface="Trebuchet MS"/>
                <a:cs typeface="Trebuchet MS"/>
              </a:rPr>
              <a:t>just</a:t>
            </a:r>
            <a:r>
              <a:rPr dirty="0" sz="2650" spc="-1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-10" b="1">
                <a:solidFill>
                  <a:srgbClr val="FFFFFF"/>
                </a:solidFill>
                <a:latin typeface="Trebuchet MS"/>
                <a:cs typeface="Trebuchet MS"/>
              </a:rPr>
              <a:t>another </a:t>
            </a:r>
            <a:r>
              <a:rPr dirty="0" sz="2650" spc="120" b="1">
                <a:solidFill>
                  <a:srgbClr val="FFFFFF"/>
                </a:solidFill>
                <a:latin typeface="Trebuchet MS"/>
                <a:cs typeface="Trebuchet MS"/>
              </a:rPr>
              <a:t>agenda</a:t>
            </a:r>
            <a:r>
              <a:rPr dirty="0" sz="2650" spc="-17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2650" spc="1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75" b="1">
                <a:solidFill>
                  <a:srgbClr val="FFFFFF"/>
                </a:solidFill>
                <a:latin typeface="Trebuchet MS"/>
                <a:cs typeface="Trebuchet MS"/>
              </a:rPr>
              <a:t>any</a:t>
            </a:r>
            <a:r>
              <a:rPr dirty="0" sz="2650" spc="-1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270" b="1">
                <a:solidFill>
                  <a:srgbClr val="FFFFFF"/>
                </a:solidFill>
                <a:latin typeface="Trebuchet MS"/>
                <a:cs typeface="Trebuchet MS"/>
              </a:rPr>
              <a:t>CEO</a:t>
            </a:r>
            <a:r>
              <a:rPr dirty="0" sz="2650" spc="-1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95" b="1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2650" spc="-1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650" spc="150" b="1">
                <a:solidFill>
                  <a:srgbClr val="FFFFFF"/>
                </a:solidFill>
                <a:latin typeface="Trebuchet MS"/>
                <a:cs typeface="Trebuchet MS"/>
              </a:rPr>
              <a:t>CXO</a:t>
            </a:r>
            <a:endParaRPr sz="26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54260" y="3087192"/>
            <a:ext cx="4826000" cy="27292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496695">
              <a:lnSpc>
                <a:spcPct val="100000"/>
              </a:lnSpc>
              <a:spcBef>
                <a:spcPts val="120"/>
              </a:spcBef>
            </a:pPr>
            <a:r>
              <a:rPr dirty="0" sz="2450" spc="-50" b="1">
                <a:solidFill>
                  <a:srgbClr val="00AF50"/>
                </a:solidFill>
                <a:latin typeface="Trebuchet MS"/>
                <a:cs typeface="Trebuchet MS"/>
              </a:rPr>
              <a:t>4.</a:t>
            </a:r>
            <a:r>
              <a:rPr dirty="0" sz="2450" spc="-130" b="1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2450" spc="45" b="1">
                <a:solidFill>
                  <a:srgbClr val="00AF50"/>
                </a:solidFill>
                <a:latin typeface="Trebuchet MS"/>
                <a:cs typeface="Trebuchet MS"/>
              </a:rPr>
              <a:t>Integrated</a:t>
            </a:r>
            <a:r>
              <a:rPr dirty="0" sz="2450" spc="-155" b="1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dirty="0" sz="2450" spc="65" b="1">
                <a:solidFill>
                  <a:srgbClr val="00AF50"/>
                </a:solidFill>
                <a:latin typeface="Trebuchet MS"/>
                <a:cs typeface="Trebuchet MS"/>
              </a:rPr>
              <a:t>Strategy</a:t>
            </a:r>
            <a:endParaRPr sz="2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sz="2450">
              <a:latin typeface="Trebuchet MS"/>
              <a:cs typeface="Trebuchet MS"/>
            </a:endParaRPr>
          </a:p>
          <a:p>
            <a:pPr marL="1097280">
              <a:lnSpc>
                <a:spcPct val="100000"/>
              </a:lnSpc>
            </a:pPr>
            <a:r>
              <a:rPr dirty="0" sz="2300" spc="-60" b="1">
                <a:solidFill>
                  <a:srgbClr val="00A149"/>
                </a:solidFill>
                <a:latin typeface="Trebuchet MS"/>
                <a:cs typeface="Trebuchet MS"/>
              </a:rPr>
              <a:t>3.</a:t>
            </a:r>
            <a:r>
              <a:rPr dirty="0" sz="2300" spc="-114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2300" spc="80" b="1">
                <a:solidFill>
                  <a:srgbClr val="00A149"/>
                </a:solidFill>
                <a:latin typeface="Trebuchet MS"/>
                <a:cs typeface="Trebuchet MS"/>
              </a:rPr>
              <a:t>Beyond</a:t>
            </a:r>
            <a:r>
              <a:rPr dirty="0" sz="2300" spc="-165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2300" spc="70" b="1">
                <a:solidFill>
                  <a:srgbClr val="00A149"/>
                </a:solidFill>
                <a:latin typeface="Trebuchet MS"/>
                <a:cs typeface="Trebuchet MS"/>
              </a:rPr>
              <a:t>Compliance</a:t>
            </a:r>
            <a:endParaRPr sz="2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55"/>
              </a:spcBef>
            </a:pPr>
            <a:endParaRPr sz="2300">
              <a:latin typeface="Trebuchet MS"/>
              <a:cs typeface="Trebuchet MS"/>
            </a:endParaRPr>
          </a:p>
          <a:p>
            <a:pPr marL="550545">
              <a:lnSpc>
                <a:spcPct val="100000"/>
              </a:lnSpc>
            </a:pPr>
            <a:r>
              <a:rPr dirty="0" sz="2150">
                <a:solidFill>
                  <a:srgbClr val="46D459"/>
                </a:solidFill>
                <a:latin typeface="Trebuchet MS"/>
                <a:cs typeface="Trebuchet MS"/>
              </a:rPr>
              <a:t>2.</a:t>
            </a:r>
            <a:r>
              <a:rPr dirty="0" sz="2150" spc="-85">
                <a:solidFill>
                  <a:srgbClr val="46D459"/>
                </a:solidFill>
                <a:latin typeface="Trebuchet MS"/>
                <a:cs typeface="Trebuchet MS"/>
              </a:rPr>
              <a:t> </a:t>
            </a:r>
            <a:r>
              <a:rPr dirty="0" sz="2150" spc="100">
                <a:solidFill>
                  <a:srgbClr val="46D459"/>
                </a:solidFill>
                <a:latin typeface="Trebuchet MS"/>
                <a:cs typeface="Trebuchet MS"/>
              </a:rPr>
              <a:t>Compliance</a:t>
            </a:r>
            <a:endParaRPr sz="21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10"/>
              </a:spcBef>
            </a:pPr>
            <a:endParaRPr sz="2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950">
                <a:solidFill>
                  <a:srgbClr val="83E290"/>
                </a:solidFill>
                <a:latin typeface="Trebuchet MS"/>
                <a:cs typeface="Trebuchet MS"/>
              </a:rPr>
              <a:t>1.</a:t>
            </a:r>
            <a:r>
              <a:rPr dirty="0" sz="1950" spc="-45">
                <a:solidFill>
                  <a:srgbClr val="83E290"/>
                </a:solidFill>
                <a:latin typeface="Trebuchet MS"/>
                <a:cs typeface="Trebuchet MS"/>
              </a:rPr>
              <a:t> </a:t>
            </a:r>
            <a:r>
              <a:rPr dirty="0" sz="1950" spc="75">
                <a:solidFill>
                  <a:srgbClr val="83E290"/>
                </a:solidFill>
                <a:latin typeface="Trebuchet MS"/>
                <a:cs typeface="Trebuchet MS"/>
              </a:rPr>
              <a:t>Pre-</a:t>
            </a:r>
            <a:r>
              <a:rPr dirty="0" sz="1950" spc="110">
                <a:solidFill>
                  <a:srgbClr val="83E290"/>
                </a:solidFill>
                <a:latin typeface="Trebuchet MS"/>
                <a:cs typeface="Trebuchet MS"/>
              </a:rPr>
              <a:t>Compliance</a:t>
            </a:r>
            <a:endParaRPr sz="195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1272" y="2308860"/>
            <a:ext cx="1396365" cy="1222375"/>
            <a:chOff x="271272" y="2308860"/>
            <a:chExt cx="1396365" cy="1222375"/>
          </a:xfrm>
        </p:grpSpPr>
        <p:sp>
          <p:nvSpPr>
            <p:cNvPr id="4" name="object 4"/>
            <p:cNvSpPr/>
            <p:nvPr/>
          </p:nvSpPr>
          <p:spPr>
            <a:xfrm>
              <a:off x="1466075" y="2909328"/>
              <a:ext cx="189230" cy="22860"/>
            </a:xfrm>
            <a:custGeom>
              <a:avLst/>
              <a:gdLst/>
              <a:ahLst/>
              <a:cxnLst/>
              <a:rect l="l" t="t" r="r" b="b"/>
              <a:pathLst>
                <a:path w="189230" h="22860">
                  <a:moveTo>
                    <a:pt x="9448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94488" y="22860"/>
                  </a:lnTo>
                  <a:lnTo>
                    <a:pt x="94488" y="0"/>
                  </a:lnTo>
                  <a:close/>
                </a:path>
                <a:path w="189230" h="22860">
                  <a:moveTo>
                    <a:pt x="188976" y="0"/>
                  </a:moveTo>
                  <a:lnTo>
                    <a:pt x="164592" y="0"/>
                  </a:lnTo>
                  <a:lnTo>
                    <a:pt x="164592" y="22860"/>
                  </a:lnTo>
                  <a:lnTo>
                    <a:pt x="188976" y="22860"/>
                  </a:lnTo>
                  <a:lnTo>
                    <a:pt x="1889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272" y="2308860"/>
              <a:ext cx="1395983" cy="1222248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725167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91283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60" y="22860"/>
                </a:moveTo>
                <a:lnTo>
                  <a:pt x="0" y="22860"/>
                </a:lnTo>
                <a:lnTo>
                  <a:pt x="0" y="0"/>
                </a:lnTo>
                <a:lnTo>
                  <a:pt x="22860" y="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84248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50363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60" y="22860"/>
                </a:moveTo>
                <a:lnTo>
                  <a:pt x="0" y="22860"/>
                </a:lnTo>
                <a:lnTo>
                  <a:pt x="0" y="0"/>
                </a:lnTo>
                <a:lnTo>
                  <a:pt x="22860" y="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44851" y="2909316"/>
            <a:ext cx="93345" cy="22860"/>
          </a:xfrm>
          <a:custGeom>
            <a:avLst/>
            <a:gdLst/>
            <a:ahLst/>
            <a:cxnLst/>
            <a:rect l="l" t="t" r="r" b="b"/>
            <a:pathLst>
              <a:path w="93344" h="22860">
                <a:moveTo>
                  <a:pt x="92964" y="22860"/>
                </a:moveTo>
                <a:lnTo>
                  <a:pt x="0" y="22860"/>
                </a:lnTo>
                <a:lnTo>
                  <a:pt x="0" y="0"/>
                </a:lnTo>
                <a:lnTo>
                  <a:pt x="92964" y="0"/>
                </a:lnTo>
                <a:lnTo>
                  <a:pt x="92964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409444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59" y="22860"/>
                </a:moveTo>
                <a:lnTo>
                  <a:pt x="0" y="22860"/>
                </a:lnTo>
                <a:lnTo>
                  <a:pt x="0" y="0"/>
                </a:lnTo>
                <a:lnTo>
                  <a:pt x="22859" y="0"/>
                </a:lnTo>
                <a:lnTo>
                  <a:pt x="22859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03932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668523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60" y="22860"/>
                </a:moveTo>
                <a:lnTo>
                  <a:pt x="0" y="22860"/>
                </a:lnTo>
                <a:lnTo>
                  <a:pt x="0" y="0"/>
                </a:lnTo>
                <a:lnTo>
                  <a:pt x="22860" y="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63011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927603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4" h="22860">
                <a:moveTo>
                  <a:pt x="24383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3" y="0"/>
                </a:lnTo>
                <a:lnTo>
                  <a:pt x="24383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22092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8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8" y="0"/>
                </a:lnTo>
                <a:lnTo>
                  <a:pt x="94488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186683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4" h="22860">
                <a:moveTo>
                  <a:pt x="24383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3" y="0"/>
                </a:lnTo>
                <a:lnTo>
                  <a:pt x="24383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281171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445764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4" h="22860">
                <a:moveTo>
                  <a:pt x="24384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4" y="0"/>
                </a:lnTo>
                <a:lnTo>
                  <a:pt x="24384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540252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06367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60" y="22860"/>
                </a:moveTo>
                <a:lnTo>
                  <a:pt x="0" y="22860"/>
                </a:lnTo>
                <a:lnTo>
                  <a:pt x="0" y="0"/>
                </a:lnTo>
                <a:lnTo>
                  <a:pt x="22860" y="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800855" y="2909316"/>
            <a:ext cx="93345" cy="22860"/>
          </a:xfrm>
          <a:custGeom>
            <a:avLst/>
            <a:gdLst/>
            <a:ahLst/>
            <a:cxnLst/>
            <a:rect l="l" t="t" r="r" b="b"/>
            <a:pathLst>
              <a:path w="93345" h="22860">
                <a:moveTo>
                  <a:pt x="92964" y="22860"/>
                </a:moveTo>
                <a:lnTo>
                  <a:pt x="0" y="22860"/>
                </a:lnTo>
                <a:lnTo>
                  <a:pt x="0" y="0"/>
                </a:lnTo>
                <a:lnTo>
                  <a:pt x="92964" y="0"/>
                </a:lnTo>
                <a:lnTo>
                  <a:pt x="92964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65448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59" y="22860"/>
                </a:moveTo>
                <a:lnTo>
                  <a:pt x="0" y="22860"/>
                </a:lnTo>
                <a:lnTo>
                  <a:pt x="0" y="0"/>
                </a:lnTo>
                <a:lnTo>
                  <a:pt x="22859" y="0"/>
                </a:lnTo>
                <a:lnTo>
                  <a:pt x="22859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059936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224528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60" y="22860"/>
                </a:moveTo>
                <a:lnTo>
                  <a:pt x="0" y="22860"/>
                </a:lnTo>
                <a:lnTo>
                  <a:pt x="0" y="0"/>
                </a:lnTo>
                <a:lnTo>
                  <a:pt x="22860" y="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319016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483608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4" h="22860">
                <a:moveTo>
                  <a:pt x="24383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3" y="0"/>
                </a:lnTo>
                <a:lnTo>
                  <a:pt x="24383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578096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8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8" y="0"/>
                </a:lnTo>
                <a:lnTo>
                  <a:pt x="94488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742688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4" h="22860">
                <a:moveTo>
                  <a:pt x="24383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3" y="0"/>
                </a:lnTo>
                <a:lnTo>
                  <a:pt x="24383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37176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001768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4" h="22860">
                <a:moveTo>
                  <a:pt x="24384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4" y="0"/>
                </a:lnTo>
                <a:lnTo>
                  <a:pt x="24384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096255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262372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60" y="22860"/>
                </a:moveTo>
                <a:lnTo>
                  <a:pt x="0" y="22860"/>
                </a:lnTo>
                <a:lnTo>
                  <a:pt x="0" y="0"/>
                </a:lnTo>
                <a:lnTo>
                  <a:pt x="22860" y="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355335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8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8" y="0"/>
                </a:lnTo>
                <a:lnTo>
                  <a:pt x="94488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521451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59" y="22860"/>
                </a:moveTo>
                <a:lnTo>
                  <a:pt x="0" y="22860"/>
                </a:lnTo>
                <a:lnTo>
                  <a:pt x="0" y="0"/>
                </a:lnTo>
                <a:lnTo>
                  <a:pt x="22859" y="0"/>
                </a:lnTo>
                <a:lnTo>
                  <a:pt x="22859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615939" y="2909316"/>
            <a:ext cx="93345" cy="22860"/>
          </a:xfrm>
          <a:custGeom>
            <a:avLst/>
            <a:gdLst/>
            <a:ahLst/>
            <a:cxnLst/>
            <a:rect l="l" t="t" r="r" b="b"/>
            <a:pathLst>
              <a:path w="93345" h="22860">
                <a:moveTo>
                  <a:pt x="92963" y="22860"/>
                </a:moveTo>
                <a:lnTo>
                  <a:pt x="0" y="22860"/>
                </a:lnTo>
                <a:lnTo>
                  <a:pt x="0" y="0"/>
                </a:lnTo>
                <a:lnTo>
                  <a:pt x="92963" y="0"/>
                </a:lnTo>
                <a:lnTo>
                  <a:pt x="92963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780532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860" y="22860"/>
                </a:moveTo>
                <a:lnTo>
                  <a:pt x="0" y="22860"/>
                </a:lnTo>
                <a:lnTo>
                  <a:pt x="0" y="0"/>
                </a:lnTo>
                <a:lnTo>
                  <a:pt x="22860" y="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875020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8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8" y="0"/>
                </a:lnTo>
                <a:lnTo>
                  <a:pt x="94488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039611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4" h="22860">
                <a:moveTo>
                  <a:pt x="24384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4" y="0"/>
                </a:lnTo>
                <a:lnTo>
                  <a:pt x="24384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134100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8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8" y="0"/>
                </a:lnTo>
                <a:lnTo>
                  <a:pt x="94488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298691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4" h="22860">
                <a:moveTo>
                  <a:pt x="24383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3" y="0"/>
                </a:lnTo>
                <a:lnTo>
                  <a:pt x="24383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393179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4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557771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5" h="22860">
                <a:moveTo>
                  <a:pt x="24384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4" y="0"/>
                </a:lnTo>
                <a:lnTo>
                  <a:pt x="24384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652259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5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818376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22860" y="22860"/>
                </a:moveTo>
                <a:lnTo>
                  <a:pt x="0" y="22860"/>
                </a:lnTo>
                <a:lnTo>
                  <a:pt x="0" y="0"/>
                </a:lnTo>
                <a:lnTo>
                  <a:pt x="22860" y="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911340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5" h="22860">
                <a:moveTo>
                  <a:pt x="94488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8" y="0"/>
                </a:lnTo>
                <a:lnTo>
                  <a:pt x="94488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077455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22859" y="22860"/>
                </a:moveTo>
                <a:lnTo>
                  <a:pt x="0" y="22860"/>
                </a:lnTo>
                <a:lnTo>
                  <a:pt x="0" y="0"/>
                </a:lnTo>
                <a:lnTo>
                  <a:pt x="22859" y="0"/>
                </a:lnTo>
                <a:lnTo>
                  <a:pt x="22859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171943" y="2909316"/>
            <a:ext cx="93345" cy="22860"/>
          </a:xfrm>
          <a:custGeom>
            <a:avLst/>
            <a:gdLst/>
            <a:ahLst/>
            <a:cxnLst/>
            <a:rect l="l" t="t" r="r" b="b"/>
            <a:pathLst>
              <a:path w="93345" h="22860">
                <a:moveTo>
                  <a:pt x="92963" y="22860"/>
                </a:moveTo>
                <a:lnTo>
                  <a:pt x="0" y="22860"/>
                </a:lnTo>
                <a:lnTo>
                  <a:pt x="0" y="0"/>
                </a:lnTo>
                <a:lnTo>
                  <a:pt x="92963" y="0"/>
                </a:lnTo>
                <a:lnTo>
                  <a:pt x="92963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7336535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22860" y="22860"/>
                </a:moveTo>
                <a:lnTo>
                  <a:pt x="0" y="22860"/>
                </a:lnTo>
                <a:lnTo>
                  <a:pt x="0" y="0"/>
                </a:lnTo>
                <a:lnTo>
                  <a:pt x="22860" y="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431023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5" h="22860">
                <a:moveTo>
                  <a:pt x="94488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8" y="0"/>
                </a:lnTo>
                <a:lnTo>
                  <a:pt x="94488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595615" y="29093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22860" y="22860"/>
                </a:moveTo>
                <a:lnTo>
                  <a:pt x="0" y="22860"/>
                </a:lnTo>
                <a:lnTo>
                  <a:pt x="0" y="0"/>
                </a:lnTo>
                <a:lnTo>
                  <a:pt x="22860" y="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7690103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5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7854695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5" h="22860">
                <a:moveTo>
                  <a:pt x="24383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3" y="0"/>
                </a:lnTo>
                <a:lnTo>
                  <a:pt x="24383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949183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5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8113776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5" h="22860">
                <a:moveTo>
                  <a:pt x="24384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4" y="0"/>
                </a:lnTo>
                <a:lnTo>
                  <a:pt x="24384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8208264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5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8372855" y="2909316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5" h="22860">
                <a:moveTo>
                  <a:pt x="24383" y="22860"/>
                </a:moveTo>
                <a:lnTo>
                  <a:pt x="0" y="22860"/>
                </a:lnTo>
                <a:lnTo>
                  <a:pt x="0" y="0"/>
                </a:lnTo>
                <a:lnTo>
                  <a:pt x="24383" y="0"/>
                </a:lnTo>
                <a:lnTo>
                  <a:pt x="24383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8467343" y="2909316"/>
            <a:ext cx="94615" cy="22860"/>
          </a:xfrm>
          <a:custGeom>
            <a:avLst/>
            <a:gdLst/>
            <a:ahLst/>
            <a:cxnLst/>
            <a:rect l="l" t="t" r="r" b="b"/>
            <a:pathLst>
              <a:path w="94615" h="22860">
                <a:moveTo>
                  <a:pt x="94487" y="22860"/>
                </a:moveTo>
                <a:lnTo>
                  <a:pt x="0" y="22860"/>
                </a:lnTo>
                <a:lnTo>
                  <a:pt x="0" y="0"/>
                </a:lnTo>
                <a:lnTo>
                  <a:pt x="94487" y="0"/>
                </a:lnTo>
                <a:lnTo>
                  <a:pt x="94487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$PPTXTitle"/>
          <p:cNvSpPr txBox="1">
            <a:spLocks noGrp="1"/>
          </p:cNvSpPr>
          <p:nvPr>
            <p:ph type="title"/>
          </p:nvPr>
        </p:nvSpPr>
        <p:spPr>
          <a:xfrm>
            <a:off x="4635549" y="2296117"/>
            <a:ext cx="3832225" cy="42799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650" spc="-70" b="1">
                <a:solidFill>
                  <a:srgbClr val="00A149"/>
                </a:solidFill>
                <a:latin typeface="Trebuchet MS"/>
                <a:cs typeface="Trebuchet MS"/>
              </a:rPr>
              <a:t>5.</a:t>
            </a:r>
            <a:r>
              <a:rPr dirty="0" sz="2650" spc="-160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2650" spc="105" b="1">
                <a:solidFill>
                  <a:srgbClr val="00A149"/>
                </a:solidFill>
                <a:latin typeface="Trebuchet MS"/>
                <a:cs typeface="Trebuchet MS"/>
              </a:rPr>
              <a:t>Purpose</a:t>
            </a:r>
            <a:r>
              <a:rPr dirty="0" sz="2650" spc="-160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2650" spc="105" b="1">
                <a:solidFill>
                  <a:srgbClr val="00A149"/>
                </a:solidFill>
                <a:latin typeface="Trebuchet MS"/>
                <a:cs typeface="Trebuchet MS"/>
              </a:rPr>
              <a:t>and</a:t>
            </a:r>
            <a:r>
              <a:rPr dirty="0" sz="2650" spc="-135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2650" spc="114" b="1">
                <a:solidFill>
                  <a:srgbClr val="00A149"/>
                </a:solidFill>
                <a:latin typeface="Trebuchet MS"/>
                <a:cs typeface="Trebuchet MS"/>
              </a:rPr>
              <a:t>Passion</a:t>
            </a:r>
            <a:endParaRPr sz="2650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571195" y="1532637"/>
            <a:ext cx="3785235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300" b="1">
                <a:solidFill>
                  <a:srgbClr val="3333FF"/>
                </a:solidFill>
                <a:latin typeface="Trebuchet MS"/>
                <a:cs typeface="Trebuchet MS"/>
              </a:rPr>
              <a:t>The</a:t>
            </a:r>
            <a:r>
              <a:rPr dirty="0" sz="2300" spc="-110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2300" spc="45" b="1">
                <a:solidFill>
                  <a:srgbClr val="3333FF"/>
                </a:solidFill>
                <a:latin typeface="Trebuchet MS"/>
                <a:cs typeface="Trebuchet MS"/>
              </a:rPr>
              <a:t>Sustainability</a:t>
            </a:r>
            <a:r>
              <a:rPr dirty="0" sz="2300" spc="-125" b="1">
                <a:solidFill>
                  <a:srgbClr val="3333FF"/>
                </a:solidFill>
                <a:latin typeface="Trebuchet MS"/>
                <a:cs typeface="Trebuchet MS"/>
              </a:rPr>
              <a:t> </a:t>
            </a:r>
            <a:r>
              <a:rPr dirty="0" sz="2300" spc="-10" b="1">
                <a:solidFill>
                  <a:srgbClr val="3333FF"/>
                </a:solidFill>
                <a:latin typeface="Trebuchet MS"/>
                <a:cs typeface="Trebuchet MS"/>
              </a:rPr>
              <a:t>Journey</a:t>
            </a:r>
            <a:endParaRPr sz="2300">
              <a:latin typeface="Trebuchet MS"/>
              <a:cs typeface="Trebuchet MS"/>
            </a:endParaRPr>
          </a:p>
        </p:txBody>
      </p:sp>
      <p:pic>
        <p:nvPicPr>
          <p:cNvPr id="61" name="object 6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7700" y="4806696"/>
            <a:ext cx="1496567" cy="13228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39315" y="1180554"/>
            <a:ext cx="5335270" cy="3149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10" b="1">
                <a:solidFill>
                  <a:srgbClr val="BC0000"/>
                </a:solidFill>
                <a:latin typeface="Arial"/>
                <a:cs typeface="Arial"/>
              </a:rPr>
              <a:t>Sustainability</a:t>
            </a:r>
            <a:r>
              <a:rPr dirty="0" sz="1900" spc="-80" b="1">
                <a:solidFill>
                  <a:srgbClr val="BC0000"/>
                </a:solidFill>
                <a:latin typeface="Arial"/>
                <a:cs typeface="Arial"/>
              </a:rPr>
              <a:t> </a:t>
            </a:r>
            <a:r>
              <a:rPr dirty="0" sz="1900" spc="-10" b="1">
                <a:solidFill>
                  <a:srgbClr val="BC0000"/>
                </a:solidFill>
                <a:latin typeface="Arial"/>
                <a:cs typeface="Arial"/>
              </a:rPr>
              <a:t>Management</a:t>
            </a:r>
            <a:r>
              <a:rPr dirty="0" sz="1900" spc="-75" b="1">
                <a:solidFill>
                  <a:srgbClr val="BC0000"/>
                </a:solidFill>
                <a:latin typeface="Arial"/>
                <a:cs typeface="Arial"/>
              </a:rPr>
              <a:t> </a:t>
            </a:r>
            <a:r>
              <a:rPr dirty="0" sz="1900" b="1">
                <a:solidFill>
                  <a:srgbClr val="BC0000"/>
                </a:solidFill>
                <a:latin typeface="Arial"/>
                <a:cs typeface="Arial"/>
              </a:rPr>
              <a:t>(SM)</a:t>
            </a:r>
            <a:r>
              <a:rPr dirty="0" sz="1900" spc="-35" b="1">
                <a:solidFill>
                  <a:srgbClr val="BC0000"/>
                </a:solidFill>
                <a:latin typeface="Arial"/>
                <a:cs typeface="Arial"/>
              </a:rPr>
              <a:t> </a:t>
            </a:r>
            <a:r>
              <a:rPr dirty="0" sz="1900" b="1">
                <a:solidFill>
                  <a:srgbClr val="BC0000"/>
                </a:solidFill>
                <a:latin typeface="Arial"/>
                <a:cs typeface="Arial"/>
              </a:rPr>
              <a:t>-</a:t>
            </a:r>
            <a:r>
              <a:rPr dirty="0" sz="1900" spc="-35" b="1">
                <a:solidFill>
                  <a:srgbClr val="BC0000"/>
                </a:solidFill>
                <a:latin typeface="Arial"/>
                <a:cs typeface="Arial"/>
              </a:rPr>
              <a:t> </a:t>
            </a:r>
            <a:r>
              <a:rPr dirty="0" sz="1900" b="1">
                <a:solidFill>
                  <a:srgbClr val="BC0000"/>
                </a:solidFill>
                <a:latin typeface="Arial"/>
                <a:cs typeface="Arial"/>
              </a:rPr>
              <a:t>Revisited</a:t>
            </a:r>
            <a:r>
              <a:rPr dirty="0" sz="1900" spc="-10" b="1">
                <a:solidFill>
                  <a:srgbClr val="BC0000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BC0000"/>
                </a:solidFill>
                <a:latin typeface="Arial"/>
                <a:cs typeface="Arial"/>
              </a:rPr>
              <a:t>..</a:t>
            </a:r>
            <a:r>
              <a:rPr dirty="0" sz="1450" spc="-10" b="1">
                <a:solidFill>
                  <a:srgbClr val="BC0000"/>
                </a:solidFill>
                <a:latin typeface="Arial"/>
                <a:cs typeface="Arial"/>
              </a:rPr>
              <a:t> </a:t>
            </a:r>
            <a:r>
              <a:rPr dirty="0" sz="1650" spc="-50" b="1">
                <a:solidFill>
                  <a:srgbClr val="BC0000"/>
                </a:solidFill>
                <a:latin typeface="Arial"/>
                <a:cs typeface="Arial"/>
              </a:rPr>
              <a:t>2</a:t>
            </a:r>
            <a:endParaRPr sz="16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8892" y="3869435"/>
            <a:ext cx="9624060" cy="1338580"/>
          </a:xfrm>
          <a:prstGeom prst="rect">
            <a:avLst/>
          </a:prstGeom>
          <a:ln w="15240">
            <a:solidFill>
              <a:srgbClr val="3333FF"/>
            </a:solidFill>
          </a:ln>
        </p:spPr>
        <p:txBody>
          <a:bodyPr wrap="square" lIns="0" tIns="111125" rIns="0" bIns="0" rtlCol="0" vert="horz">
            <a:spAutoFit/>
          </a:bodyPr>
          <a:lstStyle/>
          <a:p>
            <a:pPr marL="74295">
              <a:lnSpc>
                <a:spcPct val="100000"/>
              </a:lnSpc>
              <a:spcBef>
                <a:spcPts val="875"/>
              </a:spcBef>
            </a:pPr>
            <a:r>
              <a:rPr dirty="0" sz="1450" b="1">
                <a:solidFill>
                  <a:srgbClr val="3333FF"/>
                </a:solidFill>
                <a:latin typeface="Arial"/>
                <a:cs typeface="Arial"/>
              </a:rPr>
              <a:t>Sustainable</a:t>
            </a:r>
            <a:r>
              <a:rPr dirty="0" sz="1450" spc="105" b="1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1450" spc="-10" b="1">
                <a:solidFill>
                  <a:srgbClr val="3333FF"/>
                </a:solidFill>
                <a:latin typeface="Arial"/>
                <a:cs typeface="Arial"/>
              </a:rPr>
              <a:t>Management</a:t>
            </a:r>
            <a:endParaRPr sz="1450">
              <a:latin typeface="Arial"/>
              <a:cs typeface="Arial"/>
            </a:endParaRPr>
          </a:p>
          <a:p>
            <a:pPr marL="522605" marR="175895" indent="-224154">
              <a:lnSpc>
                <a:spcPct val="71000"/>
              </a:lnSpc>
              <a:spcBef>
                <a:spcPts val="840"/>
              </a:spcBef>
              <a:buClr>
                <a:srgbClr val="BC0000"/>
              </a:buClr>
              <a:buFont typeface="Wingdings"/>
              <a:buChar char=""/>
              <a:tabLst>
                <a:tab pos="522605" algn="l"/>
              </a:tabLst>
            </a:pPr>
            <a:r>
              <a:rPr dirty="0" sz="1450" spc="75">
                <a:latin typeface="Trebuchet MS"/>
                <a:cs typeface="Trebuchet MS"/>
              </a:rPr>
              <a:t>Direct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operations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of</a:t>
            </a:r>
            <a:r>
              <a:rPr dirty="0" sz="1450" spc="17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</a:t>
            </a:r>
            <a:r>
              <a:rPr dirty="0" sz="1450" spc="-1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entity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in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sz="1450" spc="120">
                <a:latin typeface="Trebuchet MS"/>
                <a:cs typeface="Trebuchet MS"/>
              </a:rPr>
              <a:t>ways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that</a:t>
            </a:r>
            <a:r>
              <a:rPr dirty="0" sz="1450" spc="-20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restore</a:t>
            </a:r>
            <a:r>
              <a:rPr dirty="0" u="sng" sz="1450" spc="-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enhance</a:t>
            </a:r>
            <a:r>
              <a:rPr dirty="0" u="sng" sz="1450" spc="-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all</a:t>
            </a:r>
            <a:r>
              <a:rPr dirty="0" u="sng" sz="1450" spc="-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forms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of</a:t>
            </a:r>
            <a:r>
              <a:rPr dirty="0" u="sng" sz="1450" spc="1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capital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to</a:t>
            </a:r>
            <a:r>
              <a:rPr dirty="0" u="sng" sz="1450" spc="-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generate</a:t>
            </a:r>
            <a:r>
              <a:rPr dirty="0" u="none" sz="1450" spc="-10" b="1">
                <a:latin typeface="Trebuchet MS"/>
                <a:cs typeface="Trebuchet MS"/>
              </a:rPr>
              <a:t> </a:t>
            </a:r>
            <a:r>
              <a:rPr dirty="0" u="sng" sz="1450" spc="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stakeholders’</a:t>
            </a:r>
            <a:r>
              <a:rPr dirty="0" u="sng" sz="1450" spc="-6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value</a:t>
            </a:r>
            <a:r>
              <a:rPr dirty="0" u="none" sz="1450" spc="-25" b="1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65">
                <a:latin typeface="Trebuchet MS"/>
                <a:cs typeface="Trebuchet MS"/>
              </a:rPr>
              <a:t>contribute</a:t>
            </a:r>
            <a:r>
              <a:rPr dirty="0" u="none" sz="1450" spc="-30">
                <a:latin typeface="Trebuchet MS"/>
                <a:cs typeface="Trebuchet MS"/>
              </a:rPr>
              <a:t> </a:t>
            </a:r>
            <a:r>
              <a:rPr dirty="0" u="none" sz="1450" spc="20">
                <a:latin typeface="Trebuchet MS"/>
                <a:cs typeface="Trebuchet MS"/>
              </a:rPr>
              <a:t>to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20">
                <a:latin typeface="Trebuchet MS"/>
                <a:cs typeface="Trebuchet MS"/>
              </a:rPr>
              <a:t>the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20">
                <a:latin typeface="Trebuchet MS"/>
                <a:cs typeface="Trebuchet MS"/>
              </a:rPr>
              <a:t>well-</a:t>
            </a:r>
            <a:r>
              <a:rPr dirty="0" u="none" sz="1450" spc="100">
                <a:latin typeface="Trebuchet MS"/>
                <a:cs typeface="Trebuchet MS"/>
              </a:rPr>
              <a:t>being</a:t>
            </a:r>
            <a:r>
              <a:rPr dirty="0" u="none" sz="1450" spc="-25">
                <a:latin typeface="Trebuchet MS"/>
                <a:cs typeface="Trebuchet MS"/>
              </a:rPr>
              <a:t> </a:t>
            </a:r>
            <a:r>
              <a:rPr dirty="0" u="none" sz="1450" spc="20">
                <a:latin typeface="Trebuchet MS"/>
                <a:cs typeface="Trebuchet MS"/>
              </a:rPr>
              <a:t>of</a:t>
            </a:r>
            <a:r>
              <a:rPr dirty="0" u="none" sz="1450" spc="185">
                <a:latin typeface="Trebuchet MS"/>
                <a:cs typeface="Trebuchet MS"/>
              </a:rPr>
              <a:t> </a:t>
            </a:r>
            <a:r>
              <a:rPr dirty="0" u="none" sz="1450" spc="70">
                <a:latin typeface="Trebuchet MS"/>
                <a:cs typeface="Trebuchet MS"/>
              </a:rPr>
              <a:t>current</a:t>
            </a:r>
            <a:r>
              <a:rPr dirty="0" u="none" sz="1450" spc="5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20">
                <a:latin typeface="Trebuchet MS"/>
                <a:cs typeface="Trebuchet MS"/>
              </a:rPr>
              <a:t>future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75">
                <a:latin typeface="Trebuchet MS"/>
                <a:cs typeface="Trebuchet MS"/>
              </a:rPr>
              <a:t>generations</a:t>
            </a:r>
            <a:endParaRPr sz="1450">
              <a:latin typeface="Trebuchet MS"/>
              <a:cs typeface="Trebuchet MS"/>
            </a:endParaRPr>
          </a:p>
          <a:p>
            <a:pPr marL="522605" indent="-224154">
              <a:lnSpc>
                <a:spcPct val="100000"/>
              </a:lnSpc>
              <a:spcBef>
                <a:spcPts val="340"/>
              </a:spcBef>
              <a:buClr>
                <a:srgbClr val="BC0000"/>
              </a:buClr>
              <a:buFont typeface="Wingdings"/>
              <a:buChar char=""/>
              <a:tabLst>
                <a:tab pos="522605" algn="l"/>
              </a:tabLst>
            </a:pPr>
            <a:r>
              <a:rPr dirty="0" sz="1450" spc="55">
                <a:latin typeface="Trebuchet MS"/>
                <a:cs typeface="Trebuchet MS"/>
              </a:rPr>
              <a:t>Integrate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225">
                <a:latin typeface="Trebuchet MS"/>
                <a:cs typeface="Trebuchet MS"/>
              </a:rPr>
              <a:t>ESG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 spc="160">
                <a:latin typeface="Trebuchet MS"/>
                <a:cs typeface="Trebuchet MS"/>
              </a:rPr>
              <a:t>DEI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factors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into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business</a:t>
            </a:r>
            <a:r>
              <a:rPr dirty="0" u="sng" sz="1450" spc="-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strategy</a:t>
            </a:r>
            <a:endParaRPr sz="1450">
              <a:latin typeface="Trebuchet MS"/>
              <a:cs typeface="Trebuchet MS"/>
            </a:endParaRPr>
          </a:p>
          <a:p>
            <a:pPr marL="522605" indent="-224154">
              <a:lnSpc>
                <a:spcPct val="100000"/>
              </a:lnSpc>
              <a:spcBef>
                <a:spcPts val="335"/>
              </a:spcBef>
              <a:buClr>
                <a:srgbClr val="BC0000"/>
              </a:buClr>
              <a:buFont typeface="Wingdings"/>
              <a:buChar char=""/>
              <a:tabLst>
                <a:tab pos="522605" algn="l"/>
              </a:tabLst>
            </a:pPr>
            <a:r>
              <a:rPr dirty="0" sz="1450" spc="80">
                <a:latin typeface="Trebuchet MS"/>
                <a:cs typeface="Trebuchet MS"/>
              </a:rPr>
              <a:t>Build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70">
                <a:latin typeface="Trebuchet MS"/>
                <a:cs typeface="Trebuchet MS"/>
              </a:rPr>
              <a:t>value</a:t>
            </a:r>
            <a:r>
              <a:rPr dirty="0" sz="1450" spc="-45">
                <a:latin typeface="Trebuchet MS"/>
                <a:cs typeface="Trebuchet MS"/>
              </a:rPr>
              <a:t> </a:t>
            </a:r>
            <a:r>
              <a:rPr dirty="0" sz="1450" spc="90">
                <a:latin typeface="Trebuchet MS"/>
                <a:cs typeface="Trebuchet MS"/>
              </a:rPr>
              <a:t>by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defining,</a:t>
            </a:r>
            <a:r>
              <a:rPr dirty="0" sz="1450" spc="-85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evaluating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and</a:t>
            </a:r>
            <a:r>
              <a:rPr dirty="0" sz="1450" spc="-60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reporting</a:t>
            </a:r>
            <a:r>
              <a:rPr dirty="0" sz="1450" spc="-90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on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indicators</a:t>
            </a:r>
            <a:r>
              <a:rPr dirty="0" sz="1450" spc="-85">
                <a:latin typeface="Trebuchet MS"/>
                <a:cs typeface="Trebuchet MS"/>
              </a:rPr>
              <a:t> </a:t>
            </a:r>
            <a:r>
              <a:rPr dirty="0" sz="1450" spc="95">
                <a:latin typeface="Trebuchet MS"/>
                <a:cs typeface="Trebuchet MS"/>
              </a:rPr>
              <a:t>beyond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sz="1450" spc="55">
                <a:latin typeface="Trebuchet MS"/>
                <a:cs typeface="Trebuchet MS"/>
              </a:rPr>
              <a:t>financial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performance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7368" y="1527048"/>
            <a:ext cx="9703435" cy="2184400"/>
          </a:xfrm>
          <a:custGeom>
            <a:avLst/>
            <a:gdLst/>
            <a:ahLst/>
            <a:cxnLst/>
            <a:rect l="l" t="t" r="r" b="b"/>
            <a:pathLst>
              <a:path w="9703435" h="2184400">
                <a:moveTo>
                  <a:pt x="0" y="0"/>
                </a:moveTo>
                <a:lnTo>
                  <a:pt x="9703307" y="0"/>
                </a:lnTo>
                <a:lnTo>
                  <a:pt x="9703307" y="2183891"/>
                </a:lnTo>
                <a:lnTo>
                  <a:pt x="0" y="2183891"/>
                </a:lnTo>
                <a:lnTo>
                  <a:pt x="0" y="0"/>
                </a:lnTo>
                <a:close/>
              </a:path>
            </a:pathLst>
          </a:custGeom>
          <a:ln w="15240">
            <a:solidFill>
              <a:srgbClr val="333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39323" y="1495752"/>
            <a:ext cx="9466580" cy="216408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450" b="1">
                <a:solidFill>
                  <a:srgbClr val="3333FF"/>
                </a:solidFill>
                <a:latin typeface="Arial"/>
                <a:cs typeface="Arial"/>
              </a:rPr>
              <a:t>Sustainability</a:t>
            </a:r>
            <a:r>
              <a:rPr dirty="0" sz="1450" spc="130" b="1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1450" spc="-10" b="1">
                <a:solidFill>
                  <a:srgbClr val="3333FF"/>
                </a:solidFill>
                <a:latin typeface="Arial"/>
                <a:cs typeface="Arial"/>
              </a:rPr>
              <a:t>Management</a:t>
            </a:r>
            <a:endParaRPr sz="1450">
              <a:latin typeface="Arial"/>
              <a:cs typeface="Arial"/>
            </a:endParaRPr>
          </a:p>
          <a:p>
            <a:pPr marL="460375" indent="-236220">
              <a:lnSpc>
                <a:spcPct val="100000"/>
              </a:lnSpc>
              <a:spcBef>
                <a:spcPts val="445"/>
              </a:spcBef>
              <a:buClr>
                <a:srgbClr val="BC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spc="210">
                <a:latin typeface="Trebuchet MS"/>
                <a:cs typeface="Trebuchet MS"/>
              </a:rPr>
              <a:t>A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strategic,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cross-</a:t>
            </a:r>
            <a:r>
              <a:rPr dirty="0" sz="1450" spc="55">
                <a:latin typeface="Trebuchet MS"/>
                <a:cs typeface="Trebuchet MS"/>
              </a:rPr>
              <a:t>functional</a:t>
            </a:r>
            <a:r>
              <a:rPr dirty="0" sz="1450" spc="325">
                <a:latin typeface="Trebuchet MS"/>
                <a:cs typeface="Trebuchet MS"/>
              </a:rPr>
              <a:t> </a:t>
            </a:r>
            <a:r>
              <a:rPr dirty="0" u="sng" sz="1450" spc="1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Business</a:t>
            </a:r>
            <a:r>
              <a:rPr dirty="0" u="sng" sz="1450" spc="-7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Imperative</a:t>
            </a:r>
            <a:endParaRPr sz="1450">
              <a:latin typeface="Trebuchet MS"/>
              <a:cs typeface="Trebuchet MS"/>
            </a:endParaRPr>
          </a:p>
          <a:p>
            <a:pPr marL="460375" indent="-236220">
              <a:lnSpc>
                <a:spcPct val="100000"/>
              </a:lnSpc>
              <a:spcBef>
                <a:spcPts val="335"/>
              </a:spcBef>
              <a:buClr>
                <a:srgbClr val="BC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spc="85">
                <a:latin typeface="Trebuchet MS"/>
                <a:cs typeface="Trebuchet MS"/>
              </a:rPr>
              <a:t>For</a:t>
            </a:r>
            <a:r>
              <a:rPr dirty="0" sz="1450">
                <a:latin typeface="Trebuchet MS"/>
                <a:cs typeface="Trebuchet MS"/>
              </a:rPr>
              <a:t> </a:t>
            </a:r>
            <a:r>
              <a:rPr dirty="0" sz="1450" spc="50">
                <a:latin typeface="Trebuchet MS"/>
                <a:cs typeface="Trebuchet MS"/>
              </a:rPr>
              <a:t>strategic,</a:t>
            </a:r>
            <a:r>
              <a:rPr dirty="0" sz="1450" spc="-5"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cross-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functional,</a:t>
            </a:r>
            <a:r>
              <a:rPr dirty="0" u="sng" sz="1450" spc="-4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systemic</a:t>
            </a:r>
            <a:r>
              <a:rPr dirty="0" u="sng" sz="1450" spc="-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integration</a:t>
            </a:r>
            <a:r>
              <a:rPr dirty="0" u="none" sz="1450" spc="-35" b="1">
                <a:latin typeface="Trebuchet MS"/>
                <a:cs typeface="Trebuchet MS"/>
              </a:rPr>
              <a:t> </a:t>
            </a:r>
            <a:r>
              <a:rPr dirty="0" u="none" sz="1450" spc="-25">
                <a:latin typeface="Trebuchet MS"/>
                <a:cs typeface="Trebuchet MS"/>
              </a:rPr>
              <a:t>of</a:t>
            </a:r>
            <a:endParaRPr sz="1450">
              <a:latin typeface="Trebuchet MS"/>
              <a:cs typeface="Trebuchet MS"/>
            </a:endParaRPr>
          </a:p>
          <a:p>
            <a:pPr marL="460375" indent="-236220">
              <a:lnSpc>
                <a:spcPct val="100000"/>
              </a:lnSpc>
              <a:spcBef>
                <a:spcPts val="335"/>
              </a:spcBef>
              <a:buClr>
                <a:srgbClr val="BC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spc="60">
                <a:latin typeface="Trebuchet MS"/>
                <a:cs typeface="Trebuchet MS"/>
              </a:rPr>
              <a:t>Environmental,</a:t>
            </a:r>
            <a:r>
              <a:rPr dirty="0" sz="1450" spc="-65">
                <a:latin typeface="Trebuchet MS"/>
                <a:cs typeface="Trebuchet MS"/>
              </a:rPr>
              <a:t> </a:t>
            </a:r>
            <a:r>
              <a:rPr dirty="0" sz="1450" spc="80">
                <a:latin typeface="Trebuchet MS"/>
                <a:cs typeface="Trebuchet MS"/>
              </a:rPr>
              <a:t>Social,</a:t>
            </a:r>
            <a:r>
              <a:rPr dirty="0" sz="1450" spc="-5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Governance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120">
                <a:latin typeface="Trebuchet MS"/>
                <a:cs typeface="Trebuchet MS"/>
              </a:rPr>
              <a:t>(</a:t>
            </a:r>
            <a:r>
              <a:rPr dirty="0" sz="1450" spc="120" b="1">
                <a:latin typeface="Trebuchet MS"/>
                <a:cs typeface="Trebuchet MS"/>
              </a:rPr>
              <a:t>ESG</a:t>
            </a:r>
            <a:r>
              <a:rPr dirty="0" sz="1450" spc="120">
                <a:latin typeface="Trebuchet MS"/>
                <a:cs typeface="Trebuchet MS"/>
              </a:rPr>
              <a:t>)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30">
                <a:latin typeface="Trebuchet MS"/>
                <a:cs typeface="Trebuchet MS"/>
              </a:rPr>
              <a:t> </a:t>
            </a:r>
            <a:r>
              <a:rPr dirty="0" sz="1450" spc="75" b="1">
                <a:latin typeface="Trebuchet MS"/>
                <a:cs typeface="Trebuchet MS"/>
              </a:rPr>
              <a:t>Economic</a:t>
            </a:r>
            <a:r>
              <a:rPr dirty="0" sz="1450" spc="-60" b="1">
                <a:latin typeface="Trebuchet MS"/>
                <a:cs typeface="Trebuchet MS"/>
              </a:rPr>
              <a:t> </a:t>
            </a:r>
            <a:r>
              <a:rPr dirty="0" sz="1450" spc="75">
                <a:latin typeface="Trebuchet MS"/>
                <a:cs typeface="Trebuchet MS"/>
              </a:rPr>
              <a:t>factors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into</a:t>
            </a:r>
            <a:r>
              <a:rPr dirty="0" sz="1450" spc="-35">
                <a:latin typeface="Trebuchet MS"/>
                <a:cs typeface="Trebuchet MS"/>
              </a:rPr>
              <a:t> </a:t>
            </a:r>
            <a:r>
              <a:rPr dirty="0" sz="1450" spc="85">
                <a:latin typeface="Trebuchet MS"/>
                <a:cs typeface="Trebuchet MS"/>
              </a:rPr>
              <a:t>an</a:t>
            </a:r>
            <a:endParaRPr sz="1450">
              <a:latin typeface="Trebuchet MS"/>
              <a:cs typeface="Trebuchet MS"/>
            </a:endParaRPr>
          </a:p>
          <a:p>
            <a:pPr marL="460375" indent="-236220">
              <a:lnSpc>
                <a:spcPct val="100000"/>
              </a:lnSpc>
              <a:spcBef>
                <a:spcPts val="350"/>
              </a:spcBef>
              <a:buClr>
                <a:srgbClr val="BC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spc="50">
                <a:latin typeface="Trebuchet MS"/>
                <a:cs typeface="Trebuchet MS"/>
              </a:rPr>
              <a:t>Entity’s</a:t>
            </a:r>
            <a:r>
              <a:rPr dirty="0" sz="1450" spc="-100">
                <a:latin typeface="Trebuchet MS"/>
                <a:cs typeface="Trebuchet MS"/>
              </a:rPr>
              <a:t> </a:t>
            </a:r>
            <a:r>
              <a:rPr dirty="0" sz="1450" spc="105">
                <a:latin typeface="Trebuchet MS"/>
                <a:cs typeface="Trebuchet MS"/>
              </a:rPr>
              <a:t>core</a:t>
            </a:r>
            <a:r>
              <a:rPr dirty="0" sz="1450" spc="-70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strategies,</a:t>
            </a:r>
            <a:r>
              <a:rPr dirty="0" sz="1450" spc="-55">
                <a:latin typeface="Trebuchet MS"/>
                <a:cs typeface="Trebuchet MS"/>
              </a:rPr>
              <a:t> </a:t>
            </a:r>
            <a:r>
              <a:rPr dirty="0" sz="1450" spc="60">
                <a:latin typeface="Trebuchet MS"/>
                <a:cs typeface="Trebuchet MS"/>
              </a:rPr>
              <a:t>operations,</a:t>
            </a:r>
            <a:r>
              <a:rPr dirty="0" sz="1450" spc="-75">
                <a:latin typeface="Trebuchet MS"/>
                <a:cs typeface="Trebuchet MS"/>
              </a:rPr>
              <a:t> </a:t>
            </a:r>
            <a:r>
              <a:rPr dirty="0" u="sng" sz="1450" spc="1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Business</a:t>
            </a:r>
            <a:r>
              <a:rPr dirty="0" u="sng" sz="1450" spc="-1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9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Revenue</a:t>
            </a:r>
            <a:r>
              <a:rPr dirty="0" u="sng" sz="1450" spc="-9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Models</a:t>
            </a:r>
            <a:r>
              <a:rPr dirty="0" u="none" sz="1450" spc="-85" b="1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and</a:t>
            </a:r>
            <a:r>
              <a:rPr dirty="0" u="none" sz="1450" spc="-55">
                <a:latin typeface="Trebuchet MS"/>
                <a:cs typeface="Trebuchet MS"/>
              </a:rPr>
              <a:t> </a:t>
            </a:r>
            <a:r>
              <a:rPr dirty="0" u="sng" sz="1450" spc="8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decision-</a:t>
            </a:r>
            <a:r>
              <a:rPr dirty="0" u="sng" sz="1450" spc="9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making</a:t>
            </a:r>
            <a:r>
              <a:rPr dirty="0" u="none" sz="1450" spc="-90">
                <a:latin typeface="Trebuchet MS"/>
                <a:cs typeface="Trebuchet MS"/>
              </a:rPr>
              <a:t> </a:t>
            </a:r>
            <a:r>
              <a:rPr dirty="0" u="none" sz="1450" spc="125">
                <a:latin typeface="Trebuchet MS"/>
                <a:cs typeface="Trebuchet MS"/>
              </a:rPr>
              <a:t>processes</a:t>
            </a:r>
            <a:endParaRPr sz="1450">
              <a:latin typeface="Trebuchet MS"/>
              <a:cs typeface="Trebuchet MS"/>
            </a:endParaRPr>
          </a:p>
          <a:p>
            <a:pPr marL="460375" indent="-224154">
              <a:lnSpc>
                <a:spcPct val="100000"/>
              </a:lnSpc>
              <a:spcBef>
                <a:spcPts val="335"/>
              </a:spcBef>
              <a:buClr>
                <a:srgbClr val="BC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u="sng" sz="1450" spc="9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Moves</a:t>
            </a:r>
            <a:r>
              <a:rPr dirty="0" u="sng" sz="1450" spc="-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beyond</a:t>
            </a:r>
            <a:r>
              <a:rPr dirty="0" u="sng" sz="1450" spc="-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traditional</a:t>
            </a:r>
            <a:r>
              <a:rPr dirty="0" u="none" sz="1450" spc="-35" b="1">
                <a:latin typeface="Trebuchet MS"/>
                <a:cs typeface="Trebuchet MS"/>
              </a:rPr>
              <a:t> </a:t>
            </a:r>
            <a:r>
              <a:rPr dirty="0" u="none" sz="1450" spc="140">
                <a:latin typeface="Trebuchet MS"/>
                <a:cs typeface="Trebuchet MS"/>
              </a:rPr>
              <a:t>"green"</a:t>
            </a:r>
            <a:r>
              <a:rPr dirty="0" u="none" sz="1450" spc="-10">
                <a:latin typeface="Trebuchet MS"/>
                <a:cs typeface="Trebuchet MS"/>
              </a:rPr>
              <a:t> </a:t>
            </a:r>
            <a:r>
              <a:rPr dirty="0" u="none" sz="1450" spc="10">
                <a:latin typeface="Trebuchet MS"/>
                <a:cs typeface="Trebuchet MS"/>
              </a:rPr>
              <a:t>initiatives</a:t>
            </a:r>
            <a:r>
              <a:rPr dirty="0" u="none" sz="1450" spc="-35">
                <a:latin typeface="Trebuchet MS"/>
                <a:cs typeface="Trebuchet MS"/>
              </a:rPr>
              <a:t> </a:t>
            </a:r>
            <a:r>
              <a:rPr dirty="0" u="none" sz="1450" spc="95">
                <a:latin typeface="Trebuchet MS"/>
                <a:cs typeface="Trebuchet MS"/>
              </a:rPr>
              <a:t>or</a:t>
            </a:r>
            <a:r>
              <a:rPr dirty="0" u="none" sz="1450" spc="10">
                <a:latin typeface="Trebuchet MS"/>
                <a:cs typeface="Trebuchet MS"/>
              </a:rPr>
              <a:t> </a:t>
            </a:r>
            <a:r>
              <a:rPr dirty="0" u="none" sz="1450" spc="65">
                <a:latin typeface="Trebuchet MS"/>
                <a:cs typeface="Trebuchet MS"/>
              </a:rPr>
              <a:t>regulatory</a:t>
            </a:r>
            <a:r>
              <a:rPr dirty="0" u="none" sz="1450">
                <a:latin typeface="Trebuchet MS"/>
                <a:cs typeface="Trebuchet MS"/>
              </a:rPr>
              <a:t> </a:t>
            </a:r>
            <a:r>
              <a:rPr dirty="0" u="none" sz="1450" spc="90">
                <a:latin typeface="Trebuchet MS"/>
                <a:cs typeface="Trebuchet MS"/>
              </a:rPr>
              <a:t>compliance</a:t>
            </a:r>
            <a:r>
              <a:rPr dirty="0" u="none" sz="1450" spc="-45">
                <a:latin typeface="Trebuchet MS"/>
                <a:cs typeface="Trebuchet MS"/>
              </a:rPr>
              <a:t> </a:t>
            </a:r>
            <a:r>
              <a:rPr dirty="0" u="none" sz="1450" spc="-25">
                <a:latin typeface="Trebuchet MS"/>
                <a:cs typeface="Trebuchet MS"/>
              </a:rPr>
              <a:t>to</a:t>
            </a:r>
            <a:endParaRPr sz="1450">
              <a:latin typeface="Trebuchet MS"/>
              <a:cs typeface="Trebuchet MS"/>
            </a:endParaRPr>
          </a:p>
          <a:p>
            <a:pPr marL="460375" indent="-224154">
              <a:lnSpc>
                <a:spcPct val="100000"/>
              </a:lnSpc>
              <a:spcBef>
                <a:spcPts val="335"/>
              </a:spcBef>
              <a:buClr>
                <a:srgbClr val="BC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Actively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manage</a:t>
            </a:r>
            <a:r>
              <a:rPr dirty="0" u="sng" sz="1450" spc="-1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resources</a:t>
            </a:r>
            <a:r>
              <a:rPr dirty="0" u="none" sz="1450" spc="-5" b="1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in</a:t>
            </a:r>
            <a:r>
              <a:rPr dirty="0" u="none" sz="1450" spc="25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</a:t>
            </a:r>
            <a:r>
              <a:rPr dirty="0" u="none" sz="1450" spc="40">
                <a:latin typeface="Trebuchet MS"/>
                <a:cs typeface="Trebuchet MS"/>
              </a:rPr>
              <a:t> </a:t>
            </a:r>
            <a:r>
              <a:rPr dirty="0" u="none" sz="1450" spc="95">
                <a:latin typeface="Trebuchet MS"/>
                <a:cs typeface="Trebuchet MS"/>
              </a:rPr>
              <a:t>way</a:t>
            </a:r>
            <a:r>
              <a:rPr dirty="0" u="none" sz="1450" spc="30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that</a:t>
            </a:r>
            <a:r>
              <a:rPr dirty="0" u="none" sz="1450" spc="25">
                <a:latin typeface="Trebuchet MS"/>
                <a:cs typeface="Trebuchet MS"/>
              </a:rPr>
              <a:t> </a:t>
            </a:r>
            <a:r>
              <a:rPr dirty="0" u="none" sz="1450" spc="120">
                <a:latin typeface="Trebuchet MS"/>
                <a:cs typeface="Trebuchet MS"/>
              </a:rPr>
              <a:t>ensures</a:t>
            </a:r>
            <a:r>
              <a:rPr dirty="0" u="none" sz="1450" spc="30">
                <a:latin typeface="Trebuchet MS"/>
                <a:cs typeface="Trebuchet MS"/>
              </a:rPr>
              <a:t> </a:t>
            </a:r>
            <a:r>
              <a:rPr dirty="0" u="sng" sz="14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long-term</a:t>
            </a:r>
            <a:r>
              <a:rPr dirty="0" u="sng" sz="1450" spc="-3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viability</a:t>
            </a:r>
            <a:endParaRPr sz="1450">
              <a:latin typeface="Trebuchet MS"/>
              <a:cs typeface="Trebuchet MS"/>
            </a:endParaRPr>
          </a:p>
          <a:p>
            <a:pPr marL="460375" indent="-224154">
              <a:lnSpc>
                <a:spcPct val="100000"/>
              </a:lnSpc>
              <a:spcBef>
                <a:spcPts val="335"/>
              </a:spcBef>
              <a:buClr>
                <a:srgbClr val="BC0000"/>
              </a:buClr>
              <a:buFont typeface="Wingdings"/>
              <a:buChar char=""/>
              <a:tabLst>
                <a:tab pos="460375" algn="l"/>
              </a:tabLst>
            </a:pPr>
            <a:r>
              <a:rPr dirty="0" sz="1450" spc="70" b="1">
                <a:latin typeface="Trebuchet MS"/>
                <a:cs typeface="Trebuchet MS"/>
              </a:rPr>
              <a:t>Creates</a:t>
            </a:r>
            <a:r>
              <a:rPr dirty="0" sz="1450" spc="-40" b="1">
                <a:latin typeface="Trebuchet MS"/>
                <a:cs typeface="Trebuchet MS"/>
              </a:rPr>
              <a:t> </a:t>
            </a:r>
            <a:r>
              <a:rPr dirty="0" sz="1450" b="1">
                <a:latin typeface="Trebuchet MS"/>
                <a:cs typeface="Trebuchet MS"/>
              </a:rPr>
              <a:t>value</a:t>
            </a:r>
            <a:r>
              <a:rPr dirty="0" sz="1450" spc="-40" b="1">
                <a:latin typeface="Trebuchet MS"/>
                <a:cs typeface="Trebuchet MS"/>
              </a:rPr>
              <a:t> </a:t>
            </a:r>
            <a:r>
              <a:rPr dirty="0" sz="1450" spc="110">
                <a:latin typeface="Trebuchet MS"/>
                <a:cs typeface="Trebuchet MS"/>
              </a:rPr>
              <a:t>and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sz="1450" spc="114">
                <a:latin typeface="Trebuchet MS"/>
                <a:cs typeface="Trebuchet MS"/>
              </a:rPr>
              <a:t>supports</a:t>
            </a:r>
            <a:r>
              <a:rPr dirty="0" sz="1450" spc="-40">
                <a:latin typeface="Trebuchet MS"/>
                <a:cs typeface="Trebuchet MS"/>
              </a:rPr>
              <a:t> </a:t>
            </a:r>
            <a:r>
              <a:rPr dirty="0" sz="1450">
                <a:latin typeface="Trebuchet MS"/>
                <a:cs typeface="Trebuchet MS"/>
              </a:rPr>
              <a:t>the</a:t>
            </a:r>
            <a:r>
              <a:rPr dirty="0" sz="1450" spc="-10">
                <a:latin typeface="Trebuchet MS"/>
                <a:cs typeface="Trebuchet MS"/>
              </a:rPr>
              <a:t> </a:t>
            </a:r>
            <a:r>
              <a:rPr dirty="0" u="sng" sz="1450" spc="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6P</a:t>
            </a:r>
            <a:r>
              <a:rPr dirty="0" u="sng" sz="1450" spc="-1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Bottom</a:t>
            </a:r>
            <a:r>
              <a:rPr dirty="0" u="none" sz="1450" spc="-50" b="1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line</a:t>
            </a:r>
            <a:r>
              <a:rPr dirty="0" u="none" sz="1450" spc="425">
                <a:latin typeface="Trebuchet MS"/>
                <a:cs typeface="Trebuchet MS"/>
              </a:rPr>
              <a:t> </a:t>
            </a:r>
            <a:r>
              <a:rPr dirty="0" u="none" sz="1450">
                <a:latin typeface="Trebuchet MS"/>
                <a:cs typeface="Trebuchet MS"/>
              </a:rPr>
              <a:t>with</a:t>
            </a:r>
            <a:r>
              <a:rPr dirty="0" u="none" sz="1450" spc="-45">
                <a:latin typeface="Trebuchet MS"/>
                <a:cs typeface="Trebuchet MS"/>
              </a:rPr>
              <a:t> </a:t>
            </a:r>
            <a:r>
              <a:rPr dirty="0" u="none" sz="1450" spc="110">
                <a:latin typeface="Trebuchet MS"/>
                <a:cs typeface="Trebuchet MS"/>
              </a:rPr>
              <a:t>a</a:t>
            </a:r>
            <a:r>
              <a:rPr dirty="0" u="none" sz="1450" spc="5">
                <a:latin typeface="Trebuchet MS"/>
                <a:cs typeface="Trebuchet MS"/>
              </a:rPr>
              <a:t> </a:t>
            </a:r>
            <a:r>
              <a:rPr dirty="0" u="sng" sz="1450" spc="145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6</a:t>
            </a:r>
            <a:r>
              <a:rPr dirty="0" u="sng" sz="1450" spc="14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</a:t>
            </a:r>
            <a:r>
              <a:rPr dirty="0" u="sng" sz="1450" spc="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Approach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747" y="5286755"/>
            <a:ext cx="9633585" cy="711835"/>
          </a:xfrm>
          <a:prstGeom prst="rect">
            <a:avLst/>
          </a:prstGeom>
          <a:ln w="15240">
            <a:solidFill>
              <a:srgbClr val="000000"/>
            </a:solidFill>
          </a:ln>
        </p:spPr>
        <p:txBody>
          <a:bodyPr wrap="square" lIns="0" tIns="30480" rIns="0" bIns="0" rtlCol="0" vert="horz">
            <a:spAutoFit/>
          </a:bodyPr>
          <a:lstStyle/>
          <a:p>
            <a:pPr marL="74295" marR="67945">
              <a:lnSpc>
                <a:spcPct val="102800"/>
              </a:lnSpc>
              <a:spcBef>
                <a:spcPts val="240"/>
              </a:spcBef>
            </a:pPr>
            <a:r>
              <a:rPr dirty="0" sz="1450" b="1">
                <a:solidFill>
                  <a:srgbClr val="3333FF"/>
                </a:solidFill>
                <a:latin typeface="Arial"/>
                <a:cs typeface="Arial"/>
              </a:rPr>
              <a:t>Sustainable</a:t>
            </a:r>
            <a:r>
              <a:rPr dirty="0" sz="1450" spc="254" b="1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FF"/>
                </a:solidFill>
                <a:latin typeface="Arial"/>
                <a:cs typeface="Arial"/>
              </a:rPr>
              <a:t>Development</a:t>
            </a:r>
            <a:r>
              <a:rPr dirty="0" sz="1450" spc="250" b="1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is</a:t>
            </a:r>
            <a:r>
              <a:rPr dirty="0" sz="1450" spc="26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the</a:t>
            </a:r>
            <a:r>
              <a:rPr dirty="0" sz="1450" spc="245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process</a:t>
            </a:r>
            <a:r>
              <a:rPr dirty="0" sz="1450" spc="26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of</a:t>
            </a:r>
            <a:r>
              <a:rPr dirty="0" sz="1450" spc="250" b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“Development</a:t>
            </a:r>
            <a:r>
              <a:rPr dirty="0" sz="1450" spc="24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that</a:t>
            </a:r>
            <a:r>
              <a:rPr dirty="0" sz="1450" spc="24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meets</a:t>
            </a:r>
            <a:r>
              <a:rPr dirty="0" sz="1450" spc="26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the</a:t>
            </a:r>
            <a:r>
              <a:rPr dirty="0" sz="1450" spc="26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needs</a:t>
            </a:r>
            <a:r>
              <a:rPr dirty="0" sz="1450" spc="24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of</a:t>
            </a:r>
            <a:r>
              <a:rPr dirty="0" sz="1450" spc="24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the</a:t>
            </a:r>
            <a:r>
              <a:rPr dirty="0" sz="1450" spc="26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present</a:t>
            </a:r>
            <a:r>
              <a:rPr dirty="0" sz="1450" spc="245" b="1" i="1">
                <a:latin typeface="Arial"/>
                <a:cs typeface="Arial"/>
              </a:rPr>
              <a:t> </a:t>
            </a:r>
            <a:r>
              <a:rPr dirty="0" u="sng" sz="1450" spc="-10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without</a:t>
            </a:r>
            <a:r>
              <a:rPr dirty="0" u="none" sz="1450" spc="-10" b="1" i="1">
                <a:latin typeface="Arial"/>
                <a:cs typeface="Arial"/>
              </a:rPr>
              <a:t> </a:t>
            </a:r>
            <a:r>
              <a:rPr dirty="0" u="sng" sz="1450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compromising</a:t>
            </a:r>
            <a:r>
              <a:rPr dirty="0" u="sng" sz="1450" spc="45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50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dirty="0" u="sng" sz="1450" spc="55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50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ability</a:t>
            </a:r>
            <a:r>
              <a:rPr dirty="0" u="sng" sz="1450" spc="70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50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dirty="0" u="sng" sz="1450" spc="60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50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future</a:t>
            </a:r>
            <a:r>
              <a:rPr dirty="0" u="sng" sz="1450" spc="55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50" b="1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generations</a:t>
            </a:r>
            <a:r>
              <a:rPr dirty="0" u="none" sz="1450" spc="55" b="1" i="1">
                <a:latin typeface="Arial"/>
                <a:cs typeface="Arial"/>
              </a:rPr>
              <a:t> </a:t>
            </a:r>
            <a:r>
              <a:rPr dirty="0" u="none" sz="1450" b="1" i="1">
                <a:latin typeface="Arial"/>
                <a:cs typeface="Arial"/>
              </a:rPr>
              <a:t>to</a:t>
            </a:r>
            <a:r>
              <a:rPr dirty="0" u="none" sz="1450" spc="45" b="1" i="1">
                <a:latin typeface="Arial"/>
                <a:cs typeface="Arial"/>
              </a:rPr>
              <a:t> </a:t>
            </a:r>
            <a:r>
              <a:rPr dirty="0" u="none" sz="1450" b="1" i="1">
                <a:latin typeface="Arial"/>
                <a:cs typeface="Arial"/>
              </a:rPr>
              <a:t>meet</a:t>
            </a:r>
            <a:r>
              <a:rPr dirty="0" u="none" sz="1450" spc="60" b="1" i="1">
                <a:latin typeface="Arial"/>
                <a:cs typeface="Arial"/>
              </a:rPr>
              <a:t> </a:t>
            </a:r>
            <a:r>
              <a:rPr dirty="0" u="none" sz="1450" b="1" i="1">
                <a:latin typeface="Arial"/>
                <a:cs typeface="Arial"/>
              </a:rPr>
              <a:t>their</a:t>
            </a:r>
            <a:r>
              <a:rPr dirty="0" u="none" sz="1450" spc="70" b="1" i="1">
                <a:latin typeface="Arial"/>
                <a:cs typeface="Arial"/>
              </a:rPr>
              <a:t> </a:t>
            </a:r>
            <a:r>
              <a:rPr dirty="0" u="none" sz="1450" b="1" i="1">
                <a:latin typeface="Arial"/>
                <a:cs typeface="Arial"/>
              </a:rPr>
              <a:t>own</a:t>
            </a:r>
            <a:r>
              <a:rPr dirty="0" u="none" sz="1450" spc="50" b="1" i="1">
                <a:latin typeface="Arial"/>
                <a:cs typeface="Arial"/>
              </a:rPr>
              <a:t> </a:t>
            </a:r>
            <a:r>
              <a:rPr dirty="0" u="none" sz="1450" spc="-10" b="1" i="1">
                <a:latin typeface="Arial"/>
                <a:cs typeface="Arial"/>
              </a:rPr>
              <a:t>needs”</a:t>
            </a:r>
            <a:endParaRPr sz="1450">
              <a:latin typeface="Arial"/>
              <a:cs typeface="Arial"/>
            </a:endParaRPr>
          </a:p>
          <a:p>
            <a:pPr marL="5004435">
              <a:lnSpc>
                <a:spcPct val="100000"/>
              </a:lnSpc>
              <a:spcBef>
                <a:spcPts val="5"/>
              </a:spcBef>
            </a:pPr>
            <a:r>
              <a:rPr dirty="0" sz="1000" spc="20">
                <a:latin typeface="Trebuchet MS"/>
                <a:cs typeface="Trebuchet MS"/>
              </a:rPr>
              <a:t>The</a:t>
            </a:r>
            <a:r>
              <a:rPr dirty="0" sz="1000" spc="-10">
                <a:latin typeface="Trebuchet MS"/>
                <a:cs typeface="Trebuchet MS"/>
              </a:rPr>
              <a:t> </a:t>
            </a:r>
            <a:r>
              <a:rPr dirty="0" sz="1000" spc="20">
                <a:latin typeface="Trebuchet MS"/>
                <a:cs typeface="Trebuchet MS"/>
              </a:rPr>
              <a:t>Brundtland</a:t>
            </a:r>
            <a:r>
              <a:rPr dirty="0" sz="1000" spc="-20">
                <a:latin typeface="Trebuchet MS"/>
                <a:cs typeface="Trebuchet MS"/>
              </a:rPr>
              <a:t> </a:t>
            </a:r>
            <a:r>
              <a:rPr dirty="0" sz="1000" spc="20">
                <a:latin typeface="Trebuchet MS"/>
                <a:cs typeface="Trebuchet MS"/>
              </a:rPr>
              <a:t>World</a:t>
            </a:r>
            <a:r>
              <a:rPr dirty="0" sz="1000">
                <a:latin typeface="Trebuchet MS"/>
                <a:cs typeface="Trebuchet MS"/>
              </a:rPr>
              <a:t> </a:t>
            </a:r>
            <a:r>
              <a:rPr dirty="0" sz="1000" spc="55">
                <a:latin typeface="Trebuchet MS"/>
                <a:cs typeface="Trebuchet MS"/>
              </a:rPr>
              <a:t>Commission</a:t>
            </a:r>
            <a:r>
              <a:rPr dirty="0" sz="1000" spc="-5">
                <a:latin typeface="Trebuchet MS"/>
                <a:cs typeface="Trebuchet MS"/>
              </a:rPr>
              <a:t> </a:t>
            </a:r>
            <a:r>
              <a:rPr dirty="0" sz="1000" spc="55">
                <a:latin typeface="Trebuchet MS"/>
                <a:cs typeface="Trebuchet MS"/>
              </a:rPr>
              <a:t>on</a:t>
            </a:r>
            <a:r>
              <a:rPr dirty="0" sz="1000" spc="-10">
                <a:latin typeface="Trebuchet MS"/>
                <a:cs typeface="Trebuchet MS"/>
              </a:rPr>
              <a:t> </a:t>
            </a:r>
            <a:r>
              <a:rPr dirty="0" sz="1000" spc="20">
                <a:latin typeface="Trebuchet MS"/>
                <a:cs typeface="Trebuchet MS"/>
              </a:rPr>
              <a:t>Environment</a:t>
            </a:r>
            <a:r>
              <a:rPr dirty="0" sz="1000" spc="15">
                <a:latin typeface="Trebuchet MS"/>
                <a:cs typeface="Trebuchet MS"/>
              </a:rPr>
              <a:t> </a:t>
            </a:r>
            <a:r>
              <a:rPr dirty="0" sz="1000" spc="50">
                <a:latin typeface="Trebuchet MS"/>
                <a:cs typeface="Trebuchet MS"/>
              </a:rPr>
              <a:t>and</a:t>
            </a:r>
            <a:r>
              <a:rPr dirty="0" sz="1000" spc="5">
                <a:latin typeface="Trebuchet MS"/>
                <a:cs typeface="Trebuchet MS"/>
              </a:rPr>
              <a:t> </a:t>
            </a:r>
            <a:r>
              <a:rPr dirty="0" sz="1000" spc="20">
                <a:latin typeface="Trebuchet MS"/>
                <a:cs typeface="Trebuchet MS"/>
              </a:rPr>
              <a:t>Development,</a:t>
            </a:r>
            <a:r>
              <a:rPr dirty="0" sz="1000" spc="-5">
                <a:latin typeface="Trebuchet MS"/>
                <a:cs typeface="Trebuchet MS"/>
              </a:rPr>
              <a:t> </a:t>
            </a:r>
            <a:r>
              <a:rPr dirty="0" sz="1000" spc="35">
                <a:latin typeface="Trebuchet MS"/>
                <a:cs typeface="Trebuchet MS"/>
              </a:rPr>
              <a:t>1987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747" y="6070092"/>
            <a:ext cx="9633585" cy="584200"/>
          </a:xfrm>
          <a:prstGeom prst="rect">
            <a:avLst/>
          </a:prstGeom>
          <a:ln w="22859">
            <a:solidFill>
              <a:srgbClr val="00AF50"/>
            </a:solidFill>
          </a:ln>
        </p:spPr>
        <p:txBody>
          <a:bodyPr wrap="square" lIns="0" tIns="36830" rIns="0" bIns="0" rtlCol="0" vert="horz">
            <a:spAutoFit/>
          </a:bodyPr>
          <a:lstStyle/>
          <a:p>
            <a:pPr marL="74295">
              <a:lnSpc>
                <a:spcPct val="100000"/>
              </a:lnSpc>
              <a:spcBef>
                <a:spcPts val="290"/>
              </a:spcBef>
            </a:pPr>
            <a:r>
              <a:rPr dirty="0" sz="1450" spc="155" b="1">
                <a:solidFill>
                  <a:srgbClr val="00A149"/>
                </a:solidFill>
                <a:latin typeface="Trebuchet MS"/>
                <a:cs typeface="Trebuchet MS"/>
              </a:rPr>
              <a:t>SeM</a:t>
            </a:r>
            <a:r>
              <a:rPr dirty="0" sz="1450" spc="-40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85" b="1">
                <a:solidFill>
                  <a:srgbClr val="00A149"/>
                </a:solidFill>
                <a:latin typeface="Trebuchet MS"/>
                <a:cs typeface="Trebuchet MS"/>
              </a:rPr>
              <a:t>focuses</a:t>
            </a:r>
            <a:r>
              <a:rPr dirty="0" sz="1450" spc="-40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55" b="1">
                <a:solidFill>
                  <a:srgbClr val="00A149"/>
                </a:solidFill>
                <a:latin typeface="Trebuchet MS"/>
                <a:cs typeface="Trebuchet MS"/>
              </a:rPr>
              <a:t>on</a:t>
            </a:r>
            <a:r>
              <a:rPr dirty="0" sz="1450" spc="-5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00A149"/>
                </a:solidFill>
                <a:latin typeface="Trebuchet MS"/>
                <a:cs typeface="Trebuchet MS"/>
              </a:rPr>
              <a:t>active,</a:t>
            </a:r>
            <a:r>
              <a:rPr dirty="0" sz="1450" spc="-40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00A149"/>
                </a:solidFill>
                <a:latin typeface="Trebuchet MS"/>
                <a:cs typeface="Trebuchet MS"/>
              </a:rPr>
              <a:t>often</a:t>
            </a:r>
            <a:r>
              <a:rPr dirty="0" sz="1450" spc="-45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00A149"/>
                </a:solidFill>
                <a:latin typeface="Trebuchet MS"/>
                <a:cs typeface="Trebuchet MS"/>
              </a:rPr>
              <a:t>technical,</a:t>
            </a:r>
            <a:r>
              <a:rPr dirty="0" sz="1450" spc="-55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75" b="1">
                <a:solidFill>
                  <a:srgbClr val="00A149"/>
                </a:solidFill>
                <a:latin typeface="Trebuchet MS"/>
                <a:cs typeface="Trebuchet MS"/>
              </a:rPr>
              <a:t>processes,</a:t>
            </a:r>
            <a:r>
              <a:rPr dirty="0" sz="1450" spc="-35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-25" b="1">
                <a:solidFill>
                  <a:srgbClr val="00A149"/>
                </a:solidFill>
                <a:latin typeface="Trebuchet MS"/>
                <a:cs typeface="Trebuchet MS"/>
              </a:rPr>
              <a:t>e.g.,</a:t>
            </a:r>
            <a:r>
              <a:rPr dirty="0" sz="1450" spc="-40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60" b="1">
                <a:solidFill>
                  <a:srgbClr val="00A149"/>
                </a:solidFill>
                <a:latin typeface="Trebuchet MS"/>
                <a:cs typeface="Trebuchet MS"/>
              </a:rPr>
              <a:t>reducing</a:t>
            </a:r>
            <a:r>
              <a:rPr dirty="0" sz="1450" spc="-45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45" b="1">
                <a:solidFill>
                  <a:srgbClr val="00A149"/>
                </a:solidFill>
                <a:latin typeface="Trebuchet MS"/>
                <a:cs typeface="Trebuchet MS"/>
              </a:rPr>
              <a:t>carbon</a:t>
            </a:r>
            <a:r>
              <a:rPr dirty="0" sz="1450" spc="45">
                <a:solidFill>
                  <a:srgbClr val="00A149"/>
                </a:solidFill>
                <a:latin typeface="Trebuchet MS"/>
                <a:cs typeface="Trebuchet MS"/>
              </a:rPr>
              <a:t>,</a:t>
            </a:r>
            <a:endParaRPr sz="1450">
              <a:latin typeface="Trebuchet MS"/>
              <a:cs typeface="Trebuchet MS"/>
            </a:endParaRPr>
          </a:p>
          <a:p>
            <a:pPr marL="74295">
              <a:lnSpc>
                <a:spcPct val="100000"/>
              </a:lnSpc>
              <a:spcBef>
                <a:spcPts val="445"/>
              </a:spcBef>
            </a:pPr>
            <a:r>
              <a:rPr dirty="0" sz="1450" spc="155" b="1">
                <a:solidFill>
                  <a:srgbClr val="00A149"/>
                </a:solidFill>
                <a:latin typeface="Trebuchet MS"/>
                <a:cs typeface="Trebuchet MS"/>
              </a:rPr>
              <a:t>SyM</a:t>
            </a:r>
            <a:r>
              <a:rPr dirty="0" sz="1450" spc="-55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spc="50" b="1">
                <a:solidFill>
                  <a:srgbClr val="00A149"/>
                </a:solidFill>
                <a:latin typeface="Trebuchet MS"/>
                <a:cs typeface="Trebuchet MS"/>
              </a:rPr>
              <a:t>represents</a:t>
            </a:r>
            <a:r>
              <a:rPr dirty="0" sz="1450" spc="-50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sz="1450" b="1">
                <a:solidFill>
                  <a:srgbClr val="00A149"/>
                </a:solidFill>
                <a:latin typeface="Trebuchet MS"/>
                <a:cs typeface="Trebuchet MS"/>
              </a:rPr>
              <a:t>the</a:t>
            </a:r>
            <a:r>
              <a:rPr dirty="0" sz="1450" spc="-40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u="sng" sz="1450" spc="55" b="1">
                <a:solidFill>
                  <a:srgbClr val="00A149"/>
                </a:solidFill>
                <a:uFill>
                  <a:solidFill>
                    <a:srgbClr val="00A149"/>
                  </a:solidFill>
                </a:uFill>
                <a:latin typeface="Trebuchet MS"/>
                <a:cs typeface="Trebuchet MS"/>
              </a:rPr>
              <a:t>broader</a:t>
            </a:r>
            <a:r>
              <a:rPr dirty="0" u="sng" sz="1450" spc="-45" b="1">
                <a:solidFill>
                  <a:srgbClr val="00A149"/>
                </a:solidFill>
                <a:uFill>
                  <a:solidFill>
                    <a:srgbClr val="00A149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45" b="1">
                <a:solidFill>
                  <a:srgbClr val="00A149"/>
                </a:solidFill>
                <a:uFill>
                  <a:solidFill>
                    <a:srgbClr val="00A149"/>
                  </a:solidFill>
                </a:uFill>
                <a:latin typeface="Trebuchet MS"/>
                <a:cs typeface="Trebuchet MS"/>
              </a:rPr>
              <a:t>philosophy</a:t>
            </a:r>
            <a:r>
              <a:rPr dirty="0" u="sng" sz="1450" spc="-50" b="1">
                <a:solidFill>
                  <a:srgbClr val="00A149"/>
                </a:solidFill>
                <a:uFill>
                  <a:solidFill>
                    <a:srgbClr val="00A149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spc="85" b="1">
                <a:solidFill>
                  <a:srgbClr val="00A149"/>
                </a:solidFill>
                <a:uFill>
                  <a:solidFill>
                    <a:srgbClr val="00A149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450" spc="-55" b="1">
                <a:solidFill>
                  <a:srgbClr val="00A149"/>
                </a:solidFill>
                <a:uFill>
                  <a:solidFill>
                    <a:srgbClr val="00A149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solidFill>
                  <a:srgbClr val="00A149"/>
                </a:solidFill>
                <a:uFill>
                  <a:solidFill>
                    <a:srgbClr val="00A149"/>
                  </a:solidFill>
                </a:uFill>
                <a:latin typeface="Trebuchet MS"/>
                <a:cs typeface="Trebuchet MS"/>
              </a:rPr>
              <a:t>cultural</a:t>
            </a:r>
            <a:r>
              <a:rPr dirty="0" u="sng" sz="1450" spc="-50" b="1">
                <a:solidFill>
                  <a:srgbClr val="00A149"/>
                </a:solidFill>
                <a:uFill>
                  <a:solidFill>
                    <a:srgbClr val="00A149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450" b="1">
                <a:solidFill>
                  <a:srgbClr val="00A149"/>
                </a:solidFill>
                <a:uFill>
                  <a:solidFill>
                    <a:srgbClr val="00A149"/>
                  </a:solidFill>
                </a:uFill>
                <a:latin typeface="Trebuchet MS"/>
                <a:cs typeface="Trebuchet MS"/>
              </a:rPr>
              <a:t>shift</a:t>
            </a:r>
            <a:r>
              <a:rPr dirty="0" u="none" sz="1450" spc="-55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u="none" sz="1450" b="1">
                <a:solidFill>
                  <a:srgbClr val="00A149"/>
                </a:solidFill>
                <a:latin typeface="Trebuchet MS"/>
                <a:cs typeface="Trebuchet MS"/>
              </a:rPr>
              <a:t>in</a:t>
            </a:r>
            <a:r>
              <a:rPr dirty="0" u="none" sz="1450" spc="-40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u="none" sz="1450" spc="45" b="1">
                <a:solidFill>
                  <a:srgbClr val="00A149"/>
                </a:solidFill>
                <a:latin typeface="Trebuchet MS"/>
                <a:cs typeface="Trebuchet MS"/>
              </a:rPr>
              <a:t>organisational</a:t>
            </a:r>
            <a:r>
              <a:rPr dirty="0" u="none" sz="1450" spc="-50" b="1">
                <a:solidFill>
                  <a:srgbClr val="00A149"/>
                </a:solidFill>
                <a:latin typeface="Trebuchet MS"/>
                <a:cs typeface="Trebuchet MS"/>
              </a:rPr>
              <a:t> </a:t>
            </a:r>
            <a:r>
              <a:rPr dirty="0" u="none" sz="1450" spc="40" b="1">
                <a:solidFill>
                  <a:srgbClr val="00A149"/>
                </a:solidFill>
                <a:latin typeface="Trebuchet MS"/>
                <a:cs typeface="Trebuchet MS"/>
              </a:rPr>
              <a:t>leadership</a:t>
            </a:r>
            <a:endParaRPr sz="145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8552" y="1200912"/>
            <a:ext cx="992123" cy="9616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12496" y="1217213"/>
            <a:ext cx="4963160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b="1">
                <a:solidFill>
                  <a:srgbClr val="BC0000"/>
                </a:solidFill>
                <a:latin typeface="Calibri"/>
                <a:cs typeface="Calibri"/>
              </a:rPr>
              <a:t>Sustainability</a:t>
            </a:r>
            <a:r>
              <a:rPr dirty="0" spc="-15" b="1">
                <a:solidFill>
                  <a:srgbClr val="BC0000"/>
                </a:solidFill>
                <a:latin typeface="Calibri"/>
                <a:cs typeface="Calibri"/>
              </a:rPr>
              <a:t> </a:t>
            </a:r>
            <a:r>
              <a:rPr dirty="0" b="1">
                <a:solidFill>
                  <a:srgbClr val="BC0000"/>
                </a:solidFill>
                <a:latin typeface="Calibri"/>
                <a:cs typeface="Calibri"/>
              </a:rPr>
              <a:t>Management</a:t>
            </a:r>
            <a:r>
              <a:rPr dirty="0" spc="10" b="1">
                <a:solidFill>
                  <a:srgbClr val="BC0000"/>
                </a:solidFill>
                <a:latin typeface="Calibri"/>
                <a:cs typeface="Calibri"/>
              </a:rPr>
              <a:t> </a:t>
            </a:r>
            <a:r>
              <a:rPr dirty="0" spc="-70" b="1">
                <a:solidFill>
                  <a:srgbClr val="BC0000"/>
                </a:solidFill>
                <a:latin typeface="Calibri"/>
                <a:cs typeface="Calibri"/>
              </a:rPr>
              <a:t>–</a:t>
            </a:r>
            <a:r>
              <a:rPr dirty="0" spc="55" b="1">
                <a:solidFill>
                  <a:srgbClr val="BC0000"/>
                </a:solidFill>
                <a:latin typeface="Calibri"/>
                <a:cs typeface="Calibri"/>
              </a:rPr>
              <a:t> </a:t>
            </a:r>
            <a:r>
              <a:rPr dirty="0" b="1">
                <a:solidFill>
                  <a:srgbClr val="BC0000"/>
                </a:solidFill>
                <a:latin typeface="Calibri"/>
                <a:cs typeface="Calibri"/>
              </a:rPr>
              <a:t>What</a:t>
            </a:r>
            <a:r>
              <a:rPr dirty="0" spc="40" b="1">
                <a:solidFill>
                  <a:srgbClr val="BC0000"/>
                </a:solidFill>
                <a:latin typeface="Calibri"/>
                <a:cs typeface="Calibri"/>
              </a:rPr>
              <a:t> </a:t>
            </a:r>
            <a:r>
              <a:rPr dirty="0" b="1">
                <a:solidFill>
                  <a:srgbClr val="BC0000"/>
                </a:solidFill>
                <a:latin typeface="Calibri"/>
                <a:cs typeface="Calibri"/>
              </a:rPr>
              <a:t>to</a:t>
            </a:r>
            <a:r>
              <a:rPr dirty="0" spc="50" b="1">
                <a:solidFill>
                  <a:srgbClr val="BC0000"/>
                </a:solidFill>
                <a:latin typeface="Calibri"/>
                <a:cs typeface="Calibri"/>
              </a:rPr>
              <a:t> </a:t>
            </a:r>
            <a:r>
              <a:rPr dirty="0" spc="-10" b="1">
                <a:solidFill>
                  <a:srgbClr val="BC0000"/>
                </a:solidFill>
                <a:latin typeface="Calibri"/>
                <a:cs typeface="Calibri"/>
              </a:rPr>
              <a:t>measure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680" y="1631147"/>
            <a:ext cx="9002395" cy="3199130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201295" indent="-188595">
              <a:lnSpc>
                <a:spcPct val="100000"/>
              </a:lnSpc>
              <a:spcBef>
                <a:spcPts val="720"/>
              </a:spcBef>
              <a:buClr>
                <a:srgbClr val="BF0000"/>
              </a:buClr>
              <a:buFont typeface="Wingdings"/>
              <a:buChar char=""/>
              <a:tabLst>
                <a:tab pos="201295" algn="l"/>
              </a:tabLst>
            </a:pPr>
            <a:r>
              <a:rPr dirty="0" sz="1650" b="1">
                <a:latin typeface="Arial"/>
                <a:cs typeface="Arial"/>
              </a:rPr>
              <a:t>Measurement</a:t>
            </a:r>
            <a:r>
              <a:rPr dirty="0" sz="1650" spc="-45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of</a:t>
            </a:r>
            <a:r>
              <a:rPr dirty="0" sz="1650" spc="-10" b="1">
                <a:latin typeface="Arial"/>
                <a:cs typeface="Arial"/>
              </a:rPr>
              <a:t> Sustainability</a:t>
            </a:r>
            <a:r>
              <a:rPr dirty="0" sz="1650" spc="-50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emanates</a:t>
            </a:r>
            <a:r>
              <a:rPr dirty="0" sz="1650" spc="-65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from</a:t>
            </a:r>
            <a:r>
              <a:rPr dirty="0" sz="1650" spc="-45" b="1">
                <a:latin typeface="Arial"/>
                <a:cs typeface="Arial"/>
              </a:rPr>
              <a:t> </a:t>
            </a:r>
            <a:r>
              <a:rPr dirty="0" sz="1650" b="1">
                <a:solidFill>
                  <a:srgbClr val="0066FF"/>
                </a:solidFill>
                <a:latin typeface="Arial"/>
                <a:cs typeface="Arial"/>
              </a:rPr>
              <a:t>Natural</a:t>
            </a:r>
            <a:r>
              <a:rPr dirty="0" sz="1650" spc="-55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650" spc="-10" b="1">
                <a:solidFill>
                  <a:srgbClr val="0066FF"/>
                </a:solidFill>
                <a:latin typeface="Arial"/>
                <a:cs typeface="Arial"/>
              </a:rPr>
              <a:t>Capitalism</a:t>
            </a:r>
            <a:endParaRPr sz="1650">
              <a:latin typeface="Arial"/>
              <a:cs typeface="Arial"/>
            </a:endParaRPr>
          </a:p>
          <a:p>
            <a:pPr marL="201295" indent="-188595">
              <a:lnSpc>
                <a:spcPct val="100000"/>
              </a:lnSpc>
              <a:spcBef>
                <a:spcPts val="625"/>
              </a:spcBef>
              <a:buClr>
                <a:srgbClr val="BC0000"/>
              </a:buClr>
              <a:buFont typeface="Wingdings"/>
              <a:buChar char=""/>
              <a:tabLst>
                <a:tab pos="201295" algn="l"/>
              </a:tabLst>
            </a:pPr>
            <a:r>
              <a:rPr dirty="0" sz="1650" b="1">
                <a:latin typeface="Arial"/>
                <a:cs typeface="Arial"/>
              </a:rPr>
              <a:t>Measure</a:t>
            </a:r>
            <a:r>
              <a:rPr dirty="0" sz="1650" spc="-65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development</a:t>
            </a:r>
            <a:r>
              <a:rPr dirty="0" sz="1650" spc="-25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and</a:t>
            </a:r>
            <a:r>
              <a:rPr dirty="0" sz="1650" spc="-55" b="1">
                <a:latin typeface="Arial"/>
                <a:cs typeface="Arial"/>
              </a:rPr>
              <a:t> </a:t>
            </a:r>
            <a:r>
              <a:rPr dirty="0" sz="1650" spc="-10" b="1">
                <a:latin typeface="Arial"/>
                <a:cs typeface="Arial"/>
              </a:rPr>
              <a:t>utilisation</a:t>
            </a:r>
            <a:r>
              <a:rPr dirty="0" sz="1650" spc="-50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of</a:t>
            </a:r>
            <a:r>
              <a:rPr dirty="0" sz="1650" spc="-25" b="1">
                <a:latin typeface="Arial"/>
                <a:cs typeface="Arial"/>
              </a:rPr>
              <a:t> </a:t>
            </a:r>
            <a:r>
              <a:rPr dirty="0" u="sng" sz="16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four</a:t>
            </a:r>
            <a:r>
              <a:rPr dirty="0" u="sng" sz="1650" spc="-3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types</a:t>
            </a:r>
            <a:r>
              <a:rPr dirty="0" u="sng" sz="1650" spc="-3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5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dirty="0" u="sng" sz="1650" spc="-4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50" spc="-10" b="1">
                <a:solidFill>
                  <a:srgbClr val="0066FF"/>
                </a:solidFill>
                <a:uFill>
                  <a:solidFill>
                    <a:srgbClr val="0066FF"/>
                  </a:solidFill>
                </a:uFill>
                <a:latin typeface="Arial"/>
                <a:cs typeface="Arial"/>
              </a:rPr>
              <a:t>capital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1165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spc="-10" b="1">
                <a:solidFill>
                  <a:srgbClr val="0066FF"/>
                </a:solidFill>
                <a:latin typeface="Arial"/>
                <a:cs typeface="Arial"/>
              </a:rPr>
              <a:t>Financial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805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spc="-10" b="1">
                <a:solidFill>
                  <a:srgbClr val="0066FF"/>
                </a:solidFill>
                <a:latin typeface="Arial"/>
                <a:cs typeface="Arial"/>
              </a:rPr>
              <a:t>Manufacturing</a:t>
            </a:r>
            <a:r>
              <a:rPr dirty="0" sz="1650" spc="10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650" spc="-50" b="1">
                <a:solidFill>
                  <a:srgbClr val="0066FF"/>
                </a:solidFill>
                <a:latin typeface="Arial"/>
                <a:cs typeface="Arial"/>
              </a:rPr>
              <a:t>*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800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b="1">
                <a:solidFill>
                  <a:srgbClr val="0066FF"/>
                </a:solidFill>
                <a:latin typeface="Arial"/>
                <a:cs typeface="Arial"/>
              </a:rPr>
              <a:t>Natural</a:t>
            </a:r>
            <a:r>
              <a:rPr dirty="0" sz="1650" spc="-65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650" spc="-25" b="1">
                <a:solidFill>
                  <a:srgbClr val="0066FF"/>
                </a:solidFill>
                <a:latin typeface="Arial"/>
                <a:cs typeface="Arial"/>
              </a:rPr>
              <a:t>**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820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b="1">
                <a:solidFill>
                  <a:srgbClr val="0066FF"/>
                </a:solidFill>
                <a:latin typeface="Arial"/>
                <a:cs typeface="Arial"/>
              </a:rPr>
              <a:t>Human</a:t>
            </a:r>
            <a:r>
              <a:rPr dirty="0" sz="1650" spc="-60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650" spc="-10" b="1">
                <a:solidFill>
                  <a:srgbClr val="0066FF"/>
                </a:solidFill>
                <a:latin typeface="Arial"/>
                <a:cs typeface="Arial"/>
              </a:rPr>
              <a:t>beings</a:t>
            </a: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endParaRPr sz="1650">
              <a:latin typeface="Arial"/>
              <a:cs typeface="Arial"/>
            </a:endParaRPr>
          </a:p>
          <a:p>
            <a:pPr marL="379730">
              <a:lnSpc>
                <a:spcPct val="100000"/>
              </a:lnSpc>
            </a:pPr>
            <a:r>
              <a:rPr dirty="0" sz="1650" b="1">
                <a:solidFill>
                  <a:srgbClr val="3333FF"/>
                </a:solidFill>
                <a:latin typeface="Arial"/>
                <a:cs typeface="Arial"/>
              </a:rPr>
              <a:t>*</a:t>
            </a:r>
            <a:r>
              <a:rPr dirty="0" sz="1650" spc="20" b="1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Material</a:t>
            </a:r>
            <a:r>
              <a:rPr dirty="0" sz="1450" spc="7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resources</a:t>
            </a:r>
            <a:r>
              <a:rPr dirty="0" sz="1450" spc="2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and</a:t>
            </a:r>
            <a:r>
              <a:rPr dirty="0" sz="1450" spc="5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energy</a:t>
            </a:r>
            <a:r>
              <a:rPr dirty="0" sz="1450" spc="2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used</a:t>
            </a:r>
            <a:r>
              <a:rPr dirty="0" sz="1450" spc="4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in</a:t>
            </a:r>
            <a:r>
              <a:rPr dirty="0" sz="1450" spc="55" b="1" i="1">
                <a:latin typeface="Arial"/>
                <a:cs typeface="Arial"/>
              </a:rPr>
              <a:t> </a:t>
            </a:r>
            <a:r>
              <a:rPr dirty="0" sz="1450" spc="-10" b="1" i="1">
                <a:latin typeface="Arial"/>
                <a:cs typeface="Arial"/>
              </a:rPr>
              <a:t>manufacturing</a:t>
            </a:r>
            <a:endParaRPr sz="1450">
              <a:latin typeface="Arial"/>
              <a:cs typeface="Arial"/>
            </a:endParaRPr>
          </a:p>
          <a:p>
            <a:pPr marL="533400" marR="5080" indent="-233679">
              <a:lnSpc>
                <a:spcPts val="1639"/>
              </a:lnSpc>
              <a:spcBef>
                <a:spcPts val="965"/>
              </a:spcBef>
            </a:pPr>
            <a:r>
              <a:rPr dirty="0" sz="1650" b="1">
                <a:solidFill>
                  <a:srgbClr val="0066FF"/>
                </a:solidFill>
                <a:latin typeface="Arial"/>
                <a:cs typeface="Arial"/>
              </a:rPr>
              <a:t>**</a:t>
            </a:r>
            <a:r>
              <a:rPr dirty="0" sz="1650" spc="20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Stock</a:t>
            </a:r>
            <a:r>
              <a:rPr dirty="0" sz="1450" spc="4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of</a:t>
            </a:r>
            <a:r>
              <a:rPr dirty="0" sz="1450" spc="5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natural</a:t>
            </a:r>
            <a:r>
              <a:rPr dirty="0" sz="1450" spc="4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ecosystems</a:t>
            </a:r>
            <a:r>
              <a:rPr dirty="0" sz="1450" spc="2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(flora</a:t>
            </a:r>
            <a:r>
              <a:rPr dirty="0" sz="1450" spc="6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and</a:t>
            </a:r>
            <a:r>
              <a:rPr dirty="0" sz="1450" spc="3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fauna)</a:t>
            </a:r>
            <a:r>
              <a:rPr dirty="0" sz="1450" spc="3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that</a:t>
            </a:r>
            <a:r>
              <a:rPr dirty="0" sz="1450" spc="4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yield</a:t>
            </a:r>
            <a:r>
              <a:rPr dirty="0" sz="1450" spc="5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a</a:t>
            </a:r>
            <a:r>
              <a:rPr dirty="0" sz="1450" spc="6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flow</a:t>
            </a:r>
            <a:r>
              <a:rPr dirty="0" sz="1450" spc="6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of</a:t>
            </a:r>
            <a:r>
              <a:rPr dirty="0" sz="1450" spc="4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valuable</a:t>
            </a:r>
            <a:r>
              <a:rPr dirty="0" sz="1450" spc="3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ecosystem</a:t>
            </a:r>
            <a:r>
              <a:rPr dirty="0" sz="1450" spc="2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of</a:t>
            </a:r>
            <a:r>
              <a:rPr dirty="0" sz="1450" spc="50" b="1" i="1">
                <a:latin typeface="Arial"/>
                <a:cs typeface="Arial"/>
              </a:rPr>
              <a:t> </a:t>
            </a:r>
            <a:r>
              <a:rPr dirty="0" sz="1450" spc="-10" b="1" i="1">
                <a:latin typeface="Arial"/>
                <a:cs typeface="Arial"/>
              </a:rPr>
              <a:t>goods</a:t>
            </a:r>
            <a:r>
              <a:rPr dirty="0" sz="1450" spc="-1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and</a:t>
            </a:r>
            <a:r>
              <a:rPr dirty="0" sz="1450" spc="3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services</a:t>
            </a:r>
            <a:r>
              <a:rPr dirty="0" sz="1450" spc="4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into</a:t>
            </a:r>
            <a:r>
              <a:rPr dirty="0" sz="1450" spc="5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the</a:t>
            </a:r>
            <a:r>
              <a:rPr dirty="0" sz="1450" spc="4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future,</a:t>
            </a:r>
            <a:r>
              <a:rPr dirty="0" sz="1450" spc="4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e.</a:t>
            </a:r>
            <a:r>
              <a:rPr dirty="0" sz="1450" spc="4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g.,</a:t>
            </a:r>
            <a:r>
              <a:rPr dirty="0" sz="1450" spc="6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trees,</a:t>
            </a:r>
            <a:r>
              <a:rPr dirty="0" sz="1450" spc="4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water</a:t>
            </a:r>
            <a:r>
              <a:rPr dirty="0" sz="1450" spc="60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bodies,</a:t>
            </a:r>
            <a:r>
              <a:rPr dirty="0" sz="1450" spc="25" b="1" i="1">
                <a:latin typeface="Arial"/>
                <a:cs typeface="Arial"/>
              </a:rPr>
              <a:t> </a:t>
            </a:r>
            <a:r>
              <a:rPr dirty="0" sz="1450" b="1" i="1">
                <a:latin typeface="Arial"/>
                <a:cs typeface="Arial"/>
              </a:rPr>
              <a:t>fresh</a:t>
            </a:r>
            <a:r>
              <a:rPr dirty="0" sz="1450" spc="40" b="1" i="1">
                <a:latin typeface="Arial"/>
                <a:cs typeface="Arial"/>
              </a:rPr>
              <a:t> </a:t>
            </a:r>
            <a:r>
              <a:rPr dirty="0" sz="1450" spc="-25" b="1" i="1">
                <a:latin typeface="Arial"/>
                <a:cs typeface="Arial"/>
              </a:rPr>
              <a:t>air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1229" y="1200912"/>
            <a:ext cx="826769" cy="9616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17475">
              <a:lnSpc>
                <a:spcPct val="100000"/>
              </a:lnSpc>
              <a:spcBef>
                <a:spcPts val="110"/>
              </a:spcBef>
            </a:pPr>
            <a:r>
              <a:rPr dirty="0" sz="2050" b="1">
                <a:solidFill>
                  <a:srgbClr val="BC0000"/>
                </a:solidFill>
                <a:latin typeface="Calibri"/>
                <a:cs typeface="Calibri"/>
              </a:rPr>
              <a:t>Criteria</a:t>
            </a:r>
            <a:r>
              <a:rPr dirty="0" sz="2050" spc="40" b="1">
                <a:solidFill>
                  <a:srgbClr val="BC0000"/>
                </a:solidFill>
                <a:latin typeface="Calibri"/>
                <a:cs typeface="Calibri"/>
              </a:rPr>
              <a:t> </a:t>
            </a:r>
            <a:r>
              <a:rPr dirty="0" sz="2050" b="1">
                <a:solidFill>
                  <a:srgbClr val="BC0000"/>
                </a:solidFill>
                <a:latin typeface="Calibri"/>
                <a:cs typeface="Calibri"/>
              </a:rPr>
              <a:t>for</a:t>
            </a:r>
            <a:r>
              <a:rPr dirty="0" sz="2050" spc="30" b="1">
                <a:solidFill>
                  <a:srgbClr val="BC0000"/>
                </a:solidFill>
                <a:latin typeface="Calibri"/>
                <a:cs typeface="Calibri"/>
              </a:rPr>
              <a:t> </a:t>
            </a:r>
            <a:r>
              <a:rPr dirty="0" sz="2050" spc="-10" b="1">
                <a:solidFill>
                  <a:srgbClr val="BC0000"/>
                </a:solidFill>
                <a:latin typeface="Calibri"/>
                <a:cs typeface="Calibri"/>
              </a:rPr>
              <a:t>Measurement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3508" y="1705740"/>
            <a:ext cx="5605780" cy="437959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345"/>
              </a:spcBef>
              <a:buClr>
                <a:srgbClr val="BC0000"/>
              </a:buClr>
              <a:buFont typeface="Wingdings"/>
              <a:buChar char=""/>
              <a:tabLst>
                <a:tab pos="200660" algn="l"/>
              </a:tabLst>
            </a:pP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Social</a:t>
            </a:r>
            <a:r>
              <a:rPr dirty="0" sz="1800" spc="10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Criteria</a:t>
            </a:r>
            <a:r>
              <a:rPr dirty="0" sz="1800" spc="15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300" b="1" i="1">
                <a:solidFill>
                  <a:srgbClr val="0066FF"/>
                </a:solidFill>
                <a:latin typeface="Arial"/>
                <a:cs typeface="Arial"/>
              </a:rPr>
              <a:t>(Subjective</a:t>
            </a:r>
            <a:r>
              <a:rPr dirty="0" sz="1300" spc="10" b="1" i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300" spc="-10" b="1" i="1">
                <a:solidFill>
                  <a:srgbClr val="0066FF"/>
                </a:solidFill>
                <a:latin typeface="Arial"/>
                <a:cs typeface="Arial"/>
              </a:rPr>
              <a:t>measurement)</a:t>
            </a:r>
            <a:endParaRPr sz="130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220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b="1">
                <a:latin typeface="Arial"/>
                <a:cs typeface="Arial"/>
              </a:rPr>
              <a:t>Socially</a:t>
            </a:r>
            <a:r>
              <a:rPr dirty="0" sz="1650" spc="-70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desirable</a:t>
            </a:r>
            <a:r>
              <a:rPr dirty="0" sz="1650" spc="-80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–</a:t>
            </a:r>
            <a:r>
              <a:rPr dirty="0" sz="1650" spc="-50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Society</a:t>
            </a:r>
            <a:r>
              <a:rPr dirty="0" sz="1650" spc="-65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Indicators</a:t>
            </a:r>
            <a:r>
              <a:rPr dirty="0" sz="1650" spc="-85" b="1">
                <a:latin typeface="Arial"/>
                <a:cs typeface="Arial"/>
              </a:rPr>
              <a:t> </a:t>
            </a:r>
            <a:r>
              <a:rPr dirty="0" sz="1650" spc="-10" b="1">
                <a:latin typeface="Arial"/>
                <a:cs typeface="Arial"/>
              </a:rPr>
              <a:t>(G3.1)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215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b="1">
                <a:latin typeface="Arial"/>
                <a:cs typeface="Arial"/>
              </a:rPr>
              <a:t>Culturally</a:t>
            </a:r>
            <a:r>
              <a:rPr dirty="0" sz="1650" spc="-100" b="1">
                <a:latin typeface="Arial"/>
                <a:cs typeface="Arial"/>
              </a:rPr>
              <a:t> </a:t>
            </a:r>
            <a:r>
              <a:rPr dirty="0" sz="1650" spc="-10" b="1">
                <a:latin typeface="Arial"/>
                <a:cs typeface="Arial"/>
              </a:rPr>
              <a:t>acceptable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215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spc="-10" b="1">
                <a:latin typeface="Arial"/>
                <a:cs typeface="Arial"/>
              </a:rPr>
              <a:t>Psychologically nurturing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220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b="1">
                <a:latin typeface="Arial"/>
                <a:cs typeface="Arial"/>
              </a:rPr>
              <a:t>Conforming</a:t>
            </a:r>
            <a:r>
              <a:rPr dirty="0" sz="1650" spc="-65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to</a:t>
            </a:r>
            <a:r>
              <a:rPr dirty="0" sz="1650" spc="-30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human</a:t>
            </a:r>
            <a:r>
              <a:rPr dirty="0" sz="1650" spc="-50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rights</a:t>
            </a:r>
            <a:r>
              <a:rPr dirty="0" sz="1650" spc="-55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(Charter</a:t>
            </a:r>
            <a:r>
              <a:rPr dirty="0" sz="1650" spc="-65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of</a:t>
            </a:r>
            <a:r>
              <a:rPr dirty="0" sz="1650" spc="-50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UNO,</a:t>
            </a:r>
            <a:r>
              <a:rPr dirty="0" sz="1650" spc="-40" b="1">
                <a:latin typeface="Arial"/>
                <a:cs typeface="Arial"/>
              </a:rPr>
              <a:t> </a:t>
            </a:r>
            <a:r>
              <a:rPr dirty="0" sz="1650" spc="-20" b="1">
                <a:latin typeface="Arial"/>
                <a:cs typeface="Arial"/>
              </a:rPr>
              <a:t>ILO)</a:t>
            </a:r>
            <a:endParaRPr sz="16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1650"/>
              </a:spcBef>
              <a:buClr>
                <a:srgbClr val="BC0000"/>
              </a:buClr>
              <a:buFont typeface="Wingdings"/>
              <a:buChar char=""/>
              <a:tabLst>
                <a:tab pos="200660" algn="l"/>
              </a:tabLst>
            </a:pP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Financial</a:t>
            </a:r>
            <a:r>
              <a:rPr dirty="0" sz="1800" spc="25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66FF"/>
                </a:solidFill>
                <a:latin typeface="Arial"/>
                <a:cs typeface="Arial"/>
              </a:rPr>
              <a:t>Criteria</a:t>
            </a:r>
            <a:endParaRPr sz="180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220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spc="-10" b="1">
                <a:latin typeface="Arial"/>
                <a:cs typeface="Arial"/>
              </a:rPr>
              <a:t>Economically</a:t>
            </a:r>
            <a:r>
              <a:rPr dirty="0" sz="1650" b="1">
                <a:latin typeface="Arial"/>
                <a:cs typeface="Arial"/>
              </a:rPr>
              <a:t> </a:t>
            </a:r>
            <a:r>
              <a:rPr dirty="0" sz="1650" spc="-10" b="1">
                <a:latin typeface="Arial"/>
                <a:cs typeface="Arial"/>
              </a:rPr>
              <a:t>sustainable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215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spc="-20" b="1">
                <a:latin typeface="Arial"/>
                <a:cs typeface="Arial"/>
              </a:rPr>
              <a:t>Technologically</a:t>
            </a:r>
            <a:r>
              <a:rPr dirty="0" sz="1650" b="1">
                <a:latin typeface="Arial"/>
                <a:cs typeface="Arial"/>
              </a:rPr>
              <a:t> </a:t>
            </a:r>
            <a:r>
              <a:rPr dirty="0" sz="1650" spc="-10" b="1">
                <a:latin typeface="Arial"/>
                <a:cs typeface="Arial"/>
              </a:rPr>
              <a:t>feasible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219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spc="-10" b="1">
                <a:latin typeface="Arial"/>
                <a:cs typeface="Arial"/>
              </a:rPr>
              <a:t>Operationally</a:t>
            </a:r>
            <a:r>
              <a:rPr dirty="0" sz="1650" spc="-75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viable</a:t>
            </a:r>
            <a:r>
              <a:rPr dirty="0" sz="1650" spc="-10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within</a:t>
            </a:r>
            <a:r>
              <a:rPr dirty="0" sz="1650" spc="-70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the</a:t>
            </a:r>
            <a:r>
              <a:rPr dirty="0" sz="1650" spc="-25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life</a:t>
            </a:r>
            <a:r>
              <a:rPr dirty="0" sz="1650" spc="-25" b="1">
                <a:latin typeface="Arial"/>
                <a:cs typeface="Arial"/>
              </a:rPr>
              <a:t> </a:t>
            </a:r>
            <a:r>
              <a:rPr dirty="0" sz="1650" spc="-10" b="1">
                <a:latin typeface="Arial"/>
                <a:cs typeface="Arial"/>
              </a:rPr>
              <a:t>cycle</a:t>
            </a:r>
            <a:endParaRPr sz="16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1730"/>
              </a:spcBef>
              <a:buClr>
                <a:srgbClr val="BC0000"/>
              </a:buClr>
              <a:buFont typeface="Wingdings"/>
              <a:buChar char=""/>
              <a:tabLst>
                <a:tab pos="200660" algn="l"/>
              </a:tabLst>
            </a:pPr>
            <a:r>
              <a:rPr dirty="0" sz="1800" b="1">
                <a:solidFill>
                  <a:srgbClr val="0066FF"/>
                </a:solidFill>
                <a:latin typeface="Arial"/>
                <a:cs typeface="Arial"/>
              </a:rPr>
              <a:t>Environmental</a:t>
            </a:r>
            <a:r>
              <a:rPr dirty="0" sz="1800" spc="20" b="1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66FF"/>
                </a:solidFill>
                <a:latin typeface="Arial"/>
                <a:cs typeface="Arial"/>
              </a:rPr>
              <a:t>Criteria</a:t>
            </a:r>
            <a:endParaRPr sz="180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225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spc="-10" b="1">
                <a:latin typeface="Arial"/>
                <a:cs typeface="Arial"/>
              </a:rPr>
              <a:t>Environmentally</a:t>
            </a:r>
            <a:r>
              <a:rPr dirty="0" sz="1650" spc="5" b="1">
                <a:latin typeface="Arial"/>
                <a:cs typeface="Arial"/>
              </a:rPr>
              <a:t> </a:t>
            </a:r>
            <a:r>
              <a:rPr dirty="0" sz="1650" spc="-10" b="1">
                <a:latin typeface="Arial"/>
                <a:cs typeface="Arial"/>
              </a:rPr>
              <a:t>robust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215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b="1">
                <a:latin typeface="Arial"/>
                <a:cs typeface="Arial"/>
              </a:rPr>
              <a:t>Utility</a:t>
            </a:r>
            <a:r>
              <a:rPr dirty="0" sz="1650" spc="-55" b="1">
                <a:latin typeface="Arial"/>
                <a:cs typeface="Arial"/>
              </a:rPr>
              <a:t> </a:t>
            </a:r>
            <a:r>
              <a:rPr dirty="0" sz="1650" spc="-10" b="1">
                <a:latin typeface="Arial"/>
                <a:cs typeface="Arial"/>
              </a:rPr>
              <a:t>positive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215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spc="-10" b="1">
                <a:latin typeface="Arial"/>
                <a:cs typeface="Arial"/>
              </a:rPr>
              <a:t>Generationally</a:t>
            </a:r>
            <a:r>
              <a:rPr dirty="0" sz="1650" spc="5" b="1">
                <a:latin typeface="Arial"/>
                <a:cs typeface="Arial"/>
              </a:rPr>
              <a:t> </a:t>
            </a:r>
            <a:r>
              <a:rPr dirty="0" sz="1650" spc="-10" b="1">
                <a:latin typeface="Arial"/>
                <a:cs typeface="Arial"/>
              </a:rPr>
              <a:t>sensitive</a:t>
            </a:r>
            <a:endParaRPr sz="1650">
              <a:latin typeface="Arial"/>
              <a:cs typeface="Arial"/>
            </a:endParaRPr>
          </a:p>
          <a:p>
            <a:pPr lvl="1" marL="577850" indent="-187325">
              <a:lnSpc>
                <a:spcPct val="100000"/>
              </a:lnSpc>
              <a:spcBef>
                <a:spcPts val="215"/>
              </a:spcBef>
              <a:buClr>
                <a:srgbClr val="BC0000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1650" b="1">
                <a:latin typeface="Arial"/>
                <a:cs typeface="Arial"/>
              </a:rPr>
              <a:t>Capable</a:t>
            </a:r>
            <a:r>
              <a:rPr dirty="0" sz="1650" spc="-50" b="1">
                <a:latin typeface="Arial"/>
                <a:cs typeface="Arial"/>
              </a:rPr>
              <a:t> </a:t>
            </a:r>
            <a:r>
              <a:rPr dirty="0" sz="1650" b="1">
                <a:latin typeface="Arial"/>
                <a:cs typeface="Arial"/>
              </a:rPr>
              <a:t>of</a:t>
            </a:r>
            <a:r>
              <a:rPr dirty="0" sz="1650" spc="-25" b="1">
                <a:latin typeface="Arial"/>
                <a:cs typeface="Arial"/>
              </a:rPr>
              <a:t> </a:t>
            </a:r>
            <a:r>
              <a:rPr dirty="0" sz="1650" spc="-10" b="1">
                <a:latin typeface="Arial"/>
                <a:cs typeface="Arial"/>
              </a:rPr>
              <a:t>continuous</a:t>
            </a:r>
            <a:r>
              <a:rPr dirty="0" sz="1650" spc="-50" b="1">
                <a:latin typeface="Arial"/>
                <a:cs typeface="Arial"/>
              </a:rPr>
              <a:t> </a:t>
            </a:r>
            <a:r>
              <a:rPr dirty="0" sz="1650" spc="-10" b="1">
                <a:latin typeface="Arial"/>
                <a:cs typeface="Arial"/>
              </a:rPr>
              <a:t>learning</a:t>
            </a:r>
            <a:endParaRPr sz="16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6604" y="3555491"/>
            <a:ext cx="3286129" cy="23164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71229" y="1200912"/>
            <a:ext cx="826769" cy="9616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Dr. Paritosh Basu</dc:creator>
  <dc:title>Microsoft PowerPoint - Sustainability Management EIRC ICMAI January 30 2026.pptx</dc:title>
  <dcterms:created xsi:type="dcterms:W3CDTF">2026-02-08T12:50:32Z</dcterms:created>
  <dcterms:modified xsi:type="dcterms:W3CDTF">2026-02-08T12:50:32Z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2026-02-08T00:00:00Z</vt:filetime>
  </property>
  <property fmtid="{D5CDD505-2E9C-101B-9397-08002B2CF9AE}" pid="3" name="LastSaved">
    <vt:filetime>2026-02-08T00:00:00Z</vt:filetime>
  </property>
  <property fmtid="{D5CDD505-2E9C-101B-9397-08002B2CF9AE}" pid="4" name="Producer">
    <vt:lpwstr>Microsoft: Print To PDF</vt:lpwstr>
  </property>
</Properties>
</file>