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58" r:id="rId4"/>
    <p:sldId id="270" r:id="rId5"/>
    <p:sldId id="259" r:id="rId6"/>
    <p:sldId id="260" r:id="rId7"/>
    <p:sldId id="261" r:id="rId8"/>
    <p:sldId id="263" r:id="rId9"/>
    <p:sldId id="264" r:id="rId10"/>
    <p:sldId id="265" r:id="rId11"/>
    <p:sldId id="267" r:id="rId12"/>
    <p:sldId id="268"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197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73" d="100"/>
          <a:sy n="73" d="100"/>
        </p:scale>
        <p:origin x="-420" y="-13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3CE45-7C5E-4573-8539-24AB2A5E8B86}" type="datetimeFigureOut">
              <a:rPr lang="en-US" smtClean="0"/>
              <a:pPr/>
              <a:t>12/15/2014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51A295-C52B-4795-A94D-2609C83BFB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51A295-C52B-4795-A94D-2609C83BFB8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52A4CA-ACD7-48E0-A266-C4003C4DC3E3}" type="datetimeFigureOut">
              <a:rPr lang="en-GB" smtClean="0"/>
              <a:pPr/>
              <a:t>15/12/2014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4203310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2A4CA-ACD7-48E0-A266-C4003C4DC3E3}" type="datetimeFigureOut">
              <a:rPr lang="en-GB" smtClean="0"/>
              <a:pPr/>
              <a:t>15/12/2014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3234738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2A4CA-ACD7-48E0-A266-C4003C4DC3E3}" type="datetimeFigureOut">
              <a:rPr lang="en-GB" smtClean="0"/>
              <a:pPr/>
              <a:t>15/12/2014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378305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52A4CA-ACD7-48E0-A266-C4003C4DC3E3}" type="datetimeFigureOut">
              <a:rPr lang="en-GB" smtClean="0"/>
              <a:pPr/>
              <a:t>15/12/2014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438078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2A4CA-ACD7-48E0-A266-C4003C4DC3E3}" type="datetimeFigureOut">
              <a:rPr lang="en-GB" smtClean="0"/>
              <a:pPr/>
              <a:t>15/12/2014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293770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52A4CA-ACD7-48E0-A266-C4003C4DC3E3}" type="datetimeFigureOut">
              <a:rPr lang="en-GB" smtClean="0"/>
              <a:pPr/>
              <a:t>15/12/2014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4181075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52A4CA-ACD7-48E0-A266-C4003C4DC3E3}" type="datetimeFigureOut">
              <a:rPr lang="en-GB" smtClean="0"/>
              <a:pPr/>
              <a:t>15/12/2014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192963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52A4CA-ACD7-48E0-A266-C4003C4DC3E3}" type="datetimeFigureOut">
              <a:rPr lang="en-GB" smtClean="0"/>
              <a:pPr/>
              <a:t>15/12/2014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259483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2A4CA-ACD7-48E0-A266-C4003C4DC3E3}" type="datetimeFigureOut">
              <a:rPr lang="en-GB" smtClean="0"/>
              <a:pPr/>
              <a:t>15/12/2014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3488449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2A4CA-ACD7-48E0-A266-C4003C4DC3E3}" type="datetimeFigureOut">
              <a:rPr lang="en-GB" smtClean="0"/>
              <a:pPr/>
              <a:t>15/12/2014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3991228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2A4CA-ACD7-48E0-A266-C4003C4DC3E3}" type="datetimeFigureOut">
              <a:rPr lang="en-GB" smtClean="0"/>
              <a:pPr/>
              <a:t>15/12/2014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115576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2A4CA-ACD7-48E0-A266-C4003C4DC3E3}" type="datetimeFigureOut">
              <a:rPr lang="en-GB" smtClean="0"/>
              <a:pPr/>
              <a:t>15/12/2014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5B6B7-3A4A-4FA5-839D-3C8474986BA5}" type="slidenum">
              <a:rPr lang="en-GB" smtClean="0"/>
              <a:pPr/>
              <a:t>‹#›</a:t>
            </a:fld>
            <a:endParaRPr lang="en-GB"/>
          </a:p>
        </p:txBody>
      </p:sp>
    </p:spTree>
    <p:extLst>
      <p:ext uri="{BB962C8B-B14F-4D97-AF65-F5344CB8AC3E}">
        <p14:creationId xmlns="" xmlns:p14="http://schemas.microsoft.com/office/powerpoint/2010/main" val="2267709001"/>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82" y="484908"/>
            <a:ext cx="11554691" cy="3823856"/>
          </a:xfrm>
        </p:spPr>
        <p:txBody>
          <a:bodyPr>
            <a:normAutofit/>
          </a:bodyPr>
          <a:lstStyle/>
          <a:p>
            <a:r>
              <a:rPr lang="en-US" sz="5300" b="1" dirty="0" smtClean="0">
                <a:solidFill>
                  <a:srgbClr val="00B0F0"/>
                </a:solidFill>
                <a:effectLst>
                  <a:outerShdw blurRad="38100" dist="38100" dir="2700000" algn="tl">
                    <a:srgbClr val="000000">
                      <a:alpha val="43137"/>
                    </a:srgbClr>
                  </a:outerShdw>
                </a:effectLst>
                <a:latin typeface="Arial Rounded MT Bold" panose="020F0704030504030204" pitchFamily="34" charset="0"/>
                <a:ea typeface="Cambria Math" panose="02040503050406030204" pitchFamily="18" charset="0"/>
              </a:rPr>
              <a:t>LITERATURE REVIEW ON ENTERPRISE RISK MANAGEMENT </a:t>
            </a:r>
            <a:br>
              <a:rPr lang="en-US" sz="5300" b="1" dirty="0" smtClean="0">
                <a:solidFill>
                  <a:srgbClr val="00B0F0"/>
                </a:solidFill>
                <a:effectLst>
                  <a:outerShdw blurRad="38100" dist="38100" dir="2700000" algn="tl">
                    <a:srgbClr val="000000">
                      <a:alpha val="43137"/>
                    </a:srgbClr>
                  </a:outerShdw>
                </a:effectLst>
                <a:latin typeface="Arial Rounded MT Bold" panose="020F0704030504030204" pitchFamily="34" charset="0"/>
                <a:ea typeface="Cambria Math" panose="02040503050406030204" pitchFamily="18" charset="0"/>
              </a:rPr>
            </a:br>
            <a:r>
              <a:rPr lang="en-US" sz="5300" b="1" u="sng" dirty="0" smtClean="0">
                <a:solidFill>
                  <a:srgbClr val="00B0F0"/>
                </a:solidFill>
                <a:effectLst>
                  <a:outerShdw blurRad="38100" dist="38100" dir="2700000" algn="tl">
                    <a:srgbClr val="000000">
                      <a:alpha val="43137"/>
                    </a:srgbClr>
                  </a:outerShdw>
                </a:effectLst>
                <a:latin typeface="Arial Rounded MT Bold" panose="020F0704030504030204" pitchFamily="34" charset="0"/>
                <a:ea typeface="Cambria Math" panose="02040503050406030204" pitchFamily="18" charset="0"/>
              </a:rPr>
              <a:t>IN INSURANCE COMPANIES</a:t>
            </a:r>
            <a:r>
              <a:rPr lang="en-US" dirty="0" smtClean="0">
                <a:effectLst/>
              </a:rPr>
              <a:t/>
            </a:r>
            <a:br>
              <a:rPr lang="en-US" dirty="0" smtClean="0">
                <a:effectLst/>
              </a:rPr>
            </a:br>
            <a:endParaRPr lang="en-GB" dirty="0"/>
          </a:p>
        </p:txBody>
      </p:sp>
      <p:sp>
        <p:nvSpPr>
          <p:cNvPr id="3" name="Subtitle 2"/>
          <p:cNvSpPr>
            <a:spLocks noGrp="1"/>
          </p:cNvSpPr>
          <p:nvPr>
            <p:ph type="subTitle" idx="1"/>
          </p:nvPr>
        </p:nvSpPr>
        <p:spPr>
          <a:xfrm>
            <a:off x="1524000" y="4544147"/>
            <a:ext cx="9144000" cy="1655762"/>
          </a:xfrm>
        </p:spPr>
        <p:txBody>
          <a:bodyPr/>
          <a:lstStyle/>
          <a:p>
            <a:r>
              <a:rPr lang="en-US" b="1" dirty="0" smtClean="0">
                <a:solidFill>
                  <a:srgbClr val="FFFF00"/>
                </a:solidFill>
              </a:rPr>
              <a:t>By</a:t>
            </a:r>
          </a:p>
          <a:p>
            <a:r>
              <a:rPr lang="en-US" sz="3600" b="1" dirty="0" smtClean="0">
                <a:solidFill>
                  <a:srgbClr val="FFC000"/>
                </a:solidFill>
                <a:effectLst>
                  <a:outerShdw blurRad="38100" dist="38100" dir="2700000" algn="tl">
                    <a:srgbClr val="000000">
                      <a:alpha val="43137"/>
                    </a:srgbClr>
                  </a:outerShdw>
                </a:effectLst>
              </a:rPr>
              <a:t>Suresh Chandra </a:t>
            </a:r>
            <a:r>
              <a:rPr lang="en-US" sz="3600" b="1" dirty="0" err="1" smtClean="0">
                <a:solidFill>
                  <a:srgbClr val="FFC000"/>
                </a:solidFill>
                <a:effectLst>
                  <a:outerShdw blurRad="38100" dist="38100" dir="2700000" algn="tl">
                    <a:srgbClr val="000000">
                      <a:alpha val="43137"/>
                    </a:srgbClr>
                  </a:outerShdw>
                </a:effectLst>
              </a:rPr>
              <a:t>Biswal</a:t>
            </a:r>
            <a:endParaRPr lang="en-GB" sz="36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667866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983" y="0"/>
            <a:ext cx="11942618" cy="6017032"/>
          </a:xfrm>
          <a:prstGeom prst="rect">
            <a:avLst/>
          </a:prstGeom>
          <a:noFill/>
        </p:spPr>
        <p:txBody>
          <a:bodyPr wrap="square" rtlCol="0">
            <a:spAutoFit/>
          </a:bodyPr>
          <a:lstStyle/>
          <a:p>
            <a:pPr marL="457200" indent="-457200">
              <a:buFont typeface="Wingdings" panose="05000000000000000000" pitchFamily="2" charset="2"/>
              <a:buChar char="Ø"/>
            </a:pPr>
            <a:r>
              <a:rPr lang="en-US" sz="2800" dirty="0" smtClean="0"/>
              <a:t> </a:t>
            </a:r>
            <a:r>
              <a:rPr lang="en-US" sz="2800" b="1" dirty="0" err="1" smtClean="0"/>
              <a:t>Waweru</a:t>
            </a:r>
            <a:r>
              <a:rPr lang="en-US" sz="2800" b="1" dirty="0" smtClean="0"/>
              <a:t> &amp; Kisaka,2013; </a:t>
            </a:r>
            <a:r>
              <a:rPr lang="en-US" sz="2800" b="1" dirty="0" err="1" smtClean="0"/>
              <a:t>Hyot</a:t>
            </a:r>
            <a:r>
              <a:rPr lang="en-US" sz="2800" b="1" dirty="0" smtClean="0"/>
              <a:t> &amp; Liebenberg,2011): </a:t>
            </a:r>
            <a:r>
              <a:rPr lang="en-US" sz="2800" dirty="0" smtClean="0"/>
              <a:t>A couple of studies using secondary data finds significant relationship between a Company's level of Enterprise Risk Management implementation and the Company's value. </a:t>
            </a:r>
          </a:p>
          <a:p>
            <a:pPr marL="457200" indent="-457200"/>
            <a:endParaRPr lang="en-US" sz="2800" dirty="0"/>
          </a:p>
          <a:p>
            <a:endParaRPr lang="en-US" sz="1100" b="0" u="none" strike="noStrike" dirty="0" smtClean="0">
              <a:effectLst/>
            </a:endParaRPr>
          </a:p>
          <a:p>
            <a:pPr marL="457200" indent="-457200">
              <a:buFont typeface="Wingdings" panose="05000000000000000000" pitchFamily="2" charset="2"/>
              <a:buChar char="Ø"/>
            </a:pPr>
            <a:r>
              <a:rPr lang="en-US" sz="2800" dirty="0" smtClean="0"/>
              <a:t>Support from the senior management team namely CEO</a:t>
            </a:r>
            <a:r>
              <a:rPr lang="en-US" sz="2800" b="1" dirty="0" smtClean="0"/>
              <a:t>(Beasley et al, 2005, </a:t>
            </a:r>
            <a:r>
              <a:rPr lang="en-US" sz="2800" b="1" dirty="0" err="1" smtClean="0"/>
              <a:t>Muralidhar</a:t>
            </a:r>
            <a:r>
              <a:rPr lang="en-US" sz="2800" b="1" dirty="0" smtClean="0"/>
              <a:t> 2010</a:t>
            </a:r>
            <a:r>
              <a:rPr lang="en-US" sz="2800" dirty="0" smtClean="0"/>
              <a:t>), CFO of the entity</a:t>
            </a:r>
            <a:r>
              <a:rPr lang="en-US" sz="2800" b="1" dirty="0" smtClean="0"/>
              <a:t>( Beasley at al, 2005</a:t>
            </a:r>
            <a:r>
              <a:rPr lang="en-US" sz="2800" dirty="0" smtClean="0"/>
              <a:t>), internal auditors</a:t>
            </a:r>
            <a:r>
              <a:rPr lang="en-US" sz="2800" b="1" dirty="0" smtClean="0"/>
              <a:t>(</a:t>
            </a:r>
            <a:r>
              <a:rPr lang="en-US" sz="2800" b="1" dirty="0" err="1" smtClean="0"/>
              <a:t>Beasely</a:t>
            </a:r>
            <a:r>
              <a:rPr lang="en-US" sz="2800" b="1" dirty="0" smtClean="0"/>
              <a:t> et al,2005; Liu, 2012; </a:t>
            </a:r>
            <a:r>
              <a:rPr lang="en-US" sz="2800" b="1" dirty="0" err="1" smtClean="0"/>
              <a:t>Kasim</a:t>
            </a:r>
            <a:r>
              <a:rPr lang="en-US" sz="2800" b="1" dirty="0" smtClean="0"/>
              <a:t>, 2011; Wan </a:t>
            </a:r>
            <a:r>
              <a:rPr lang="en-US" sz="2800" b="1" dirty="0" err="1" smtClean="0"/>
              <a:t>Daud</a:t>
            </a:r>
            <a:r>
              <a:rPr lang="en-US" sz="2800" b="1" dirty="0" smtClean="0"/>
              <a:t>, 2011</a:t>
            </a:r>
            <a:r>
              <a:rPr lang="en-US" sz="2800" dirty="0" smtClean="0"/>
              <a:t>) as well as board of directors( </a:t>
            </a:r>
            <a:r>
              <a:rPr lang="en-US" sz="2800" b="1" dirty="0" smtClean="0"/>
              <a:t>Muralidhar,2010, Wan </a:t>
            </a:r>
            <a:r>
              <a:rPr lang="en-US" sz="2800" b="1" dirty="0" err="1" smtClean="0"/>
              <a:t>Daud</a:t>
            </a:r>
            <a:r>
              <a:rPr lang="en-US" sz="2800" b="1" dirty="0" smtClean="0"/>
              <a:t> et al.,2011</a:t>
            </a:r>
            <a:r>
              <a:rPr lang="en-US" sz="2800" dirty="0" smtClean="0"/>
              <a:t>) were also identified in the earlier studies as one of the drivers for adoptions</a:t>
            </a:r>
            <a:r>
              <a:rPr lang="en-US" sz="2800" b="0" u="none" strike="noStrike" dirty="0" smtClean="0">
                <a:effectLst/>
              </a:rPr>
              <a:t>. </a:t>
            </a:r>
            <a:endParaRPr lang="en-US" sz="2800" b="0" u="none" strike="noStrike" dirty="0" smtClean="0">
              <a:effectLst/>
            </a:endParaRPr>
          </a:p>
          <a:p>
            <a:pPr marL="457200" indent="-457200">
              <a:buFont typeface="Wingdings" panose="05000000000000000000" pitchFamily="2" charset="2"/>
              <a:buChar char="Ø"/>
            </a:pPr>
            <a:endParaRPr lang="en-US" sz="2800" dirty="0" smtClean="0"/>
          </a:p>
          <a:p>
            <a:pPr marL="457200" indent="-457200">
              <a:buFont typeface="Wingdings" panose="05000000000000000000" pitchFamily="2" charset="2"/>
              <a:buChar char="Ø"/>
            </a:pPr>
            <a:endParaRPr lang="en-US" sz="1000" b="0" u="none" strike="noStrike" dirty="0" smtClean="0">
              <a:effectLst/>
            </a:endParaRPr>
          </a:p>
          <a:p>
            <a:pPr marL="342900" indent="-342900">
              <a:buFont typeface="Wingdings" panose="05000000000000000000" pitchFamily="2" charset="2"/>
              <a:buChar char="Ø"/>
            </a:pPr>
            <a:r>
              <a:rPr lang="en-GB" sz="2800" b="1" dirty="0" smtClean="0"/>
              <a:t>Arena et al.,2010,2011;Muralidhar,2010;Tekathen &amp; Dechow,2013 </a:t>
            </a:r>
            <a:r>
              <a:rPr lang="en-GB" sz="2800" dirty="0" smtClean="0"/>
              <a:t>in their studies investigated the ERM implementation process to understand in depth the ERM practices in the actual business environment.</a:t>
            </a:r>
            <a:endParaRPr lang="en-GB" sz="2800" dirty="0"/>
          </a:p>
        </p:txBody>
      </p:sp>
    </p:spTree>
    <p:extLst>
      <p:ext uri="{BB962C8B-B14F-4D97-AF65-F5344CB8AC3E}">
        <p14:creationId xmlns="" xmlns:p14="http://schemas.microsoft.com/office/powerpoint/2010/main" val="1847513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982" y="0"/>
            <a:ext cx="12095018" cy="4770537"/>
          </a:xfrm>
          <a:prstGeom prst="rect">
            <a:avLst/>
          </a:prstGeom>
          <a:noFill/>
        </p:spPr>
        <p:txBody>
          <a:bodyPr wrap="square" rtlCol="0">
            <a:spAutoFit/>
          </a:bodyPr>
          <a:lstStyle/>
          <a:p>
            <a:r>
              <a:rPr lang="en-US" sz="4800" b="1" u="sng" dirty="0" smtClean="0">
                <a:solidFill>
                  <a:srgbClr val="B71973"/>
                </a:solidFill>
                <a:effectLst/>
              </a:rPr>
              <a:t>Research Methodology</a:t>
            </a:r>
            <a:endParaRPr lang="en-US" sz="4800" dirty="0" smtClean="0">
              <a:solidFill>
                <a:srgbClr val="B71973"/>
              </a:solidFill>
              <a:effectLst/>
            </a:endParaRPr>
          </a:p>
          <a:p>
            <a:r>
              <a:rPr lang="en-US" sz="2800" dirty="0" smtClean="0">
                <a:effectLst/>
              </a:rPr>
              <a:t/>
            </a:r>
            <a:br>
              <a:rPr lang="en-US" sz="2800" dirty="0" smtClean="0">
                <a:effectLst/>
              </a:rPr>
            </a:br>
            <a:endParaRPr lang="en-US" sz="2800" dirty="0" smtClean="0">
              <a:effectLst/>
            </a:endParaRPr>
          </a:p>
          <a:p>
            <a:r>
              <a:rPr lang="en-US" sz="3600" b="0" u="none" strike="noStrike" dirty="0" smtClean="0">
                <a:effectLst/>
              </a:rPr>
              <a:t>Most of literature reviewed consist of empirical, paper and the remaining were conceptual paper comprising predominantly quantitative studies followed by qualitative and a few mixed methods research design.</a:t>
            </a:r>
          </a:p>
          <a:p>
            <a:r>
              <a:rPr lang="en-US" sz="2800" b="0" u="none" strike="noStrike" dirty="0" smtClean="0">
                <a:effectLst/>
              </a:rPr>
              <a:t/>
            </a:r>
            <a:br>
              <a:rPr lang="en-US" sz="2800" b="0" u="none" strike="noStrike" dirty="0" smtClean="0">
                <a:effectLst/>
              </a:rPr>
            </a:br>
            <a:endParaRPr lang="en-US" sz="2800" b="0" u="none" strike="noStrike" dirty="0" smtClean="0">
              <a:effectLst/>
            </a:endParaRPr>
          </a:p>
        </p:txBody>
      </p:sp>
    </p:spTree>
    <p:extLst>
      <p:ext uri="{BB962C8B-B14F-4D97-AF65-F5344CB8AC3E}">
        <p14:creationId xmlns="" xmlns:p14="http://schemas.microsoft.com/office/powerpoint/2010/main" val="2714722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8710077"/>
          </a:xfrm>
          <a:prstGeom prst="rect">
            <a:avLst/>
          </a:prstGeom>
          <a:noFill/>
        </p:spPr>
        <p:txBody>
          <a:bodyPr wrap="square" rtlCol="0">
            <a:spAutoFit/>
          </a:bodyPr>
          <a:lstStyle/>
          <a:p>
            <a:r>
              <a:rPr lang="en-US" sz="4800" b="1" u="sng" dirty="0" smtClean="0">
                <a:solidFill>
                  <a:srgbClr val="B71973"/>
                </a:solidFill>
                <a:effectLst/>
              </a:rPr>
              <a:t>Research Gap</a:t>
            </a:r>
            <a:endParaRPr lang="en-US" sz="4800" dirty="0" smtClean="0">
              <a:solidFill>
                <a:srgbClr val="B71973"/>
              </a:solidFill>
              <a:effectLst/>
            </a:endParaRPr>
          </a:p>
          <a:p>
            <a:endParaRPr lang="en-US" dirty="0" smtClean="0">
              <a:effectLst/>
            </a:endParaRPr>
          </a:p>
          <a:p>
            <a:pPr marL="457200" indent="-457200">
              <a:buFont typeface="Wingdings" panose="05000000000000000000" pitchFamily="2" charset="2"/>
              <a:buChar char="Ø"/>
            </a:pPr>
            <a:r>
              <a:rPr lang="en-US" sz="2800" b="0" u="none" strike="noStrike" dirty="0" smtClean="0">
                <a:effectLst/>
              </a:rPr>
              <a:t>. The main gap in the literature is therefore believed to be in the wider social, institutional and organizational context in which if operates, rather than just focusing on the technical aspect of risk management, in particular in the operations of ERM within the actual organizational settings.</a:t>
            </a:r>
            <a:br>
              <a:rPr lang="en-US" sz="2800" b="0" u="none" strike="noStrike" dirty="0" smtClean="0">
                <a:effectLst/>
              </a:rPr>
            </a:br>
            <a:endParaRPr lang="en-US" sz="2800" b="0" u="none" strike="noStrike" dirty="0" smtClean="0">
              <a:effectLst/>
            </a:endParaRPr>
          </a:p>
          <a:p>
            <a:pPr marL="457200" indent="-457200">
              <a:buFont typeface="Wingdings" panose="05000000000000000000" pitchFamily="2" charset="2"/>
              <a:buChar char="Ø"/>
            </a:pPr>
            <a:r>
              <a:rPr lang="en-US" sz="2800" dirty="0" smtClean="0"/>
              <a:t>No study has been done on  impact of employee involvement throughout the whole process of ERM implementation and enforcement.</a:t>
            </a:r>
          </a:p>
          <a:p>
            <a:pPr marL="457200" indent="-457200"/>
            <a:endParaRPr lang="en-US" sz="2800" dirty="0" smtClean="0"/>
          </a:p>
          <a:p>
            <a:pPr marL="457200" indent="-457200">
              <a:buFont typeface="Wingdings" panose="05000000000000000000" pitchFamily="2" charset="2"/>
              <a:buChar char="Ø"/>
            </a:pPr>
            <a:r>
              <a:rPr lang="en-US" sz="2800" dirty="0" smtClean="0"/>
              <a:t>The second gap is found in what's involved in implementing and managing a workable, effective and successful ERM.A few studies has investigated the conditions necessary for a successful ERM program.</a:t>
            </a:r>
          </a:p>
          <a:p>
            <a:pPr marL="457200" indent="-457200">
              <a:buFont typeface="Wingdings" panose="05000000000000000000" pitchFamily="2" charset="2"/>
              <a:buChar char="Ø"/>
            </a:pPr>
            <a:endParaRPr lang="en-US" sz="2800" dirty="0" smtClean="0"/>
          </a:p>
          <a:p>
            <a:pPr marL="457200" indent="-457200">
              <a:buFont typeface="Wingdings" panose="05000000000000000000" pitchFamily="2" charset="2"/>
              <a:buChar char="Ø"/>
            </a:pPr>
            <a:endParaRPr lang="en-US" sz="2800" b="0" u="none" strike="noStrike" dirty="0" smtClean="0">
              <a:effectLst/>
            </a:endParaRPr>
          </a:p>
          <a:p>
            <a:pPr marL="457200" indent="-457200">
              <a:buFont typeface="Wingdings" panose="05000000000000000000" pitchFamily="2" charset="2"/>
              <a:buChar char="Ø"/>
            </a:pPr>
            <a:endParaRPr lang="en-US" sz="2800" dirty="0" smtClean="0"/>
          </a:p>
          <a:p>
            <a:pPr marL="457200" indent="-457200">
              <a:buFont typeface="Wingdings" panose="05000000000000000000" pitchFamily="2" charset="2"/>
              <a:buChar char="Ø"/>
            </a:pPr>
            <a:endParaRPr lang="en-US" sz="2800" b="0" u="none" strike="noStrike" dirty="0" smtClean="0">
              <a:effectLst/>
            </a:endParaRPr>
          </a:p>
          <a:p>
            <a:pPr marL="457200" indent="-457200">
              <a:buFont typeface="Wingdings" panose="05000000000000000000" pitchFamily="2" charset="2"/>
              <a:buChar char="Ø"/>
            </a:pPr>
            <a:endParaRPr lang="en-US" sz="2800" dirty="0" smtClean="0"/>
          </a:p>
          <a:p>
            <a:pPr marL="457200" indent="-457200"/>
            <a:endParaRPr lang="en-US" sz="2800" b="0" u="none" strike="noStrike" dirty="0" smtClean="0">
              <a:effectLst/>
            </a:endParaRPr>
          </a:p>
          <a:p>
            <a:endParaRPr lang="en-GB" dirty="0"/>
          </a:p>
        </p:txBody>
      </p:sp>
    </p:spTree>
    <p:extLst>
      <p:ext uri="{BB962C8B-B14F-4D97-AF65-F5344CB8AC3E}">
        <p14:creationId xmlns="" xmlns:p14="http://schemas.microsoft.com/office/powerpoint/2010/main" val="145325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4327" y="2327564"/>
            <a:ext cx="7703127" cy="1569660"/>
          </a:xfrm>
          <a:prstGeom prst="rect">
            <a:avLst/>
          </a:prstGeom>
          <a:noFill/>
        </p:spPr>
        <p:txBody>
          <a:bodyPr wrap="square" rtlCol="0">
            <a:spAutoFit/>
          </a:bodyPr>
          <a:lstStyle/>
          <a:p>
            <a:pPr algn="ctr"/>
            <a:r>
              <a:rPr lang="en-US" sz="9600" b="1" dirty="0" smtClean="0">
                <a:solidFill>
                  <a:srgbClr val="B71973"/>
                </a:solidFill>
                <a:effectLst>
                  <a:outerShdw blurRad="38100" dist="38100" dir="2700000" algn="tl">
                    <a:srgbClr val="000000">
                      <a:alpha val="43137"/>
                    </a:srgbClr>
                  </a:outerShdw>
                </a:effectLst>
                <a:latin typeface="Arial Rounded MT Bold" panose="020F0704030504030204" pitchFamily="34" charset="0"/>
              </a:rPr>
              <a:t>THANK YOU</a:t>
            </a:r>
            <a:endParaRPr lang="en-GB" sz="9600" b="1" dirty="0">
              <a:solidFill>
                <a:srgbClr val="B71973"/>
              </a:solidFill>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 xmlns:p14="http://schemas.microsoft.com/office/powerpoint/2010/main" val="3901755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199" y="304801"/>
            <a:ext cx="11152909" cy="6032421"/>
          </a:xfrm>
          <a:prstGeom prst="rect">
            <a:avLst/>
          </a:prstGeom>
          <a:noFill/>
        </p:spPr>
        <p:txBody>
          <a:bodyPr wrap="square" rtlCol="0">
            <a:spAutoFit/>
          </a:bodyPr>
          <a:lstStyle/>
          <a:p>
            <a:r>
              <a:rPr lang="en-US" sz="4400" b="1" dirty="0">
                <a:solidFill>
                  <a:srgbClr val="B71973"/>
                </a:solidFill>
              </a:rPr>
              <a:t>Introduction:</a:t>
            </a:r>
            <a:endParaRPr lang="en-GB" sz="4400" dirty="0">
              <a:solidFill>
                <a:srgbClr val="B71973"/>
              </a:solidFill>
            </a:endParaRPr>
          </a:p>
          <a:p>
            <a:r>
              <a:rPr lang="en-US" b="1" dirty="0"/>
              <a:t> </a:t>
            </a:r>
            <a:endParaRPr lang="en-GB" dirty="0"/>
          </a:p>
          <a:p>
            <a:r>
              <a:rPr lang="en-US" sz="3600" b="1" u="sng" dirty="0">
                <a:solidFill>
                  <a:srgbClr val="B71973"/>
                </a:solidFill>
              </a:rPr>
              <a:t>Definition of Risks:</a:t>
            </a:r>
            <a:endParaRPr lang="en-GB" sz="3600" dirty="0">
              <a:solidFill>
                <a:srgbClr val="B71973"/>
              </a:solidFill>
            </a:endParaRPr>
          </a:p>
          <a:p>
            <a:r>
              <a:rPr lang="en-US" b="1" dirty="0"/>
              <a:t> </a:t>
            </a:r>
            <a:endParaRPr lang="en-GB" dirty="0"/>
          </a:p>
          <a:p>
            <a:pPr marL="457200" indent="-457200">
              <a:buFont typeface="Wingdings" panose="05000000000000000000" pitchFamily="2" charset="2"/>
              <a:buChar char="Ø"/>
            </a:pPr>
            <a:r>
              <a:rPr lang="en-US" sz="2800" dirty="0" smtClean="0"/>
              <a:t>Risk is often thought of in terms of chance of loss.</a:t>
            </a:r>
          </a:p>
          <a:p>
            <a:pPr marL="457200" indent="-457200">
              <a:buFont typeface="Wingdings" panose="05000000000000000000" pitchFamily="2" charset="2"/>
              <a:buChar char="Ø"/>
            </a:pPr>
            <a:endParaRPr lang="en-US" sz="2800" dirty="0" smtClean="0"/>
          </a:p>
          <a:p>
            <a:pPr marL="457200" indent="-457200"/>
            <a:endParaRPr lang="en-US" sz="2800" dirty="0" smtClean="0"/>
          </a:p>
          <a:p>
            <a:endParaRPr lang="en-GB" sz="2800" dirty="0"/>
          </a:p>
          <a:p>
            <a:pPr marL="457200" indent="-457200">
              <a:buFont typeface="Wingdings" panose="05000000000000000000" pitchFamily="2" charset="2"/>
              <a:buChar char="Ø"/>
            </a:pPr>
            <a:r>
              <a:rPr lang="en-US" sz="2800" dirty="0" smtClean="0"/>
              <a:t>Risk can be defined as the degree of variations in the possible outcome from an uncertain event or as the variations in actual from expected outcome.</a:t>
            </a:r>
          </a:p>
          <a:p>
            <a:endParaRPr lang="en-GB" sz="2800" dirty="0"/>
          </a:p>
          <a:p>
            <a:pPr marL="457200" indent="-457200"/>
            <a:endParaRPr lang="en-GB" sz="2800" dirty="0"/>
          </a:p>
          <a:p>
            <a:r>
              <a:rPr lang="en-US" b="1" dirty="0"/>
              <a:t> </a:t>
            </a:r>
            <a:endParaRPr lang="en-GB" dirty="0"/>
          </a:p>
        </p:txBody>
      </p:sp>
    </p:spTree>
    <p:extLst>
      <p:ext uri="{BB962C8B-B14F-4D97-AF65-F5344CB8AC3E}">
        <p14:creationId xmlns="" xmlns:p14="http://schemas.microsoft.com/office/powerpoint/2010/main" val="3482725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3236" y="207818"/>
            <a:ext cx="11554691" cy="4708981"/>
          </a:xfrm>
          <a:prstGeom prst="rect">
            <a:avLst/>
          </a:prstGeom>
          <a:noFill/>
        </p:spPr>
        <p:txBody>
          <a:bodyPr wrap="square" rtlCol="0">
            <a:spAutoFit/>
          </a:bodyPr>
          <a:lstStyle/>
          <a:p>
            <a:r>
              <a:rPr lang="en-US" sz="4000" b="1" u="sng" dirty="0">
                <a:solidFill>
                  <a:srgbClr val="B71973"/>
                </a:solidFill>
              </a:rPr>
              <a:t>Definition of Risk Management:</a:t>
            </a:r>
            <a:endParaRPr lang="en-GB" sz="4000" dirty="0">
              <a:solidFill>
                <a:srgbClr val="B71973"/>
              </a:solidFill>
            </a:endParaRPr>
          </a:p>
          <a:p>
            <a:endParaRPr lang="en-US" sz="3600" b="0" u="none" strike="noStrike" dirty="0" smtClean="0">
              <a:effectLst/>
            </a:endParaRPr>
          </a:p>
          <a:p>
            <a:pPr marL="457200" indent="-457200">
              <a:buFont typeface="Wingdings" panose="05000000000000000000" pitchFamily="2" charset="2"/>
              <a:buChar char="Ø"/>
            </a:pPr>
            <a:r>
              <a:rPr lang="en-US" sz="2800" b="0" u="none" strike="noStrike" dirty="0" smtClean="0">
                <a:effectLst/>
              </a:rPr>
              <a:t>Risk management refers to a process of identifying loss exposures faced by an organisation and selecting the most appropriate techniques for treating this particular exposures effectively(</a:t>
            </a:r>
            <a:r>
              <a:rPr lang="en-US" sz="2800" b="1" u="none" strike="noStrike" dirty="0" smtClean="0">
                <a:effectLst/>
              </a:rPr>
              <a:t>Radeja,2003</a:t>
            </a:r>
            <a:r>
              <a:rPr lang="en-US" sz="2800" b="0" u="none" strike="noStrike" dirty="0" smtClean="0">
                <a:effectLst/>
              </a:rPr>
              <a:t>).</a:t>
            </a:r>
          </a:p>
          <a:p>
            <a:pPr marL="457200" indent="-457200"/>
            <a:endParaRPr lang="en-US" sz="2800" b="0" u="none" strike="noStrike" dirty="0" smtClean="0">
              <a:effectLst/>
            </a:endParaRPr>
          </a:p>
          <a:p>
            <a:pPr marL="457200" indent="-457200">
              <a:buFont typeface="Wingdings" panose="05000000000000000000" pitchFamily="2" charset="2"/>
              <a:buChar char="Ø"/>
            </a:pPr>
            <a:r>
              <a:rPr lang="en-US" sz="2800" b="0" u="none" strike="noStrike" dirty="0" smtClean="0">
                <a:effectLst/>
              </a:rPr>
              <a:t>Risk management is the identification, assessment and prioritization of risks followed by coordinated and economical applications of resources to minimize, monitor and control the probability and/or impact of unfortunate events or to minimize the </a:t>
            </a:r>
            <a:r>
              <a:rPr lang="en-US" sz="2800" b="0" u="none" strike="noStrike" dirty="0" err="1" smtClean="0">
                <a:effectLst/>
              </a:rPr>
              <a:t>realisation</a:t>
            </a:r>
            <a:r>
              <a:rPr lang="en-US" sz="2800" b="0" u="none" strike="noStrike" dirty="0" smtClean="0">
                <a:effectLst/>
              </a:rPr>
              <a:t> of opportunities.(</a:t>
            </a:r>
            <a:r>
              <a:rPr lang="en-US" sz="2800" b="1" u="none" strike="noStrike" dirty="0" smtClean="0">
                <a:effectLst/>
              </a:rPr>
              <a:t>Wenk,2005</a:t>
            </a:r>
            <a:r>
              <a:rPr lang="en-US" sz="2800" b="0" u="none" strike="noStrike" dirty="0" smtClean="0">
                <a:effectLst/>
              </a:rPr>
              <a:t>)</a:t>
            </a:r>
          </a:p>
        </p:txBody>
      </p:sp>
    </p:spTree>
    <p:extLst>
      <p:ext uri="{BB962C8B-B14F-4D97-AF65-F5344CB8AC3E}">
        <p14:creationId xmlns="" xmlns:p14="http://schemas.microsoft.com/office/powerpoint/2010/main" val="2310715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509" y="595745"/>
            <a:ext cx="11610109" cy="5724644"/>
          </a:xfrm>
          <a:prstGeom prst="rect">
            <a:avLst/>
          </a:prstGeom>
          <a:noFill/>
        </p:spPr>
        <p:txBody>
          <a:bodyPr wrap="square" rtlCol="0">
            <a:spAutoFit/>
          </a:bodyPr>
          <a:lstStyle/>
          <a:p>
            <a:r>
              <a:rPr lang="en-US" sz="4000" b="1" u="sng" dirty="0">
                <a:solidFill>
                  <a:srgbClr val="B71973"/>
                </a:solidFill>
              </a:rPr>
              <a:t>Goals of Risk Management:</a:t>
            </a:r>
            <a:endParaRPr lang="en-GB" sz="4000" dirty="0">
              <a:solidFill>
                <a:srgbClr val="B71973"/>
              </a:solidFill>
            </a:endParaRPr>
          </a:p>
          <a:p>
            <a:r>
              <a:rPr lang="en-US" b="1" dirty="0"/>
              <a:t> </a:t>
            </a:r>
            <a:endParaRPr lang="en-GB" dirty="0"/>
          </a:p>
          <a:p>
            <a:r>
              <a:rPr lang="en-US" sz="2800" dirty="0"/>
              <a:t>Risk Management is the process of determining how to handle the pure risks to which an individual, family or entity is exposed with the following goals:</a:t>
            </a:r>
            <a:endParaRPr lang="en-GB" sz="2800" dirty="0"/>
          </a:p>
          <a:p>
            <a:r>
              <a:rPr lang="en-US" sz="2800" dirty="0"/>
              <a:t> </a:t>
            </a:r>
            <a:endParaRPr lang="en-GB" sz="2800" dirty="0"/>
          </a:p>
          <a:p>
            <a:pPr marL="457200" indent="-457200">
              <a:buFont typeface="Wingdings" panose="05000000000000000000" pitchFamily="2" charset="2"/>
              <a:buChar char="Ø"/>
            </a:pPr>
            <a:r>
              <a:rPr lang="en-US" sz="2800" dirty="0" smtClean="0"/>
              <a:t>Survive </a:t>
            </a:r>
            <a:r>
              <a:rPr lang="en-US" sz="2800" dirty="0"/>
              <a:t>the loss event;</a:t>
            </a:r>
            <a:endParaRPr lang="en-GB" sz="2800" dirty="0"/>
          </a:p>
          <a:p>
            <a:pPr marL="457200" indent="-457200">
              <a:buFont typeface="Wingdings" panose="05000000000000000000" pitchFamily="2" charset="2"/>
              <a:buChar char="Ø"/>
            </a:pPr>
            <a:r>
              <a:rPr lang="en-US" sz="2800" dirty="0" smtClean="0"/>
              <a:t>Have </a:t>
            </a:r>
            <a:r>
              <a:rPr lang="en-US" sz="2800" dirty="0"/>
              <a:t>peace of mind;</a:t>
            </a:r>
            <a:endParaRPr lang="en-GB" sz="2800" dirty="0"/>
          </a:p>
          <a:p>
            <a:pPr marL="457200" indent="-457200">
              <a:buFont typeface="Wingdings" panose="05000000000000000000" pitchFamily="2" charset="2"/>
              <a:buChar char="Ø"/>
            </a:pPr>
            <a:r>
              <a:rPr lang="en-US" sz="2800" dirty="0" smtClean="0"/>
              <a:t>Reduce </a:t>
            </a:r>
            <a:r>
              <a:rPr lang="en-US" sz="2800" dirty="0"/>
              <a:t>total risk management cost and thus have general higher profits;</a:t>
            </a:r>
            <a:endParaRPr lang="en-GB" sz="2800" dirty="0"/>
          </a:p>
          <a:p>
            <a:pPr marL="457200" indent="-457200">
              <a:buFont typeface="Wingdings" panose="05000000000000000000" pitchFamily="2" charset="2"/>
              <a:buChar char="Ø"/>
            </a:pPr>
            <a:r>
              <a:rPr lang="en-US" sz="2800" dirty="0" smtClean="0"/>
              <a:t>Stabilize </a:t>
            </a:r>
            <a:r>
              <a:rPr lang="en-US" sz="2800" dirty="0"/>
              <a:t>earnings;</a:t>
            </a:r>
            <a:endParaRPr lang="en-GB" sz="2800" dirty="0"/>
          </a:p>
          <a:p>
            <a:pPr marL="457200" indent="-457200">
              <a:buFont typeface="Wingdings" panose="05000000000000000000" pitchFamily="2" charset="2"/>
              <a:buChar char="Ø"/>
            </a:pPr>
            <a:r>
              <a:rPr lang="en-US" sz="2800" dirty="0" smtClean="0"/>
              <a:t>Have </a:t>
            </a:r>
            <a:r>
              <a:rPr lang="en-US" sz="2800" dirty="0"/>
              <a:t>little or no interruption in operation;</a:t>
            </a:r>
            <a:endParaRPr lang="en-GB" sz="2800" dirty="0"/>
          </a:p>
          <a:p>
            <a:pPr marL="457200" indent="-457200">
              <a:buFont typeface="Wingdings" panose="05000000000000000000" pitchFamily="2" charset="2"/>
              <a:buChar char="Ø"/>
            </a:pPr>
            <a:r>
              <a:rPr lang="en-US" sz="2800" dirty="0" smtClean="0"/>
              <a:t>Have </a:t>
            </a:r>
            <a:r>
              <a:rPr lang="en-US" sz="2800" dirty="0"/>
              <a:t>continued growth and;</a:t>
            </a:r>
            <a:endParaRPr lang="en-GB" sz="2800" dirty="0"/>
          </a:p>
          <a:p>
            <a:pPr marL="457200" indent="-457200">
              <a:buFont typeface="Wingdings" panose="05000000000000000000" pitchFamily="2" charset="2"/>
              <a:buChar char="Ø"/>
            </a:pPr>
            <a:r>
              <a:rPr lang="en-US" sz="2800" dirty="0" smtClean="0"/>
              <a:t>Help </a:t>
            </a:r>
            <a:r>
              <a:rPr lang="en-US" sz="2800" dirty="0"/>
              <a:t>carry out the individual's or entity's sense of social responsibility or desire for a good </a:t>
            </a:r>
            <a:r>
              <a:rPr lang="en-US" sz="2800" dirty="0" smtClean="0"/>
              <a:t>image</a:t>
            </a:r>
            <a:endParaRPr lang="en-GB" sz="2800" dirty="0"/>
          </a:p>
        </p:txBody>
      </p:sp>
    </p:spTree>
    <p:extLst>
      <p:ext uri="{BB962C8B-B14F-4D97-AF65-F5344CB8AC3E}">
        <p14:creationId xmlns="" xmlns:p14="http://schemas.microsoft.com/office/powerpoint/2010/main" val="780246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383" y="0"/>
            <a:ext cx="11582398" cy="6155531"/>
          </a:xfrm>
          <a:prstGeom prst="rect">
            <a:avLst/>
          </a:prstGeom>
          <a:noFill/>
        </p:spPr>
        <p:txBody>
          <a:bodyPr wrap="square" rtlCol="0">
            <a:spAutoFit/>
          </a:bodyPr>
          <a:lstStyle/>
          <a:p>
            <a:r>
              <a:rPr lang="en-US" sz="4800" b="1" u="sng" strike="noStrike" dirty="0" smtClean="0">
                <a:solidFill>
                  <a:srgbClr val="B71973"/>
                </a:solidFill>
                <a:effectLst/>
              </a:rPr>
              <a:t>Literature Review</a:t>
            </a:r>
            <a:endParaRPr lang="en-US" sz="4800" u="sng" strike="noStrike" dirty="0" smtClean="0">
              <a:solidFill>
                <a:srgbClr val="B71973"/>
              </a:solidFill>
              <a:effectLst/>
            </a:endParaRPr>
          </a:p>
          <a:p>
            <a:pPr marL="285750" indent="-285750">
              <a:buFont typeface="Wingdings" panose="05000000000000000000" pitchFamily="2" charset="2"/>
              <a:buChar char="Ø"/>
            </a:pPr>
            <a:r>
              <a:rPr lang="en-US" sz="1400" b="0" u="none" strike="noStrike" dirty="0" smtClean="0">
                <a:effectLst/>
              </a:rPr>
              <a:t/>
            </a:r>
            <a:br>
              <a:rPr lang="en-US" sz="1400" b="0" u="none" strike="noStrike" dirty="0" smtClean="0">
                <a:effectLst/>
              </a:rPr>
            </a:br>
            <a:r>
              <a:rPr lang="en-US" sz="2800" b="0" u="none" strike="noStrike" dirty="0" smtClean="0">
                <a:effectLst/>
              </a:rPr>
              <a:t>Risk Management Literature has attempted to distinguish between different methods adopted by Companies in managing their business risk and evaluating their effectiveness. Two main schools of thought have emerged from the literature; the silo approach which focuses to manage risk in isolation (e.g. market risk, credit risk etc.) and the alternative approach to manage all risks in a single and holistic framework. </a:t>
            </a:r>
            <a:r>
              <a:rPr lang="en-US" sz="2800" b="1" u="none" strike="noStrike" dirty="0" smtClean="0">
                <a:effectLst/>
              </a:rPr>
              <a:t>The latter is termed as ERM(</a:t>
            </a:r>
            <a:r>
              <a:rPr lang="en-US" sz="2800" b="1" u="none" strike="noStrike" dirty="0" err="1" smtClean="0">
                <a:effectLst/>
              </a:rPr>
              <a:t>Nacco</a:t>
            </a:r>
            <a:r>
              <a:rPr lang="en-US" sz="2800" b="1" u="none" strike="noStrike" dirty="0" smtClean="0">
                <a:effectLst/>
              </a:rPr>
              <a:t>, 2006).</a:t>
            </a:r>
          </a:p>
          <a:p>
            <a:pPr marL="285750" indent="-285750"/>
            <a:endParaRPr lang="en-US" sz="2400" b="0" u="none" strike="noStrike" dirty="0" smtClean="0">
              <a:effectLst/>
            </a:endParaRPr>
          </a:p>
          <a:p>
            <a:pPr marL="285750" indent="-285750">
              <a:buFont typeface="Wingdings" panose="05000000000000000000" pitchFamily="2" charset="2"/>
              <a:buChar char="Ø"/>
            </a:pPr>
            <a:r>
              <a:rPr lang="en-US" sz="2800" b="1" u="none" strike="noStrike" dirty="0" smtClean="0">
                <a:effectLst/>
              </a:rPr>
              <a:t>Liebenberg &amp; Hoyt (2003): </a:t>
            </a:r>
            <a:r>
              <a:rPr lang="en-US" sz="2800" b="0" u="none" strike="noStrike" dirty="0" smtClean="0">
                <a:effectLst/>
              </a:rPr>
              <a:t>ERM enables organizations to take advantage of a broad and integrated approach to risk management which is more offensive and strategic unlike the silo-based risk management which was primarily a defensive method of managing risk.</a:t>
            </a:r>
          </a:p>
        </p:txBody>
      </p:sp>
    </p:spTree>
    <p:extLst>
      <p:ext uri="{BB962C8B-B14F-4D97-AF65-F5344CB8AC3E}">
        <p14:creationId xmlns="" xmlns:p14="http://schemas.microsoft.com/office/powerpoint/2010/main" val="466152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964" y="0"/>
            <a:ext cx="11873346" cy="6555641"/>
          </a:xfrm>
          <a:prstGeom prst="rect">
            <a:avLst/>
          </a:prstGeom>
          <a:noFill/>
        </p:spPr>
        <p:txBody>
          <a:bodyPr wrap="square" rtlCol="0">
            <a:spAutoFit/>
          </a:bodyPr>
          <a:lstStyle/>
          <a:p>
            <a:pPr marL="457200" indent="-457200">
              <a:buFont typeface="Wingdings" panose="05000000000000000000" pitchFamily="2" charset="2"/>
              <a:buChar char="Ø"/>
            </a:pPr>
            <a:r>
              <a:rPr lang="en-US" sz="2800" b="0" u="none" strike="noStrike" dirty="0" smtClean="0">
                <a:effectLst/>
              </a:rPr>
              <a:t>The clearest definition of ERM which comes term the inventor of an ERM framework defines it as; “A process effected by an entity's board of directors, management and other personnel applied in strategy setting and across the enterprise, designed to identify potential events that may affect the entity and manage risk to be within its risk appetite to provide reasonable assurance regarding the achievement of entity objectives.(</a:t>
            </a:r>
            <a:r>
              <a:rPr lang="en-US" sz="2800" b="1" u="none" strike="noStrike" dirty="0" smtClean="0">
                <a:effectLst/>
              </a:rPr>
              <a:t>COSO, 2004</a:t>
            </a:r>
            <a:r>
              <a:rPr lang="en-US" sz="2800" b="0" u="none" strike="noStrike" dirty="0" smtClean="0">
                <a:effectLst/>
              </a:rPr>
              <a:t>)”</a:t>
            </a:r>
          </a:p>
          <a:p>
            <a:pPr marL="457200" indent="-457200">
              <a:buFont typeface="Wingdings" panose="05000000000000000000" pitchFamily="2" charset="2"/>
              <a:buChar char="Ø"/>
            </a:pPr>
            <a:r>
              <a:rPr lang="en-US" sz="2800" b="0" u="none" strike="noStrike" dirty="0" smtClean="0">
                <a:effectLst/>
              </a:rPr>
              <a:t/>
            </a:r>
            <a:br>
              <a:rPr lang="en-US" sz="2800" b="0" u="none" strike="noStrike" dirty="0" smtClean="0">
                <a:effectLst/>
              </a:rPr>
            </a:br>
            <a:r>
              <a:rPr lang="en-US" sz="2800" b="0" u="none" strike="noStrike" dirty="0" smtClean="0">
                <a:effectLst/>
              </a:rPr>
              <a:t>According to </a:t>
            </a:r>
            <a:r>
              <a:rPr lang="en-US" sz="2800" b="1" u="none" strike="noStrike" dirty="0" smtClean="0">
                <a:effectLst/>
              </a:rPr>
              <a:t>Tseng (2007), </a:t>
            </a:r>
            <a:r>
              <a:rPr lang="en-US" sz="2800" b="0" u="none" strike="noStrike" dirty="0" smtClean="0">
                <a:effectLst/>
              </a:rPr>
              <a:t>Enterprise Risk Management(ERM) is a framework that focuses on adopting a systematic and consistent approach to managing all of the risks confronting an organisation.</a:t>
            </a:r>
          </a:p>
          <a:p>
            <a:pPr marL="457200" indent="-457200">
              <a:buFont typeface="Wingdings" panose="05000000000000000000" pitchFamily="2" charset="2"/>
              <a:buChar char="Ø"/>
            </a:pPr>
            <a:endParaRPr lang="en-US" sz="2800" b="0" u="none" strike="noStrike" dirty="0" smtClean="0">
              <a:effectLst/>
            </a:endParaRPr>
          </a:p>
          <a:p>
            <a:pPr marL="457200" indent="-457200">
              <a:buFont typeface="Wingdings" panose="05000000000000000000" pitchFamily="2" charset="2"/>
              <a:buChar char="Ø"/>
            </a:pPr>
            <a:r>
              <a:rPr lang="en-US" sz="2800" b="1" u="none" strike="noStrike" dirty="0" smtClean="0">
                <a:effectLst/>
              </a:rPr>
              <a:t>Gordon et al.(2009) </a:t>
            </a:r>
            <a:r>
              <a:rPr lang="en-US" sz="2800" b="0" u="none" strike="noStrike" dirty="0" smtClean="0">
                <a:effectLst/>
              </a:rPr>
              <a:t>on the other hand define ERM as the overall process of managing an organization's exposure to uncertainty with particular emphasis on identifying and managing the events that could potentially prevent the organization from achieving its objective. </a:t>
            </a:r>
          </a:p>
        </p:txBody>
      </p:sp>
    </p:spTree>
    <p:extLst>
      <p:ext uri="{BB962C8B-B14F-4D97-AF65-F5344CB8AC3E}">
        <p14:creationId xmlns="" xmlns:p14="http://schemas.microsoft.com/office/powerpoint/2010/main" val="503227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6494085"/>
          </a:xfrm>
          <a:prstGeom prst="rect">
            <a:avLst/>
          </a:prstGeom>
          <a:noFill/>
        </p:spPr>
        <p:txBody>
          <a:bodyPr wrap="square" rtlCol="0">
            <a:spAutoFit/>
          </a:bodyPr>
          <a:lstStyle/>
          <a:p>
            <a:pPr marL="457200" indent="-457200">
              <a:buFont typeface="Wingdings" panose="05000000000000000000" pitchFamily="2" charset="2"/>
              <a:buChar char="Ø"/>
            </a:pPr>
            <a:r>
              <a:rPr lang="en-US" sz="2600" b="0" u="none" strike="noStrike" dirty="0" smtClean="0">
                <a:effectLst/>
              </a:rPr>
              <a:t>Among the early literature of ERM is a conceptual paper by </a:t>
            </a:r>
            <a:r>
              <a:rPr lang="en-US" sz="2600" b="1" u="none" strike="noStrike" dirty="0" smtClean="0">
                <a:effectLst/>
              </a:rPr>
              <a:t>Miller(1992)</a:t>
            </a:r>
            <a:r>
              <a:rPr lang="en-US" sz="2600" b="0" u="none" strike="noStrike" dirty="0" smtClean="0">
                <a:effectLst/>
              </a:rPr>
              <a:t>. He argues that the isolated treatment of uncertainties in the existing management literature does not provide an adequate basis for analyzing the risk implications of strategic decisions. In contrast, the integrated risk management perspective provides a framework for identifying and assessing the many types of uncertainties relevant to strategy formulation(Miller, 1992).</a:t>
            </a:r>
          </a:p>
          <a:p>
            <a:pPr marL="457200" indent="-457200">
              <a:buFont typeface="Wingdings" panose="05000000000000000000" pitchFamily="2" charset="2"/>
              <a:buChar char="Ø"/>
            </a:pPr>
            <a:endParaRPr lang="en-US" sz="2600" b="0" u="none" strike="noStrike" dirty="0" smtClean="0">
              <a:effectLst/>
            </a:endParaRPr>
          </a:p>
          <a:p>
            <a:pPr marL="457200" indent="-457200">
              <a:buFont typeface="Wingdings" panose="05000000000000000000" pitchFamily="2" charset="2"/>
              <a:buChar char="Ø"/>
            </a:pPr>
            <a:r>
              <a:rPr lang="en-US" sz="2600" dirty="0" smtClean="0"/>
              <a:t>In subsequent period, </a:t>
            </a:r>
            <a:r>
              <a:rPr lang="en-US" sz="2600" dirty="0"/>
              <a:t>some empirical study were conducted to identify the financial characteristics of companies which adopted ERM. The study led by </a:t>
            </a:r>
            <a:r>
              <a:rPr lang="en-US" sz="2600" b="1" dirty="0"/>
              <a:t>(</a:t>
            </a:r>
            <a:r>
              <a:rPr lang="en-US" sz="2600" b="1" dirty="0" smtClean="0"/>
              <a:t>Liebenberg </a:t>
            </a:r>
            <a:r>
              <a:rPr lang="en-US" sz="2600" b="1" dirty="0"/>
              <a:t>&amp; Hoyt,2003</a:t>
            </a:r>
            <a:r>
              <a:rPr lang="en-US" sz="2600" dirty="0"/>
              <a:t>) </a:t>
            </a:r>
            <a:r>
              <a:rPr lang="en-US" sz="2600" dirty="0" smtClean="0"/>
              <a:t>found that highly leveraged firms are more inclined to adopt ERM.</a:t>
            </a:r>
            <a:endParaRPr lang="en-US" sz="2600" dirty="0" smtClean="0"/>
          </a:p>
          <a:p>
            <a:endParaRPr lang="en-US" sz="2600" dirty="0" smtClean="0"/>
          </a:p>
          <a:p>
            <a:pPr marL="457200" indent="-457200">
              <a:buFont typeface="Wingdings" panose="05000000000000000000" pitchFamily="2" charset="2"/>
              <a:buChar char="Ø"/>
            </a:pPr>
            <a:r>
              <a:rPr lang="en-US" sz="2600" b="1" dirty="0" err="1" smtClean="0"/>
              <a:t>Pagach</a:t>
            </a:r>
            <a:r>
              <a:rPr lang="en-US" sz="2600" b="1" dirty="0" smtClean="0"/>
              <a:t> </a:t>
            </a:r>
            <a:r>
              <a:rPr lang="en-US" sz="2600" b="1" dirty="0"/>
              <a:t>and </a:t>
            </a:r>
            <a:r>
              <a:rPr lang="en-US" sz="2600" b="1" dirty="0" err="1" smtClean="0"/>
              <a:t>Warr</a:t>
            </a:r>
            <a:r>
              <a:rPr lang="en-US" sz="2600" b="1" dirty="0" smtClean="0"/>
              <a:t>(2007</a:t>
            </a:r>
            <a:r>
              <a:rPr lang="en-US" sz="2600" dirty="0"/>
              <a:t>) who also used the same methodology of CRO announcement to identify companies with ERM found that firms that are more leveraged have more volatile earnings and have exhibited poorer stock market performances are more likely to initiate an ERM programme when the value of the CEO's option and stock portfolio is increasing in stock volatility, the firm is more likely to adopt ERM</a:t>
            </a:r>
            <a:r>
              <a:rPr lang="en-US" sz="2600" dirty="0" smtClean="0"/>
              <a:t>.</a:t>
            </a:r>
            <a:endParaRPr lang="en-US" sz="2800" b="0" u="none" strike="noStrike" dirty="0" smtClean="0">
              <a:effectLst/>
            </a:endParaRPr>
          </a:p>
        </p:txBody>
      </p:sp>
    </p:spTree>
    <p:extLst>
      <p:ext uri="{BB962C8B-B14F-4D97-AF65-F5344CB8AC3E}">
        <p14:creationId xmlns="" xmlns:p14="http://schemas.microsoft.com/office/powerpoint/2010/main" val="1565439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095018" cy="6124754"/>
          </a:xfrm>
          <a:prstGeom prst="rect">
            <a:avLst/>
          </a:prstGeom>
          <a:noFill/>
        </p:spPr>
        <p:txBody>
          <a:bodyPr wrap="square" rtlCol="0">
            <a:spAutoFit/>
          </a:bodyPr>
          <a:lstStyle/>
          <a:p>
            <a:endParaRPr lang="en-US" sz="2800" b="0" u="none" strike="noStrike" dirty="0" smtClean="0">
              <a:effectLst/>
            </a:endParaRPr>
          </a:p>
          <a:p>
            <a:pPr marL="457200" indent="-457200">
              <a:buFont typeface="Wingdings" panose="05000000000000000000" pitchFamily="2" charset="2"/>
              <a:buChar char="Ø"/>
            </a:pPr>
            <a:r>
              <a:rPr lang="en-US" sz="2800" b="1" u="none" strike="noStrike" dirty="0" smtClean="0">
                <a:effectLst/>
              </a:rPr>
              <a:t> </a:t>
            </a:r>
            <a:r>
              <a:rPr lang="en-US" sz="2800" b="1" u="none" strike="noStrike" dirty="0" smtClean="0">
                <a:effectLst/>
              </a:rPr>
              <a:t>Lin, Wen and Yu(2012)</a:t>
            </a:r>
            <a:r>
              <a:rPr lang="en-US" sz="2800" b="0" u="none" strike="noStrike" dirty="0" smtClean="0">
                <a:effectLst/>
              </a:rPr>
              <a:t> found that insurers with higher reinsurance ratio and greater geographical diversification are more </a:t>
            </a:r>
            <a:r>
              <a:rPr lang="en-US" sz="2800" b="0" u="none" strike="noStrike" dirty="0" smtClean="0">
                <a:effectLst/>
              </a:rPr>
              <a:t>likely to implement ERM. </a:t>
            </a:r>
          </a:p>
          <a:p>
            <a:pPr marL="457200" indent="-457200"/>
            <a:endParaRPr lang="en-US" sz="2800" b="0" u="none" strike="noStrike" dirty="0" smtClean="0">
              <a:effectLst/>
            </a:endParaRPr>
          </a:p>
          <a:p>
            <a:pPr marL="457200" indent="-457200">
              <a:buFont typeface="Wingdings" panose="05000000000000000000" pitchFamily="2" charset="2"/>
              <a:buChar char="Ø"/>
            </a:pPr>
            <a:r>
              <a:rPr lang="en-US" sz="2800" b="0" u="none" strike="noStrike" dirty="0" smtClean="0">
                <a:effectLst/>
              </a:rPr>
              <a:t>The </a:t>
            </a:r>
            <a:r>
              <a:rPr lang="en-US" sz="2800" b="0" u="none" strike="noStrike" dirty="0" smtClean="0">
                <a:effectLst/>
              </a:rPr>
              <a:t>other group of researchers looked at the </a:t>
            </a:r>
            <a:r>
              <a:rPr lang="en-US" sz="2800" b="1" u="none" strike="noStrike" dirty="0" smtClean="0">
                <a:effectLst/>
              </a:rPr>
              <a:t>determinants</a:t>
            </a:r>
            <a:r>
              <a:rPr lang="en-US" sz="2800" b="0" u="none" strike="noStrike" dirty="0" smtClean="0">
                <a:effectLst/>
              </a:rPr>
              <a:t> for ERM adoption which include various factors like regulatory </a:t>
            </a:r>
            <a:r>
              <a:rPr lang="en-US" sz="2800" u="none" strike="noStrike" dirty="0" smtClean="0">
                <a:effectLst/>
              </a:rPr>
              <a:t>influences</a:t>
            </a:r>
            <a:r>
              <a:rPr lang="en-US" sz="2800" b="1" u="none" strike="noStrike" dirty="0" smtClean="0">
                <a:effectLst/>
              </a:rPr>
              <a:t>(</a:t>
            </a:r>
            <a:r>
              <a:rPr lang="en-US" sz="2800" b="1" u="none" strike="noStrike" dirty="0" err="1" smtClean="0">
                <a:effectLst/>
              </a:rPr>
              <a:t>Paape</a:t>
            </a:r>
            <a:r>
              <a:rPr lang="en-US" sz="2800" b="1" u="none" strike="noStrike" dirty="0" smtClean="0">
                <a:effectLst/>
              </a:rPr>
              <a:t> &amp; Speckle 2012</a:t>
            </a:r>
            <a:r>
              <a:rPr lang="en-US" sz="2800" b="0" u="none" strike="noStrike" dirty="0" smtClean="0">
                <a:effectLst/>
              </a:rPr>
              <a:t>), ownership (</a:t>
            </a:r>
            <a:r>
              <a:rPr lang="en-US" sz="2800" b="1" u="none" strike="noStrike" dirty="0" smtClean="0">
                <a:effectLst/>
              </a:rPr>
              <a:t>Liebenberg &amp; Hyot, 2003; Pape &amp; Speckle, 2012; Pagach &amp; </a:t>
            </a:r>
            <a:r>
              <a:rPr lang="en-US" sz="2800" b="1" u="none" strike="noStrike" dirty="0" err="1" smtClean="0">
                <a:effectLst/>
              </a:rPr>
              <a:t>Warr</a:t>
            </a:r>
            <a:r>
              <a:rPr lang="en-US" sz="2800" b="1" u="none" strike="noStrike" dirty="0" smtClean="0">
                <a:effectLst/>
              </a:rPr>
              <a:t>, 2007</a:t>
            </a:r>
            <a:r>
              <a:rPr lang="en-US" sz="2800" b="0" u="none" strike="noStrike" dirty="0" smtClean="0">
                <a:effectLst/>
              </a:rPr>
              <a:t>) appointment of big four audit firms( </a:t>
            </a:r>
            <a:r>
              <a:rPr lang="en-US" sz="2800" b="1" u="none" strike="noStrike" dirty="0" smtClean="0">
                <a:effectLst/>
              </a:rPr>
              <a:t>Beasley, Clune &amp; Hermanson,2005, </a:t>
            </a:r>
            <a:r>
              <a:rPr lang="en-US" sz="2800" b="1" u="none" strike="noStrike" dirty="0" err="1" smtClean="0">
                <a:effectLst/>
              </a:rPr>
              <a:t>Paape</a:t>
            </a:r>
            <a:r>
              <a:rPr lang="en-US" sz="2800" b="1" u="none" strike="noStrike" dirty="0" smtClean="0">
                <a:effectLst/>
              </a:rPr>
              <a:t> &amp; Speckle,2012</a:t>
            </a:r>
            <a:r>
              <a:rPr lang="en-US" sz="2800" b="0" u="none" strike="noStrike" dirty="0" smtClean="0">
                <a:effectLst/>
              </a:rPr>
              <a:t>); firm and industry related characteristics as well as business complexities (</a:t>
            </a:r>
            <a:r>
              <a:rPr lang="en-US" sz="2800" b="1" u="none" strike="noStrike" dirty="0" smtClean="0">
                <a:effectLst/>
              </a:rPr>
              <a:t>Gordon Loeb &amp; Tseng, 2009; Lin et al., 2012; Pape &amp; Speckle,2012</a:t>
            </a:r>
            <a:r>
              <a:rPr lang="en-US" sz="2800" b="0" u="none" strike="noStrike" dirty="0" smtClean="0">
                <a:effectLst/>
              </a:rPr>
              <a:t>); Board of </a:t>
            </a:r>
            <a:r>
              <a:rPr lang="en-US" sz="2800" b="1" u="none" strike="noStrike" dirty="0" smtClean="0">
                <a:effectLst/>
              </a:rPr>
              <a:t>Directors(Gordon et al., 2009; Muralidhar, 2010; Wan Daud, </a:t>
            </a:r>
            <a:r>
              <a:rPr lang="en-US" sz="2800" b="1" u="none" strike="noStrike" dirty="0" err="1" smtClean="0">
                <a:effectLst/>
              </a:rPr>
              <a:t>Haron</a:t>
            </a:r>
            <a:r>
              <a:rPr lang="en-US" sz="2800" b="1" u="none" strike="noStrike" dirty="0" smtClean="0">
                <a:effectLst/>
              </a:rPr>
              <a:t> &amp; Ibrahim, 2011; Yazid, Hussin &amp; Wan Daud, 2011</a:t>
            </a:r>
            <a:r>
              <a:rPr lang="en-US" sz="2800" b="0" u="none" strike="noStrike" dirty="0" smtClean="0">
                <a:effectLst/>
              </a:rPr>
              <a:t>) country of origin – US based vs. non-US based (</a:t>
            </a:r>
            <a:r>
              <a:rPr lang="en-US" sz="2800" b="1" u="none" strike="noStrike" dirty="0" smtClean="0">
                <a:effectLst/>
              </a:rPr>
              <a:t>Beasley et al; 2005; Liebenberg &amp; Hyot, 2003)</a:t>
            </a:r>
            <a:r>
              <a:rPr lang="en-US" sz="2800" b="0" u="none" strike="noStrike" dirty="0" smtClean="0">
                <a:effectLst/>
              </a:rPr>
              <a:t>, firm </a:t>
            </a:r>
            <a:r>
              <a:rPr lang="en-US" sz="2800" u="none" strike="noStrike" dirty="0" smtClean="0">
                <a:effectLst/>
              </a:rPr>
              <a:t>size</a:t>
            </a:r>
            <a:r>
              <a:rPr lang="en-US" sz="2800" b="1" u="none" strike="noStrike" dirty="0" smtClean="0">
                <a:effectLst/>
              </a:rPr>
              <a:t>(Gordon at al, 2009</a:t>
            </a:r>
            <a:r>
              <a:rPr lang="en-US" sz="2800" b="0" u="none" strike="noStrike" dirty="0" smtClean="0">
                <a:effectLst/>
              </a:rPr>
              <a:t>).</a:t>
            </a:r>
          </a:p>
        </p:txBody>
      </p:sp>
    </p:spTree>
    <p:extLst>
      <p:ext uri="{BB962C8B-B14F-4D97-AF65-F5344CB8AC3E}">
        <p14:creationId xmlns="" xmlns:p14="http://schemas.microsoft.com/office/powerpoint/2010/main" val="339661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5878532"/>
          </a:xfrm>
          <a:prstGeom prst="rect">
            <a:avLst/>
          </a:prstGeom>
          <a:noFill/>
        </p:spPr>
        <p:txBody>
          <a:bodyPr wrap="square" rtlCol="0">
            <a:spAutoFit/>
          </a:bodyPr>
          <a:lstStyle/>
          <a:p>
            <a:endParaRPr lang="en-US" sz="2800" b="0" u="none" strike="noStrike" dirty="0" smtClean="0">
              <a:effectLst/>
            </a:endParaRPr>
          </a:p>
          <a:p>
            <a:pPr marL="457200" indent="-457200">
              <a:buFont typeface="Wingdings" panose="05000000000000000000" pitchFamily="2" charset="2"/>
              <a:buChar char="Ø"/>
            </a:pPr>
            <a:r>
              <a:rPr lang="en-US" sz="2800" b="0" u="none" strike="noStrike" dirty="0" smtClean="0">
                <a:effectLst/>
              </a:rPr>
              <a:t>Among the early studies on factors that affect the ERM adoption within the organizations i.e. one by </a:t>
            </a:r>
            <a:r>
              <a:rPr lang="en-US" sz="2800" b="1" u="none" strike="noStrike" dirty="0" err="1" smtClean="0">
                <a:effectLst/>
              </a:rPr>
              <a:t>Kleffner</a:t>
            </a:r>
            <a:r>
              <a:rPr lang="en-US" sz="2800" b="1" u="none" strike="noStrike" dirty="0" smtClean="0">
                <a:effectLst/>
              </a:rPr>
              <a:t> Lee &amp; </a:t>
            </a:r>
            <a:r>
              <a:rPr lang="en-US" sz="2800" b="1" u="none" strike="noStrike" dirty="0" err="1" smtClean="0">
                <a:effectLst/>
              </a:rPr>
              <a:t>McGannon</a:t>
            </a:r>
            <a:r>
              <a:rPr lang="en-US" sz="2800" b="1" u="none" strike="noStrike" dirty="0" smtClean="0">
                <a:effectLst/>
              </a:rPr>
              <a:t>(2003</a:t>
            </a:r>
            <a:r>
              <a:rPr lang="en-US" sz="2800" b="0" u="none" strike="noStrike" dirty="0" smtClean="0">
                <a:effectLst/>
              </a:rPr>
              <a:t>). It was found that almost a third of the respondents have adopted ERM and the larger portion of the remaining is moving towards that direction. Among the reasons cited for adopting ERM includes the influence of Risk Manager, encouragement from BOD and compliance with Stock Exchange Requirements with major deterrents being organizational structure and overall resistance to change.</a:t>
            </a:r>
          </a:p>
          <a:p>
            <a:pPr marL="457200" indent="-457200">
              <a:buFont typeface="Wingdings" panose="05000000000000000000" pitchFamily="2" charset="2"/>
              <a:buChar char="Ø"/>
            </a:pPr>
            <a:endParaRPr lang="en-US" sz="2800" b="0" u="none" strike="noStrike" dirty="0" smtClean="0">
              <a:effectLst/>
            </a:endParaRPr>
          </a:p>
          <a:p>
            <a:pPr marL="457200" indent="-457200">
              <a:buFont typeface="Wingdings" panose="05000000000000000000" pitchFamily="2" charset="2"/>
              <a:buChar char="Ø"/>
            </a:pPr>
            <a:r>
              <a:rPr lang="en-US" sz="2800" b="0" u="none" strike="noStrike" dirty="0" smtClean="0">
                <a:effectLst/>
              </a:rPr>
              <a:t>In a later study by </a:t>
            </a:r>
            <a:r>
              <a:rPr lang="en-US" sz="2800" b="1" u="none" strike="noStrike" dirty="0" smtClean="0">
                <a:effectLst/>
              </a:rPr>
              <a:t>Beasley at al.(2005), </a:t>
            </a:r>
            <a:r>
              <a:rPr lang="en-US" sz="2800" b="0" u="none" strike="noStrike" dirty="0" smtClean="0">
                <a:effectLst/>
              </a:rPr>
              <a:t>it was suggested that board and senior management leadership on ERM is critical to extensive ERM deployment. Other organizational characteristics such as size, auditor type, industry and country of domicile also explain the extent of ERM implementation.</a:t>
            </a:r>
          </a:p>
          <a:p>
            <a:endParaRPr lang="en-US" sz="1200" b="0" u="none" strike="noStrike" dirty="0" smtClean="0">
              <a:effectLst/>
            </a:endParaRPr>
          </a:p>
        </p:txBody>
      </p:sp>
    </p:spTree>
    <p:extLst>
      <p:ext uri="{BB962C8B-B14F-4D97-AF65-F5344CB8AC3E}">
        <p14:creationId xmlns="" xmlns:p14="http://schemas.microsoft.com/office/powerpoint/2010/main" val="2069808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468</TotalTime>
  <Words>863</Words>
  <Application>Microsoft Office PowerPoint</Application>
  <PresentationFormat>Custom</PresentationFormat>
  <Paragraphs>88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LITERATURE REVIEW ON ENTERPRISE RISK MANAGEMENT  IN INSURANCE COMPANIES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Wipro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REVIEW ON ENTERPRISE RISK MANAGEMENT IN INSURANCE COMPANIES</dc:title>
  <dc:creator>Mr DEBASHIS DAS[A.A.O.]</dc:creator>
  <cp:lastModifiedBy>user</cp:lastModifiedBy>
  <cp:revision>48</cp:revision>
  <dcterms:created xsi:type="dcterms:W3CDTF">2014-12-11T06:02:42Z</dcterms:created>
  <dcterms:modified xsi:type="dcterms:W3CDTF">2014-12-15T14:45:32Z</dcterms:modified>
</cp:coreProperties>
</file>