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9" r:id="rId1"/>
  </p:sldMasterIdLst>
  <p:notesMasterIdLst>
    <p:notesMasterId r:id="rId50"/>
  </p:notesMasterIdLst>
  <p:sldIdLst>
    <p:sldId id="347" r:id="rId2"/>
    <p:sldId id="348" r:id="rId3"/>
    <p:sldId id="257" r:id="rId4"/>
    <p:sldId id="258" r:id="rId5"/>
    <p:sldId id="259" r:id="rId6"/>
    <p:sldId id="262" r:id="rId7"/>
    <p:sldId id="263" r:id="rId8"/>
    <p:sldId id="264" r:id="rId9"/>
    <p:sldId id="265" r:id="rId10"/>
    <p:sldId id="266" r:id="rId11"/>
    <p:sldId id="267" r:id="rId12"/>
    <p:sldId id="268" r:id="rId13"/>
    <p:sldId id="269" r:id="rId14"/>
    <p:sldId id="270" r:id="rId15"/>
    <p:sldId id="272" r:id="rId16"/>
    <p:sldId id="273" r:id="rId17"/>
    <p:sldId id="274" r:id="rId18"/>
    <p:sldId id="275" r:id="rId19"/>
    <p:sldId id="276" r:id="rId20"/>
    <p:sldId id="277" r:id="rId21"/>
    <p:sldId id="278" r:id="rId22"/>
    <p:sldId id="279" r:id="rId23"/>
    <p:sldId id="315" r:id="rId24"/>
    <p:sldId id="316" r:id="rId25"/>
    <p:sldId id="317" r:id="rId26"/>
    <p:sldId id="318" r:id="rId27"/>
    <p:sldId id="319" r:id="rId28"/>
    <p:sldId id="325" r:id="rId29"/>
    <p:sldId id="326" r:id="rId30"/>
    <p:sldId id="337" r:id="rId31"/>
    <p:sldId id="338" r:id="rId32"/>
    <p:sldId id="352" r:id="rId33"/>
    <p:sldId id="349" r:id="rId34"/>
    <p:sldId id="271" r:id="rId35"/>
    <p:sldId id="340" r:id="rId36"/>
    <p:sldId id="341" r:id="rId37"/>
    <p:sldId id="350" r:id="rId38"/>
    <p:sldId id="342" r:id="rId39"/>
    <p:sldId id="351" r:id="rId40"/>
    <p:sldId id="343" r:id="rId41"/>
    <p:sldId id="344" r:id="rId42"/>
    <p:sldId id="345" r:id="rId43"/>
    <p:sldId id="346" r:id="rId44"/>
    <p:sldId id="280" r:id="rId45"/>
    <p:sldId id="281" r:id="rId46"/>
    <p:sldId id="282" r:id="rId47"/>
    <p:sldId id="323" r:id="rId48"/>
    <p:sldId id="324" r:id="rId49"/>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5" autoAdjust="0"/>
    <p:restoredTop sz="93741" autoAdjust="0"/>
  </p:normalViewPr>
  <p:slideViewPr>
    <p:cSldViewPr>
      <p:cViewPr varScale="1">
        <p:scale>
          <a:sx n="87" d="100"/>
          <a:sy n="87" d="100"/>
        </p:scale>
        <p:origin x="-293" y="-86"/>
      </p:cViewPr>
      <p:guideLst>
        <p:guide orient="horz" pos="288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C254E2A2-9347-443A-99E6-08590DECE25E}" type="datetimeFigureOut">
              <a:rPr lang="en-IN" smtClean="0"/>
              <a:t>27-01-2026</a:t>
            </a:fld>
            <a:endParaRPr lang="en-IN"/>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EEE20868-B3E6-45EB-85CD-79EEE7D458E3}" type="slidenum">
              <a:rPr lang="en-IN" smtClean="0"/>
              <a:t>‹#›</a:t>
            </a:fld>
            <a:endParaRPr lang="en-IN"/>
          </a:p>
        </p:txBody>
      </p:sp>
    </p:spTree>
    <p:extLst>
      <p:ext uri="{BB962C8B-B14F-4D97-AF65-F5344CB8AC3E}">
        <p14:creationId xmlns:p14="http://schemas.microsoft.com/office/powerpoint/2010/main" val="3111370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38100">
              <a:spcBef>
                <a:spcPts val="195"/>
              </a:spcBef>
            </a:pPr>
            <a:fld id="{81D60167-4931-47E6-BA6A-407CBD079E47}" type="slidenum">
              <a:rPr lang="en-IN" smtClean="0"/>
              <a:pPr marL="38100">
                <a:spcBef>
                  <a:spcPts val="195"/>
                </a:spcBef>
              </a:pPr>
              <a:t>‹#›</a:t>
            </a:fld>
            <a:endParaRPr lang="en-IN" dirty="0"/>
          </a:p>
        </p:txBody>
      </p:sp>
    </p:spTree>
    <p:extLst>
      <p:ext uri="{BB962C8B-B14F-4D97-AF65-F5344CB8AC3E}">
        <p14:creationId xmlns:p14="http://schemas.microsoft.com/office/powerpoint/2010/main" val="1377838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38100">
              <a:spcBef>
                <a:spcPts val="195"/>
              </a:spcBef>
            </a:pPr>
            <a:fld id="{81D60167-4931-47E6-BA6A-407CBD079E47}" type="slidenum">
              <a:rPr lang="en-IN" smtClean="0"/>
              <a:pPr marL="38100">
                <a:spcBef>
                  <a:spcPts val="195"/>
                </a:spcBef>
              </a:pPr>
              <a:t>‹#›</a:t>
            </a:fld>
            <a:endParaRPr lang="en-IN" dirty="0"/>
          </a:p>
        </p:txBody>
      </p:sp>
    </p:spTree>
    <p:extLst>
      <p:ext uri="{BB962C8B-B14F-4D97-AF65-F5344CB8AC3E}">
        <p14:creationId xmlns:p14="http://schemas.microsoft.com/office/powerpoint/2010/main" val="3116449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38100">
              <a:spcBef>
                <a:spcPts val="195"/>
              </a:spcBef>
            </a:pPr>
            <a:fld id="{81D60167-4931-47E6-BA6A-407CBD079E47}" type="slidenum">
              <a:rPr lang="en-IN" smtClean="0"/>
              <a:pPr marL="38100">
                <a:spcBef>
                  <a:spcPts val="195"/>
                </a:spcBef>
              </a:pPr>
              <a:t>‹#›</a:t>
            </a:fld>
            <a:endParaRPr lang="en-IN" dirty="0"/>
          </a:p>
        </p:txBody>
      </p:sp>
    </p:spTree>
    <p:extLst>
      <p:ext uri="{BB962C8B-B14F-4D97-AF65-F5344CB8AC3E}">
        <p14:creationId xmlns:p14="http://schemas.microsoft.com/office/powerpoint/2010/main" val="4046498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447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38100">
              <a:spcBef>
                <a:spcPts val="195"/>
              </a:spcBef>
            </a:pPr>
            <a:fld id="{81D60167-4931-47E6-BA6A-407CBD079E47}" type="slidenum">
              <a:rPr lang="en-IN" smtClean="0"/>
              <a:pPr marL="38100">
                <a:spcBef>
                  <a:spcPts val="195"/>
                </a:spcBef>
              </a:pPr>
              <a:t>‹#›</a:t>
            </a:fld>
            <a:endParaRPr lang="en-IN" dirty="0"/>
          </a:p>
        </p:txBody>
      </p:sp>
    </p:spTree>
    <p:extLst>
      <p:ext uri="{BB962C8B-B14F-4D97-AF65-F5344CB8AC3E}">
        <p14:creationId xmlns:p14="http://schemas.microsoft.com/office/powerpoint/2010/main" val="1703140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38100">
              <a:spcBef>
                <a:spcPts val="195"/>
              </a:spcBef>
            </a:pPr>
            <a:fld id="{81D60167-4931-47E6-BA6A-407CBD079E47}" type="slidenum">
              <a:rPr lang="en-IN" smtClean="0"/>
              <a:pPr marL="38100">
                <a:spcBef>
                  <a:spcPts val="195"/>
                </a:spcBef>
              </a:pPr>
              <a:t>‹#›</a:t>
            </a:fld>
            <a:endParaRPr lang="en-IN" dirty="0"/>
          </a:p>
        </p:txBody>
      </p:sp>
    </p:spTree>
    <p:extLst>
      <p:ext uri="{BB962C8B-B14F-4D97-AF65-F5344CB8AC3E}">
        <p14:creationId xmlns:p14="http://schemas.microsoft.com/office/powerpoint/2010/main" val="3183993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1/27/2026</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pPr marL="38100">
              <a:spcBef>
                <a:spcPts val="195"/>
              </a:spcBef>
            </a:pPr>
            <a:fld id="{81D60167-4931-47E6-BA6A-407CBD079E47}" type="slidenum">
              <a:rPr lang="en-IN" smtClean="0"/>
              <a:pPr marL="38100">
                <a:spcBef>
                  <a:spcPts val="195"/>
                </a:spcBef>
              </a:pPr>
              <a:t>‹#›</a:t>
            </a:fld>
            <a:endParaRPr lang="en-IN" dirty="0"/>
          </a:p>
        </p:txBody>
      </p:sp>
    </p:spTree>
    <p:extLst>
      <p:ext uri="{BB962C8B-B14F-4D97-AF65-F5344CB8AC3E}">
        <p14:creationId xmlns:p14="http://schemas.microsoft.com/office/powerpoint/2010/main" val="360008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1/27/2026</a:t>
            </a:fld>
            <a:endParaRPr lang="en-US"/>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pPr marL="38100">
              <a:spcBef>
                <a:spcPts val="195"/>
              </a:spcBef>
            </a:pPr>
            <a:fld id="{81D60167-4931-47E6-BA6A-407CBD079E47}" type="slidenum">
              <a:rPr lang="en-IN" smtClean="0"/>
              <a:pPr marL="38100">
                <a:spcBef>
                  <a:spcPts val="195"/>
                </a:spcBef>
              </a:pPr>
              <a:t>‹#›</a:t>
            </a:fld>
            <a:endParaRPr lang="en-IN" dirty="0"/>
          </a:p>
        </p:txBody>
      </p:sp>
    </p:spTree>
    <p:extLst>
      <p:ext uri="{BB962C8B-B14F-4D97-AF65-F5344CB8AC3E}">
        <p14:creationId xmlns:p14="http://schemas.microsoft.com/office/powerpoint/2010/main" val="1951358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1/27/2026</a:t>
            </a:fld>
            <a:endParaRPr lang="en-US"/>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pPr marL="38100">
              <a:spcBef>
                <a:spcPts val="195"/>
              </a:spcBef>
            </a:pPr>
            <a:fld id="{81D60167-4931-47E6-BA6A-407CBD079E47}" type="slidenum">
              <a:rPr lang="en-IN" smtClean="0"/>
              <a:pPr marL="38100">
                <a:spcBef>
                  <a:spcPts val="195"/>
                </a:spcBef>
              </a:pPr>
              <a:t>‹#›</a:t>
            </a:fld>
            <a:endParaRPr lang="en-IN" dirty="0"/>
          </a:p>
        </p:txBody>
      </p:sp>
    </p:spTree>
    <p:extLst>
      <p:ext uri="{BB962C8B-B14F-4D97-AF65-F5344CB8AC3E}">
        <p14:creationId xmlns:p14="http://schemas.microsoft.com/office/powerpoint/2010/main" val="206156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1/27/2026</a:t>
            </a:fld>
            <a:endParaRPr lang="en-US"/>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pPr marL="38100">
              <a:spcBef>
                <a:spcPts val="195"/>
              </a:spcBef>
            </a:pPr>
            <a:fld id="{81D60167-4931-47E6-BA6A-407CBD079E47}" type="slidenum">
              <a:rPr lang="en-IN" smtClean="0"/>
              <a:pPr marL="38100">
                <a:spcBef>
                  <a:spcPts val="195"/>
                </a:spcBef>
              </a:pPr>
              <a:t>‹#›</a:t>
            </a:fld>
            <a:endParaRPr lang="en-IN" dirty="0"/>
          </a:p>
        </p:txBody>
      </p:sp>
    </p:spTree>
    <p:extLst>
      <p:ext uri="{BB962C8B-B14F-4D97-AF65-F5344CB8AC3E}">
        <p14:creationId xmlns:p14="http://schemas.microsoft.com/office/powerpoint/2010/main" val="2949498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1/27/2026</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pPr marL="38100">
              <a:spcBef>
                <a:spcPts val="195"/>
              </a:spcBef>
            </a:pPr>
            <a:fld id="{81D60167-4931-47E6-BA6A-407CBD079E47}" type="slidenum">
              <a:rPr lang="en-IN" smtClean="0"/>
              <a:pPr marL="38100">
                <a:spcBef>
                  <a:spcPts val="195"/>
                </a:spcBef>
              </a:pPr>
              <a:t>‹#›</a:t>
            </a:fld>
            <a:endParaRPr lang="en-IN" dirty="0"/>
          </a:p>
        </p:txBody>
      </p:sp>
    </p:spTree>
    <p:extLst>
      <p:ext uri="{BB962C8B-B14F-4D97-AF65-F5344CB8AC3E}">
        <p14:creationId xmlns:p14="http://schemas.microsoft.com/office/powerpoint/2010/main" val="3817320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1/27/2026</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pPr marL="38100">
              <a:spcBef>
                <a:spcPts val="195"/>
              </a:spcBef>
            </a:pPr>
            <a:fld id="{81D60167-4931-47E6-BA6A-407CBD079E47}" type="slidenum">
              <a:rPr lang="en-IN" smtClean="0"/>
              <a:pPr marL="38100">
                <a:spcBef>
                  <a:spcPts val="195"/>
                </a:spcBef>
              </a:pPr>
              <a:t>‹#›</a:t>
            </a:fld>
            <a:endParaRPr lang="en-IN" dirty="0"/>
          </a:p>
        </p:txBody>
      </p:sp>
    </p:spTree>
    <p:extLst>
      <p:ext uri="{BB962C8B-B14F-4D97-AF65-F5344CB8AC3E}">
        <p14:creationId xmlns:p14="http://schemas.microsoft.com/office/powerpoint/2010/main" val="3208617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1/27/2026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38100">
              <a:spcBef>
                <a:spcPts val="195"/>
              </a:spcBef>
            </a:pPr>
            <a:fld id="{81D60167-4931-47E6-BA6A-407CBD079E47}" type="slidenum">
              <a:rPr lang="en-IN" smtClean="0"/>
              <a:pPr marL="38100">
                <a:spcBef>
                  <a:spcPts val="195"/>
                </a:spcBef>
              </a:pPr>
              <a:t>‹#›</a:t>
            </a:fld>
            <a:endParaRPr lang="en-IN" dirty="0"/>
          </a:p>
        </p:txBody>
      </p:sp>
    </p:spTree>
    <p:extLst>
      <p:ext uri="{BB962C8B-B14F-4D97-AF65-F5344CB8AC3E}">
        <p14:creationId xmlns:p14="http://schemas.microsoft.com/office/powerpoint/2010/main" val="4207752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26.png"/><Relationship Id="rId7" Type="http://schemas.openxmlformats.org/officeDocument/2006/relationships/image" Target="../media/image46.jp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1.jp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26.png"/><Relationship Id="rId7" Type="http://schemas.openxmlformats.org/officeDocument/2006/relationships/image" Target="../media/image53.jp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png"/><Relationship Id="rId10" Type="http://schemas.openxmlformats.org/officeDocument/2006/relationships/image" Target="../media/image56.jpg"/><Relationship Id="rId4" Type="http://schemas.openxmlformats.org/officeDocument/2006/relationships/image" Target="../media/image5.png"/><Relationship Id="rId9" Type="http://schemas.openxmlformats.org/officeDocument/2006/relationships/image" Target="../media/image55.jp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jpg"/><Relationship Id="rId4" Type="http://schemas.openxmlformats.org/officeDocument/2006/relationships/image" Target="../media/image80.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www.weforum.org/agenda/2022/04/most-polluting-passenger-cars/" TargetMode="Externa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06DC9F-D0A3-90A2-A726-B73AB42E505F}"/>
              </a:ext>
            </a:extLst>
          </p:cNvPr>
          <p:cNvSpPr>
            <a:spLocks noGrp="1"/>
          </p:cNvSpPr>
          <p:nvPr>
            <p:ph type="title"/>
          </p:nvPr>
        </p:nvSpPr>
        <p:spPr>
          <a:xfrm>
            <a:off x="0" y="1"/>
            <a:ext cx="12192000" cy="1690688"/>
          </a:xfrm>
        </p:spPr>
        <p:style>
          <a:lnRef idx="1">
            <a:schemeClr val="accent2"/>
          </a:lnRef>
          <a:fillRef idx="2">
            <a:schemeClr val="accent2"/>
          </a:fillRef>
          <a:effectRef idx="1">
            <a:schemeClr val="accent2"/>
          </a:effectRef>
          <a:fontRef idx="minor">
            <a:schemeClr val="dk1"/>
          </a:fontRef>
        </p:style>
        <p:txBody>
          <a:bodyPr/>
          <a:lstStyle/>
          <a:p>
            <a:pPr algn="ctr"/>
            <a:r>
              <a:rPr lang="en-IN" dirty="0"/>
              <a:t>ESG AND BRSR REPORTING</a:t>
            </a:r>
          </a:p>
        </p:txBody>
      </p:sp>
      <p:sp>
        <p:nvSpPr>
          <p:cNvPr id="3" name="Content Placeholder 2">
            <a:extLst>
              <a:ext uri="{FF2B5EF4-FFF2-40B4-BE49-F238E27FC236}">
                <a16:creationId xmlns:a16="http://schemas.microsoft.com/office/drawing/2014/main" xmlns="" id="{D61E7B4C-BD05-4FDD-DE1F-674F7AEAEBB2}"/>
              </a:ext>
            </a:extLst>
          </p:cNvPr>
          <p:cNvSpPr>
            <a:spLocks noGrp="1"/>
          </p:cNvSpPr>
          <p:nvPr>
            <p:ph idx="1"/>
          </p:nvPr>
        </p:nvSpPr>
        <p:spPr>
          <a:xfrm>
            <a:off x="0" y="1676400"/>
            <a:ext cx="12192000" cy="5181600"/>
          </a:xfrm>
        </p:spPr>
        <p:style>
          <a:lnRef idx="1">
            <a:schemeClr val="accent3"/>
          </a:lnRef>
          <a:fillRef idx="2">
            <a:schemeClr val="accent3"/>
          </a:fillRef>
          <a:effectRef idx="1">
            <a:schemeClr val="accent3"/>
          </a:effectRef>
          <a:fontRef idx="minor">
            <a:schemeClr val="dk1"/>
          </a:fontRef>
        </p:style>
        <p:txBody>
          <a:bodyPr>
            <a:normAutofit fontScale="47500" lnSpcReduction="20000"/>
          </a:bodyPr>
          <a:lstStyle/>
          <a:p>
            <a:pPr marL="0" indent="0">
              <a:buNone/>
            </a:pPr>
            <a:endParaRPr lang="en-IN" dirty="0"/>
          </a:p>
          <a:p>
            <a:pPr marL="0" indent="0" algn="ctr">
              <a:buNone/>
            </a:pPr>
            <a:r>
              <a:rPr lang="en-US" sz="9000" b="1" dirty="0" smtClean="0"/>
              <a:t>27</a:t>
            </a:r>
            <a:r>
              <a:rPr lang="en-US" sz="9000" b="1" baseline="30000" dirty="0" smtClean="0"/>
              <a:t>th</a:t>
            </a:r>
            <a:r>
              <a:rPr lang="en-US" sz="9000" b="1" dirty="0" smtClean="0"/>
              <a:t> </a:t>
            </a:r>
            <a:r>
              <a:rPr lang="en-US" sz="9000" b="1" dirty="0" smtClean="0"/>
              <a:t>January, </a:t>
            </a:r>
            <a:r>
              <a:rPr lang="en-US" sz="9000" b="1" dirty="0" smtClean="0"/>
              <a:t>2026</a:t>
            </a:r>
            <a:endParaRPr lang="en-US" sz="9000" b="1" dirty="0" smtClean="0"/>
          </a:p>
          <a:p>
            <a:pPr marL="0" indent="0" algn="ctr">
              <a:buNone/>
            </a:pPr>
            <a:endParaRPr lang="en-US" sz="9000" b="1" dirty="0" smtClean="0"/>
          </a:p>
          <a:p>
            <a:pPr marL="0" indent="0">
              <a:buNone/>
            </a:pPr>
            <a:endParaRPr lang="en-IN" dirty="0"/>
          </a:p>
          <a:p>
            <a:pPr marL="0" indent="0" algn="r">
              <a:buNone/>
            </a:pPr>
            <a:endParaRPr lang="en-IN" sz="2000" dirty="0"/>
          </a:p>
          <a:p>
            <a:pPr marL="0" indent="0" algn="r">
              <a:buNone/>
            </a:pPr>
            <a:endParaRPr lang="en-IN" sz="2000" dirty="0"/>
          </a:p>
          <a:p>
            <a:pPr marL="0" indent="0" algn="r">
              <a:buNone/>
            </a:pPr>
            <a:endParaRPr lang="en-IN" sz="2000" dirty="0"/>
          </a:p>
          <a:p>
            <a:pPr marL="0" indent="0" algn="r">
              <a:buNone/>
            </a:pPr>
            <a:endParaRPr lang="en-IN" sz="2000" dirty="0"/>
          </a:p>
          <a:p>
            <a:pPr marL="0" indent="0" algn="r">
              <a:buNone/>
            </a:pPr>
            <a:endParaRPr lang="en-IN" sz="3700" dirty="0"/>
          </a:p>
          <a:p>
            <a:pPr marL="0" indent="0" algn="r">
              <a:buNone/>
            </a:pPr>
            <a:r>
              <a:rPr lang="en-IN" sz="6200" b="1" dirty="0" smtClean="0"/>
              <a:t>CMA Rambabu </a:t>
            </a:r>
            <a:r>
              <a:rPr lang="en-IN" sz="6200" b="1" dirty="0"/>
              <a:t>Pathak</a:t>
            </a:r>
          </a:p>
          <a:p>
            <a:pPr marL="0" indent="0" algn="r">
              <a:buNone/>
            </a:pPr>
            <a:r>
              <a:rPr lang="en-IN" sz="4300" b="1" dirty="0"/>
              <a:t>B. Com (H), ACMA, ACS, PGDM</a:t>
            </a:r>
          </a:p>
          <a:p>
            <a:pPr marL="0" indent="0" algn="r">
              <a:buNone/>
            </a:pPr>
            <a:r>
              <a:rPr lang="en-IN" sz="4300" b="1" dirty="0"/>
              <a:t>PhD Research Scholar, NIT-Rourkela</a:t>
            </a:r>
          </a:p>
          <a:p>
            <a:pPr marL="0" indent="0" algn="r">
              <a:buNone/>
            </a:pPr>
            <a:r>
              <a:rPr lang="en-IN" sz="4300" b="1" dirty="0"/>
              <a:t>Company Secretary</a:t>
            </a:r>
            <a:endParaRPr lang="en-IN" sz="3700" b="1" dirty="0"/>
          </a:p>
          <a:p>
            <a:pPr marL="0" indent="0" algn="r">
              <a:buNone/>
            </a:pPr>
            <a:r>
              <a:rPr lang="en-IN" sz="4300" b="1" dirty="0"/>
              <a:t>Eastern Coalfields Limited</a:t>
            </a:r>
            <a:endParaRPr lang="en-IN" sz="3700" b="1" dirty="0"/>
          </a:p>
        </p:txBody>
      </p:sp>
    </p:spTree>
    <p:extLst>
      <p:ext uri="{BB962C8B-B14F-4D97-AF65-F5344CB8AC3E}">
        <p14:creationId xmlns:p14="http://schemas.microsoft.com/office/powerpoint/2010/main" val="1749032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400" y="1969769"/>
            <a:ext cx="4572000" cy="4728397"/>
          </a:xfrm>
          <a:prstGeom prst="rect">
            <a:avLst/>
          </a:prstGeom>
        </p:spPr>
      </p:pic>
      <p:sp>
        <p:nvSpPr>
          <p:cNvPr id="4" name="object 4"/>
          <p:cNvSpPr txBox="1">
            <a:spLocks noGrp="1"/>
          </p:cNvSpPr>
          <p:nvPr>
            <p:ph type="title"/>
          </p:nvPr>
        </p:nvSpPr>
        <p:spPr>
          <a:xfrm>
            <a:off x="0" y="806619"/>
            <a:ext cx="12192000" cy="1120820"/>
          </a:xfrm>
          <a:prstGeom prst="rect">
            <a:avLst/>
          </a:prstGeom>
        </p:spPr>
        <p:txBody>
          <a:bodyPr vert="horz" wrap="square" lIns="0" tIns="12700" rIns="0" bIns="0" rtlCol="0">
            <a:spAutoFit/>
          </a:bodyPr>
          <a:lstStyle/>
          <a:p>
            <a:pPr marL="2214880" marR="5080" indent="-2202815">
              <a:spcBef>
                <a:spcPts val="100"/>
              </a:spcBef>
            </a:pPr>
            <a:r>
              <a:rPr sz="4000" b="0" spc="40" dirty="0">
                <a:solidFill>
                  <a:srgbClr val="171717"/>
                </a:solidFill>
              </a:rPr>
              <a:t>Business</a:t>
            </a:r>
            <a:r>
              <a:rPr sz="4000" b="0" spc="60" dirty="0">
                <a:solidFill>
                  <a:srgbClr val="171717"/>
                </a:solidFill>
              </a:rPr>
              <a:t> </a:t>
            </a:r>
            <a:r>
              <a:rPr sz="4000" b="0" spc="40" dirty="0">
                <a:solidFill>
                  <a:srgbClr val="171717"/>
                </a:solidFill>
              </a:rPr>
              <a:t>sustainability</a:t>
            </a:r>
            <a:r>
              <a:rPr sz="4000" b="0" spc="25" dirty="0">
                <a:solidFill>
                  <a:srgbClr val="171717"/>
                </a:solidFill>
              </a:rPr>
              <a:t> </a:t>
            </a:r>
            <a:r>
              <a:rPr sz="4000" b="0" spc="45" dirty="0">
                <a:solidFill>
                  <a:srgbClr val="171717"/>
                </a:solidFill>
              </a:rPr>
              <a:t>refers</a:t>
            </a:r>
            <a:r>
              <a:rPr sz="4000" b="0" spc="60" dirty="0">
                <a:solidFill>
                  <a:srgbClr val="171717"/>
                </a:solidFill>
              </a:rPr>
              <a:t> </a:t>
            </a:r>
            <a:r>
              <a:rPr sz="4000" b="0" spc="5" dirty="0">
                <a:solidFill>
                  <a:srgbClr val="171717"/>
                </a:solidFill>
              </a:rPr>
              <a:t>to</a:t>
            </a:r>
            <a:r>
              <a:rPr sz="4000" b="0" spc="50" dirty="0">
                <a:solidFill>
                  <a:srgbClr val="171717"/>
                </a:solidFill>
              </a:rPr>
              <a:t> </a:t>
            </a:r>
            <a:r>
              <a:rPr sz="4000" b="0" spc="40" dirty="0">
                <a:solidFill>
                  <a:srgbClr val="171717"/>
                </a:solidFill>
              </a:rPr>
              <a:t>the</a:t>
            </a:r>
            <a:r>
              <a:rPr sz="4000" b="0" spc="45" dirty="0">
                <a:solidFill>
                  <a:srgbClr val="171717"/>
                </a:solidFill>
              </a:rPr>
              <a:t> </a:t>
            </a:r>
            <a:r>
              <a:rPr sz="4000" b="0" spc="65" dirty="0">
                <a:solidFill>
                  <a:srgbClr val="171717"/>
                </a:solidFill>
              </a:rPr>
              <a:t>effect</a:t>
            </a:r>
            <a:r>
              <a:rPr sz="4000" b="0" spc="45" dirty="0">
                <a:solidFill>
                  <a:srgbClr val="171717"/>
                </a:solidFill>
              </a:rPr>
              <a:t> </a:t>
            </a:r>
            <a:r>
              <a:rPr sz="4000" b="0" spc="80" dirty="0">
                <a:solidFill>
                  <a:srgbClr val="171717"/>
                </a:solidFill>
              </a:rPr>
              <a:t>companies</a:t>
            </a:r>
            <a:r>
              <a:rPr sz="4000" b="0" spc="55" dirty="0">
                <a:solidFill>
                  <a:srgbClr val="171717"/>
                </a:solidFill>
              </a:rPr>
              <a:t> </a:t>
            </a:r>
            <a:r>
              <a:rPr sz="4000" b="0" spc="60" dirty="0">
                <a:solidFill>
                  <a:srgbClr val="171717"/>
                </a:solidFill>
              </a:rPr>
              <a:t>have</a:t>
            </a:r>
            <a:r>
              <a:rPr sz="4000" b="0" spc="55" dirty="0">
                <a:solidFill>
                  <a:srgbClr val="171717"/>
                </a:solidFill>
              </a:rPr>
              <a:t> </a:t>
            </a:r>
            <a:r>
              <a:rPr sz="4000" b="0" spc="45" dirty="0">
                <a:solidFill>
                  <a:srgbClr val="171717"/>
                </a:solidFill>
              </a:rPr>
              <a:t>on</a:t>
            </a:r>
            <a:r>
              <a:rPr sz="4000" b="0" spc="55" dirty="0">
                <a:solidFill>
                  <a:srgbClr val="171717"/>
                </a:solidFill>
              </a:rPr>
              <a:t> </a:t>
            </a:r>
            <a:r>
              <a:rPr sz="4000" b="0" spc="40" dirty="0">
                <a:solidFill>
                  <a:srgbClr val="171717"/>
                </a:solidFill>
              </a:rPr>
              <a:t>the </a:t>
            </a:r>
            <a:r>
              <a:rPr sz="4000" b="0" spc="-380" dirty="0">
                <a:solidFill>
                  <a:srgbClr val="171717"/>
                </a:solidFill>
              </a:rPr>
              <a:t> </a:t>
            </a:r>
            <a:r>
              <a:rPr sz="4000" b="0" spc="35" dirty="0">
                <a:solidFill>
                  <a:srgbClr val="171717"/>
                </a:solidFill>
              </a:rPr>
              <a:t>environment</a:t>
            </a:r>
            <a:r>
              <a:rPr sz="4000" b="0" spc="80" dirty="0">
                <a:solidFill>
                  <a:srgbClr val="171717"/>
                </a:solidFill>
              </a:rPr>
              <a:t> </a:t>
            </a:r>
            <a:r>
              <a:rPr sz="4000" b="0" spc="-20" dirty="0">
                <a:solidFill>
                  <a:srgbClr val="171717"/>
                </a:solidFill>
              </a:rPr>
              <a:t>&amp;</a:t>
            </a:r>
            <a:r>
              <a:rPr sz="4000" b="0" spc="45" dirty="0">
                <a:solidFill>
                  <a:srgbClr val="171717"/>
                </a:solidFill>
              </a:rPr>
              <a:t> </a:t>
            </a:r>
            <a:r>
              <a:rPr sz="4000" b="0" spc="55" dirty="0">
                <a:solidFill>
                  <a:srgbClr val="171717"/>
                </a:solidFill>
              </a:rPr>
              <a:t>society.</a:t>
            </a:r>
            <a:endParaRPr sz="4000" dirty="0"/>
          </a:p>
        </p:txBody>
      </p:sp>
      <p:sp>
        <p:nvSpPr>
          <p:cNvPr id="5" name="object 5"/>
          <p:cNvSpPr txBox="1"/>
          <p:nvPr/>
        </p:nvSpPr>
        <p:spPr>
          <a:xfrm>
            <a:off x="381000" y="2188543"/>
            <a:ext cx="7010400" cy="4321696"/>
          </a:xfrm>
          <a:prstGeom prst="rect">
            <a:avLst/>
          </a:prstGeom>
        </p:spPr>
        <p:txBody>
          <a:bodyPr vert="horz" wrap="square" lIns="0" tIns="12700" rIns="0" bIns="0" rtlCol="0">
            <a:spAutoFit/>
          </a:bodyPr>
          <a:lstStyle/>
          <a:p>
            <a:pPr marL="12700" marR="5080">
              <a:spcBef>
                <a:spcPts val="100"/>
              </a:spcBef>
            </a:pPr>
            <a:r>
              <a:rPr sz="2800" spc="85" dirty="0">
                <a:solidFill>
                  <a:srgbClr val="171717"/>
                </a:solidFill>
                <a:latin typeface="Cambria"/>
                <a:cs typeface="Cambria"/>
              </a:rPr>
              <a:t>Some </a:t>
            </a:r>
            <a:r>
              <a:rPr sz="2800" spc="25" dirty="0">
                <a:solidFill>
                  <a:srgbClr val="171717"/>
                </a:solidFill>
                <a:latin typeface="Cambria"/>
                <a:cs typeface="Cambria"/>
              </a:rPr>
              <a:t>of </a:t>
            </a:r>
            <a:r>
              <a:rPr sz="2800" spc="40" dirty="0">
                <a:solidFill>
                  <a:srgbClr val="171717"/>
                </a:solidFill>
                <a:latin typeface="Cambria"/>
                <a:cs typeface="Cambria"/>
              </a:rPr>
              <a:t>the </a:t>
            </a:r>
            <a:r>
              <a:rPr sz="2800" spc="105" dirty="0">
                <a:solidFill>
                  <a:srgbClr val="171717"/>
                </a:solidFill>
                <a:latin typeface="Cambria"/>
                <a:cs typeface="Cambria"/>
              </a:rPr>
              <a:t>global </a:t>
            </a:r>
            <a:r>
              <a:rPr sz="2800" spc="55" dirty="0">
                <a:solidFill>
                  <a:srgbClr val="171717"/>
                </a:solidFill>
                <a:latin typeface="Cambria"/>
                <a:cs typeface="Cambria"/>
              </a:rPr>
              <a:t>issues </a:t>
            </a:r>
            <a:r>
              <a:rPr sz="2800" spc="-5" dirty="0">
                <a:solidFill>
                  <a:srgbClr val="171717"/>
                </a:solidFill>
                <a:latin typeface="Cambria"/>
                <a:cs typeface="Cambria"/>
              </a:rPr>
              <a:t>that </a:t>
            </a:r>
            <a:r>
              <a:rPr sz="2800" spc="50" dirty="0">
                <a:solidFill>
                  <a:srgbClr val="171717"/>
                </a:solidFill>
                <a:latin typeface="Cambria"/>
                <a:cs typeface="Cambria"/>
              </a:rPr>
              <a:t>sustainable </a:t>
            </a:r>
            <a:r>
              <a:rPr sz="2800" spc="-385" dirty="0">
                <a:solidFill>
                  <a:srgbClr val="171717"/>
                </a:solidFill>
                <a:latin typeface="Cambria"/>
                <a:cs typeface="Cambria"/>
              </a:rPr>
              <a:t> </a:t>
            </a:r>
            <a:r>
              <a:rPr sz="2800" spc="65" dirty="0">
                <a:solidFill>
                  <a:srgbClr val="171717"/>
                </a:solidFill>
                <a:latin typeface="Cambria"/>
                <a:cs typeface="Cambria"/>
              </a:rPr>
              <a:t>business </a:t>
            </a:r>
            <a:r>
              <a:rPr sz="2800" spc="55" dirty="0">
                <a:solidFill>
                  <a:srgbClr val="171717"/>
                </a:solidFill>
                <a:latin typeface="Cambria"/>
                <a:cs typeface="Cambria"/>
              </a:rPr>
              <a:t>strategies </a:t>
            </a:r>
            <a:r>
              <a:rPr sz="2800" spc="80" dirty="0">
                <a:solidFill>
                  <a:srgbClr val="171717"/>
                </a:solidFill>
                <a:latin typeface="Cambria"/>
                <a:cs typeface="Cambria"/>
              </a:rPr>
              <a:t>help </a:t>
            </a:r>
            <a:r>
              <a:rPr sz="2800" spc="5" dirty="0">
                <a:solidFill>
                  <a:srgbClr val="171717"/>
                </a:solidFill>
                <a:latin typeface="Cambria"/>
                <a:cs typeface="Cambria"/>
              </a:rPr>
              <a:t>to </a:t>
            </a:r>
            <a:r>
              <a:rPr sz="2800" spc="70" dirty="0">
                <a:solidFill>
                  <a:srgbClr val="171717"/>
                </a:solidFill>
                <a:latin typeface="Cambria"/>
                <a:cs typeface="Cambria"/>
              </a:rPr>
              <a:t>address </a:t>
            </a:r>
            <a:r>
              <a:rPr sz="2800" spc="75" dirty="0">
                <a:solidFill>
                  <a:srgbClr val="171717"/>
                </a:solidFill>
                <a:latin typeface="Cambria"/>
                <a:cs typeface="Cambria"/>
              </a:rPr>
              <a:t> </a:t>
            </a:r>
            <a:r>
              <a:rPr sz="2800" spc="70" dirty="0">
                <a:solidFill>
                  <a:srgbClr val="171717"/>
                </a:solidFill>
                <a:latin typeface="Cambria"/>
                <a:cs typeface="Cambria"/>
              </a:rPr>
              <a:t>include:</a:t>
            </a:r>
            <a:endParaRPr sz="2800" dirty="0">
              <a:latin typeface="Cambria"/>
              <a:cs typeface="Cambria"/>
            </a:endParaRPr>
          </a:p>
          <a:p>
            <a:pPr marL="298450" indent="-285750">
              <a:buFont typeface="Tahoma"/>
              <a:buChar char="•"/>
              <a:tabLst>
                <a:tab pos="297815" algn="l"/>
                <a:tab pos="298450" algn="l"/>
              </a:tabLst>
            </a:pPr>
            <a:r>
              <a:rPr sz="2800" spc="90" dirty="0">
                <a:solidFill>
                  <a:srgbClr val="171717"/>
                </a:solidFill>
                <a:latin typeface="Cambria"/>
                <a:cs typeface="Cambria"/>
              </a:rPr>
              <a:t>Climate</a:t>
            </a:r>
            <a:r>
              <a:rPr sz="2800" spc="5" dirty="0">
                <a:solidFill>
                  <a:srgbClr val="171717"/>
                </a:solidFill>
                <a:latin typeface="Cambria"/>
                <a:cs typeface="Cambria"/>
              </a:rPr>
              <a:t> </a:t>
            </a:r>
            <a:r>
              <a:rPr sz="2800" spc="105" dirty="0">
                <a:solidFill>
                  <a:srgbClr val="171717"/>
                </a:solidFill>
                <a:latin typeface="Cambria"/>
                <a:cs typeface="Cambria"/>
              </a:rPr>
              <a:t>change</a:t>
            </a:r>
            <a:endParaRPr sz="2800" dirty="0">
              <a:latin typeface="Cambria"/>
              <a:cs typeface="Cambria"/>
            </a:endParaRPr>
          </a:p>
          <a:p>
            <a:pPr marL="298450" indent="-285750">
              <a:buFont typeface="Tahoma"/>
              <a:buChar char="•"/>
              <a:tabLst>
                <a:tab pos="297815" algn="l"/>
                <a:tab pos="298450" algn="l"/>
              </a:tabLst>
            </a:pPr>
            <a:r>
              <a:rPr sz="2800" spc="70" dirty="0">
                <a:solidFill>
                  <a:srgbClr val="171717"/>
                </a:solidFill>
                <a:latin typeface="Cambria"/>
                <a:cs typeface="Cambria"/>
              </a:rPr>
              <a:t>Income</a:t>
            </a:r>
            <a:r>
              <a:rPr sz="2800" spc="50" dirty="0">
                <a:solidFill>
                  <a:srgbClr val="171717"/>
                </a:solidFill>
                <a:latin typeface="Cambria"/>
                <a:cs typeface="Cambria"/>
              </a:rPr>
              <a:t> inequality</a:t>
            </a:r>
            <a:endParaRPr sz="2800" dirty="0">
              <a:latin typeface="Cambria"/>
              <a:cs typeface="Cambria"/>
            </a:endParaRPr>
          </a:p>
          <a:p>
            <a:pPr marL="298450" indent="-285750">
              <a:buFont typeface="Tahoma"/>
              <a:buChar char="•"/>
              <a:tabLst>
                <a:tab pos="297815" algn="l"/>
                <a:tab pos="298450" algn="l"/>
              </a:tabLst>
            </a:pPr>
            <a:r>
              <a:rPr sz="2800" spc="70" dirty="0">
                <a:solidFill>
                  <a:srgbClr val="171717"/>
                </a:solidFill>
                <a:latin typeface="Cambria"/>
                <a:cs typeface="Cambria"/>
              </a:rPr>
              <a:t>Depletion</a:t>
            </a:r>
            <a:r>
              <a:rPr sz="2800" spc="40" dirty="0">
                <a:solidFill>
                  <a:srgbClr val="171717"/>
                </a:solidFill>
                <a:latin typeface="Cambria"/>
                <a:cs typeface="Cambria"/>
              </a:rPr>
              <a:t> </a:t>
            </a:r>
            <a:r>
              <a:rPr sz="2800" spc="25" dirty="0">
                <a:solidFill>
                  <a:srgbClr val="171717"/>
                </a:solidFill>
                <a:latin typeface="Cambria"/>
                <a:cs typeface="Cambria"/>
              </a:rPr>
              <a:t>of</a:t>
            </a:r>
            <a:r>
              <a:rPr sz="2800" spc="40" dirty="0">
                <a:solidFill>
                  <a:srgbClr val="171717"/>
                </a:solidFill>
                <a:latin typeface="Cambria"/>
                <a:cs typeface="Cambria"/>
              </a:rPr>
              <a:t> </a:t>
            </a:r>
            <a:r>
              <a:rPr sz="2800" spc="15" dirty="0">
                <a:solidFill>
                  <a:srgbClr val="171717"/>
                </a:solidFill>
                <a:latin typeface="Cambria"/>
                <a:cs typeface="Cambria"/>
              </a:rPr>
              <a:t>natural</a:t>
            </a:r>
            <a:r>
              <a:rPr sz="2800" spc="25" dirty="0">
                <a:solidFill>
                  <a:srgbClr val="171717"/>
                </a:solidFill>
                <a:latin typeface="Cambria"/>
                <a:cs typeface="Cambria"/>
              </a:rPr>
              <a:t> </a:t>
            </a:r>
            <a:r>
              <a:rPr sz="2800" spc="50" dirty="0">
                <a:solidFill>
                  <a:srgbClr val="171717"/>
                </a:solidFill>
                <a:latin typeface="Cambria"/>
                <a:cs typeface="Cambria"/>
              </a:rPr>
              <a:t>resources</a:t>
            </a:r>
            <a:endParaRPr sz="2800" dirty="0">
              <a:latin typeface="Cambria"/>
              <a:cs typeface="Cambria"/>
            </a:endParaRPr>
          </a:p>
          <a:p>
            <a:pPr marL="298450" indent="-285750">
              <a:buFont typeface="Tahoma"/>
              <a:buChar char="•"/>
              <a:tabLst>
                <a:tab pos="297815" algn="l"/>
                <a:tab pos="298450" algn="l"/>
              </a:tabLst>
            </a:pPr>
            <a:r>
              <a:rPr sz="2800" spc="40" dirty="0">
                <a:solidFill>
                  <a:srgbClr val="171717"/>
                </a:solidFill>
                <a:latin typeface="Cambria"/>
                <a:cs typeface="Cambria"/>
              </a:rPr>
              <a:t>Human </a:t>
            </a:r>
            <a:r>
              <a:rPr sz="2800" spc="50" dirty="0">
                <a:solidFill>
                  <a:srgbClr val="171717"/>
                </a:solidFill>
                <a:latin typeface="Cambria"/>
                <a:cs typeface="Cambria"/>
              </a:rPr>
              <a:t>rights</a:t>
            </a:r>
            <a:r>
              <a:rPr sz="2800" spc="35" dirty="0">
                <a:solidFill>
                  <a:srgbClr val="171717"/>
                </a:solidFill>
                <a:latin typeface="Cambria"/>
                <a:cs typeface="Cambria"/>
              </a:rPr>
              <a:t> </a:t>
            </a:r>
            <a:r>
              <a:rPr sz="2800" spc="55" dirty="0">
                <a:solidFill>
                  <a:srgbClr val="171717"/>
                </a:solidFill>
                <a:latin typeface="Cambria"/>
                <a:cs typeface="Cambria"/>
              </a:rPr>
              <a:t>issues</a:t>
            </a:r>
            <a:endParaRPr sz="2800" dirty="0">
              <a:latin typeface="Cambria"/>
              <a:cs typeface="Cambria"/>
            </a:endParaRPr>
          </a:p>
          <a:p>
            <a:pPr marL="298450" indent="-285750">
              <a:buFont typeface="Tahoma"/>
              <a:buChar char="•"/>
              <a:tabLst>
                <a:tab pos="297815" algn="l"/>
                <a:tab pos="298450" algn="l"/>
              </a:tabLst>
            </a:pPr>
            <a:r>
              <a:rPr sz="2800" spc="-5" dirty="0">
                <a:solidFill>
                  <a:srgbClr val="171717"/>
                </a:solidFill>
                <a:latin typeface="Cambria"/>
                <a:cs typeface="Cambria"/>
              </a:rPr>
              <a:t>Fair</a:t>
            </a:r>
            <a:r>
              <a:rPr sz="2800" spc="15" dirty="0">
                <a:solidFill>
                  <a:srgbClr val="171717"/>
                </a:solidFill>
                <a:latin typeface="Cambria"/>
                <a:cs typeface="Cambria"/>
              </a:rPr>
              <a:t> </a:t>
            </a:r>
            <a:r>
              <a:rPr sz="2800" spc="45" dirty="0">
                <a:solidFill>
                  <a:srgbClr val="171717"/>
                </a:solidFill>
                <a:latin typeface="Cambria"/>
                <a:cs typeface="Cambria"/>
              </a:rPr>
              <a:t>working</a:t>
            </a:r>
            <a:r>
              <a:rPr sz="2800" spc="50" dirty="0">
                <a:solidFill>
                  <a:srgbClr val="171717"/>
                </a:solidFill>
                <a:latin typeface="Cambria"/>
                <a:cs typeface="Cambria"/>
              </a:rPr>
              <a:t> conditions</a:t>
            </a:r>
            <a:endParaRPr sz="2800" dirty="0">
              <a:latin typeface="Cambria"/>
              <a:cs typeface="Cambria"/>
            </a:endParaRPr>
          </a:p>
          <a:p>
            <a:pPr marL="298450" indent="-285750">
              <a:buFont typeface="Tahoma"/>
              <a:buChar char="•"/>
              <a:tabLst>
                <a:tab pos="297815" algn="l"/>
                <a:tab pos="298450" algn="l"/>
              </a:tabLst>
            </a:pPr>
            <a:r>
              <a:rPr sz="2800" spc="15" dirty="0">
                <a:solidFill>
                  <a:srgbClr val="171717"/>
                </a:solidFill>
                <a:latin typeface="Cambria"/>
                <a:cs typeface="Cambria"/>
              </a:rPr>
              <a:t>Pollution</a:t>
            </a:r>
            <a:endParaRPr sz="2800" dirty="0">
              <a:latin typeface="Cambria"/>
              <a:cs typeface="Cambria"/>
            </a:endParaRPr>
          </a:p>
          <a:p>
            <a:pPr marL="298450" indent="-285750">
              <a:buFont typeface="Tahoma"/>
              <a:buChar char="•"/>
              <a:tabLst>
                <a:tab pos="297815" algn="l"/>
                <a:tab pos="298450" algn="l"/>
              </a:tabLst>
            </a:pPr>
            <a:r>
              <a:rPr sz="2800" spc="50" dirty="0">
                <a:solidFill>
                  <a:srgbClr val="171717"/>
                </a:solidFill>
                <a:latin typeface="Cambria"/>
                <a:cs typeface="Cambria"/>
              </a:rPr>
              <a:t>Racial</a:t>
            </a:r>
            <a:r>
              <a:rPr sz="2800" spc="10" dirty="0">
                <a:solidFill>
                  <a:srgbClr val="171717"/>
                </a:solidFill>
                <a:latin typeface="Cambria"/>
                <a:cs typeface="Cambria"/>
              </a:rPr>
              <a:t> </a:t>
            </a:r>
            <a:r>
              <a:rPr sz="2800" spc="45" dirty="0">
                <a:solidFill>
                  <a:srgbClr val="171717"/>
                </a:solidFill>
                <a:latin typeface="Cambria"/>
                <a:cs typeface="Cambria"/>
              </a:rPr>
              <a:t>injustice</a:t>
            </a:r>
            <a:endParaRPr sz="2800" dirty="0">
              <a:latin typeface="Cambria"/>
              <a:cs typeface="Cambria"/>
            </a:endParaRPr>
          </a:p>
          <a:p>
            <a:pPr marL="298450" indent="-285750">
              <a:buFont typeface="Tahoma"/>
              <a:buChar char="•"/>
              <a:tabLst>
                <a:tab pos="297815" algn="l"/>
                <a:tab pos="298450" algn="l"/>
              </a:tabLst>
            </a:pPr>
            <a:r>
              <a:rPr sz="2800" spc="135" dirty="0">
                <a:solidFill>
                  <a:srgbClr val="171717"/>
                </a:solidFill>
                <a:latin typeface="Cambria"/>
                <a:cs typeface="Cambria"/>
              </a:rPr>
              <a:t>Gender</a:t>
            </a:r>
            <a:r>
              <a:rPr sz="2800" spc="25" dirty="0">
                <a:solidFill>
                  <a:srgbClr val="171717"/>
                </a:solidFill>
                <a:latin typeface="Cambria"/>
                <a:cs typeface="Cambria"/>
              </a:rPr>
              <a:t> </a:t>
            </a:r>
            <a:r>
              <a:rPr sz="2800" spc="50" dirty="0">
                <a:solidFill>
                  <a:srgbClr val="171717"/>
                </a:solidFill>
                <a:latin typeface="Cambria"/>
                <a:cs typeface="Cambria"/>
              </a:rPr>
              <a:t>inequality</a:t>
            </a:r>
            <a:endParaRPr sz="2800" dirty="0">
              <a:latin typeface="Cambria"/>
              <a:cs typeface="Cambria"/>
            </a:endParaRPr>
          </a:p>
        </p:txBody>
      </p:sp>
      <p:grpSp>
        <p:nvGrpSpPr>
          <p:cNvPr id="6" name="object 6"/>
          <p:cNvGrpSpPr/>
          <p:nvPr/>
        </p:nvGrpSpPr>
        <p:grpSpPr>
          <a:xfrm>
            <a:off x="0" y="0"/>
            <a:ext cx="12192000" cy="621030"/>
            <a:chOff x="0" y="0"/>
            <a:chExt cx="9144000" cy="621030"/>
          </a:xfrm>
        </p:grpSpPr>
        <p:pic>
          <p:nvPicPr>
            <p:cNvPr id="7" name="object 7"/>
            <p:cNvPicPr/>
            <p:nvPr/>
          </p:nvPicPr>
          <p:blipFill>
            <a:blip r:embed="rId3" cstate="print"/>
            <a:stretch>
              <a:fillRect/>
            </a:stretch>
          </p:blipFill>
          <p:spPr>
            <a:xfrm>
              <a:off x="0" y="0"/>
              <a:ext cx="9144000" cy="621029"/>
            </a:xfrm>
            <a:prstGeom prst="rect">
              <a:avLst/>
            </a:prstGeom>
          </p:spPr>
        </p:pic>
        <p:pic>
          <p:nvPicPr>
            <p:cNvPr id="8" name="object 8"/>
            <p:cNvPicPr/>
            <p:nvPr/>
          </p:nvPicPr>
          <p:blipFill>
            <a:blip r:embed="rId4" cstate="print"/>
            <a:stretch>
              <a:fillRect/>
            </a:stretch>
          </p:blipFill>
          <p:spPr>
            <a:xfrm>
              <a:off x="2833116" y="211074"/>
              <a:ext cx="3486150" cy="205739"/>
            </a:xfrm>
            <a:prstGeom prst="rect">
              <a:avLst/>
            </a:prstGeom>
          </p:spPr>
        </p:pic>
      </p:grpSp>
      <p:sp>
        <p:nvSpPr>
          <p:cNvPr id="9" name="object 9"/>
          <p:cNvSpPr txBox="1"/>
          <p:nvPr/>
        </p:nvSpPr>
        <p:spPr>
          <a:xfrm>
            <a:off x="1754378" y="6538508"/>
            <a:ext cx="164465" cy="159659"/>
          </a:xfrm>
          <a:prstGeom prst="rect">
            <a:avLst/>
          </a:prstGeom>
        </p:spPr>
        <p:txBody>
          <a:bodyPr vert="horz" wrap="square" lIns="0" tIns="5715" rIns="0" bIns="0" rtlCol="0">
            <a:spAutoFit/>
          </a:bodyPr>
          <a:lstStyle/>
          <a:p>
            <a:pPr marL="12700">
              <a:spcBef>
                <a:spcPts val="45"/>
              </a:spcBef>
            </a:pPr>
            <a:r>
              <a:rPr sz="1000" spc="-15" dirty="0">
                <a:latin typeface="Cambria"/>
                <a:cs typeface="Cambria"/>
              </a:rPr>
              <a:t>11</a:t>
            </a:r>
            <a:endParaRPr sz="1000">
              <a:latin typeface="Cambria"/>
              <a:cs typeface="Cambri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181604" y="381000"/>
            <a:ext cx="3805442" cy="367357"/>
          </a:xfrm>
          <a:prstGeom prst="rect">
            <a:avLst/>
          </a:prstGeom>
        </p:spPr>
      </p:pic>
      <p:pic>
        <p:nvPicPr>
          <p:cNvPr id="8" name="object 8"/>
          <p:cNvPicPr/>
          <p:nvPr/>
        </p:nvPicPr>
        <p:blipFill>
          <a:blip r:embed="rId3" cstate="print"/>
          <a:stretch>
            <a:fillRect/>
          </a:stretch>
        </p:blipFill>
        <p:spPr>
          <a:xfrm>
            <a:off x="304800" y="914400"/>
            <a:ext cx="11734800" cy="5943601"/>
          </a:xfrm>
          <a:prstGeom prst="rect">
            <a:avLst/>
          </a:prstGeom>
        </p:spPr>
      </p:pic>
      <p:sp>
        <p:nvSpPr>
          <p:cNvPr id="10" name="object 10"/>
          <p:cNvSpPr txBox="1">
            <a:spLocks noGrp="1"/>
          </p:cNvSpPr>
          <p:nvPr>
            <p:ph type="sldNum" sz="quarter" idx="12"/>
          </p:nvPr>
        </p:nvSpPr>
        <p:spPr>
          <a:xfrm>
            <a:off x="1766825" y="6505592"/>
            <a:ext cx="317500" cy="178895"/>
          </a:xfrm>
          <a:prstGeom prst="rect">
            <a:avLst/>
          </a:prstGeom>
        </p:spPr>
        <p:txBody>
          <a:bodyPr vert="horz" wrap="square" lIns="0" tIns="24765" rIns="0" bIns="0" rtlCol="0">
            <a:spAutoFit/>
          </a:bodyPr>
          <a:lstStyle/>
          <a:p>
            <a:pPr marL="38100">
              <a:spcBef>
                <a:spcPts val="195"/>
              </a:spcBef>
            </a:pPr>
            <a:fld id="{81D60167-4931-47E6-BA6A-407CBD079E47}" type="slidenum">
              <a:rPr dirty="0"/>
              <a:pPr marL="38100">
                <a:spcBef>
                  <a:spcPts val="195"/>
                </a:spcBef>
              </a:pPr>
              <a:t>11</a:t>
            </a:fld>
            <a:endParaRP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524000" y="0"/>
            <a:ext cx="9144000" cy="621030"/>
            <a:chOff x="0" y="0"/>
            <a:chExt cx="9144000" cy="621030"/>
          </a:xfrm>
        </p:grpSpPr>
        <p:pic>
          <p:nvPicPr>
            <p:cNvPr id="4" name="object 4"/>
            <p:cNvPicPr/>
            <p:nvPr/>
          </p:nvPicPr>
          <p:blipFill>
            <a:blip r:embed="rId2" cstate="print"/>
            <a:stretch>
              <a:fillRect/>
            </a:stretch>
          </p:blipFill>
          <p:spPr>
            <a:xfrm>
              <a:off x="0" y="0"/>
              <a:ext cx="9144000" cy="621029"/>
            </a:xfrm>
            <a:prstGeom prst="rect">
              <a:avLst/>
            </a:prstGeom>
          </p:spPr>
        </p:pic>
        <p:pic>
          <p:nvPicPr>
            <p:cNvPr id="5" name="object 5"/>
            <p:cNvPicPr/>
            <p:nvPr/>
          </p:nvPicPr>
          <p:blipFill>
            <a:blip r:embed="rId3" cstate="print"/>
            <a:stretch>
              <a:fillRect/>
            </a:stretch>
          </p:blipFill>
          <p:spPr>
            <a:xfrm>
              <a:off x="1706879" y="210311"/>
              <a:ext cx="5739384" cy="206502"/>
            </a:xfrm>
            <a:prstGeom prst="rect">
              <a:avLst/>
            </a:prstGeom>
          </p:spPr>
        </p:pic>
      </p:grpSp>
      <p:pic>
        <p:nvPicPr>
          <p:cNvPr id="6" name="object 6"/>
          <p:cNvPicPr/>
          <p:nvPr/>
        </p:nvPicPr>
        <p:blipFill>
          <a:blip r:embed="rId4" cstate="print"/>
          <a:stretch>
            <a:fillRect/>
          </a:stretch>
        </p:blipFill>
        <p:spPr>
          <a:xfrm>
            <a:off x="304800" y="2422185"/>
            <a:ext cx="6285809" cy="4262302"/>
          </a:xfrm>
          <a:prstGeom prst="rect">
            <a:avLst/>
          </a:prstGeom>
        </p:spPr>
      </p:pic>
      <p:pic>
        <p:nvPicPr>
          <p:cNvPr id="7" name="object 7"/>
          <p:cNvPicPr/>
          <p:nvPr/>
        </p:nvPicPr>
        <p:blipFill>
          <a:blip r:embed="rId5" cstate="print"/>
          <a:stretch>
            <a:fillRect/>
          </a:stretch>
        </p:blipFill>
        <p:spPr>
          <a:xfrm>
            <a:off x="7696200" y="2307105"/>
            <a:ext cx="1209275" cy="1138314"/>
          </a:xfrm>
          <a:prstGeom prst="rect">
            <a:avLst/>
          </a:prstGeom>
        </p:spPr>
      </p:pic>
      <p:sp>
        <p:nvSpPr>
          <p:cNvPr id="8" name="object 8"/>
          <p:cNvSpPr txBox="1"/>
          <p:nvPr/>
        </p:nvSpPr>
        <p:spPr>
          <a:xfrm>
            <a:off x="7933498" y="2591269"/>
            <a:ext cx="799465" cy="477520"/>
          </a:xfrm>
          <a:prstGeom prst="rect">
            <a:avLst/>
          </a:prstGeom>
        </p:spPr>
        <p:txBody>
          <a:bodyPr vert="horz" wrap="square" lIns="0" tIns="13970" rIns="0" bIns="0" rtlCol="0">
            <a:spAutoFit/>
          </a:bodyPr>
          <a:lstStyle/>
          <a:p>
            <a:pPr marL="12700">
              <a:spcBef>
                <a:spcPts val="110"/>
              </a:spcBef>
            </a:pPr>
            <a:r>
              <a:rPr sz="2950" spc="60" dirty="0">
                <a:latin typeface="Cambria"/>
                <a:cs typeface="Cambria"/>
              </a:rPr>
              <a:t>98%</a:t>
            </a:r>
            <a:endParaRPr sz="2950" dirty="0">
              <a:latin typeface="Cambria"/>
              <a:cs typeface="Cambria"/>
            </a:endParaRPr>
          </a:p>
        </p:txBody>
      </p:sp>
      <p:grpSp>
        <p:nvGrpSpPr>
          <p:cNvPr id="9" name="object 9"/>
          <p:cNvGrpSpPr/>
          <p:nvPr/>
        </p:nvGrpSpPr>
        <p:grpSpPr>
          <a:xfrm>
            <a:off x="7696200" y="3575303"/>
            <a:ext cx="1274063" cy="1236345"/>
            <a:chOff x="5405416" y="3401440"/>
            <a:chExt cx="1235710" cy="1236345"/>
          </a:xfrm>
        </p:grpSpPr>
        <p:sp>
          <p:nvSpPr>
            <p:cNvPr id="10" name="object 10"/>
            <p:cNvSpPr/>
            <p:nvPr/>
          </p:nvSpPr>
          <p:spPr>
            <a:xfrm>
              <a:off x="5427725" y="3401567"/>
              <a:ext cx="1184275" cy="1173480"/>
            </a:xfrm>
            <a:custGeom>
              <a:avLst/>
              <a:gdLst/>
              <a:ahLst/>
              <a:cxnLst/>
              <a:rect l="l" t="t" r="r" b="b"/>
              <a:pathLst>
                <a:path w="1184275" h="1173479">
                  <a:moveTo>
                    <a:pt x="622300" y="0"/>
                  </a:moveTo>
                  <a:lnTo>
                    <a:pt x="561339" y="0"/>
                  </a:lnTo>
                  <a:lnTo>
                    <a:pt x="531368" y="2539"/>
                  </a:lnTo>
                  <a:lnTo>
                    <a:pt x="472566" y="11429"/>
                  </a:lnTo>
                  <a:lnTo>
                    <a:pt x="388365" y="35559"/>
                  </a:lnTo>
                  <a:lnTo>
                    <a:pt x="335279" y="57150"/>
                  </a:lnTo>
                  <a:lnTo>
                    <a:pt x="284988" y="85089"/>
                  </a:lnTo>
                  <a:lnTo>
                    <a:pt x="237744" y="116839"/>
                  </a:lnTo>
                  <a:lnTo>
                    <a:pt x="193801" y="152400"/>
                  </a:lnTo>
                  <a:lnTo>
                    <a:pt x="153670" y="191769"/>
                  </a:lnTo>
                  <a:lnTo>
                    <a:pt x="117475" y="236219"/>
                  </a:lnTo>
                  <a:lnTo>
                    <a:pt x="85598" y="283209"/>
                  </a:lnTo>
                  <a:lnTo>
                    <a:pt x="58293" y="332739"/>
                  </a:lnTo>
                  <a:lnTo>
                    <a:pt x="35813" y="384809"/>
                  </a:lnTo>
                  <a:lnTo>
                    <a:pt x="18669" y="440689"/>
                  </a:lnTo>
                  <a:lnTo>
                    <a:pt x="6858" y="497839"/>
                  </a:lnTo>
                  <a:lnTo>
                    <a:pt x="762" y="556259"/>
                  </a:lnTo>
                  <a:lnTo>
                    <a:pt x="0" y="586739"/>
                  </a:lnTo>
                  <a:lnTo>
                    <a:pt x="762" y="617219"/>
                  </a:lnTo>
                  <a:lnTo>
                    <a:pt x="6858" y="676909"/>
                  </a:lnTo>
                  <a:lnTo>
                    <a:pt x="18669" y="734059"/>
                  </a:lnTo>
                  <a:lnTo>
                    <a:pt x="35940" y="788669"/>
                  </a:lnTo>
                  <a:lnTo>
                    <a:pt x="58420" y="842009"/>
                  </a:lnTo>
                  <a:lnTo>
                    <a:pt x="85851" y="891539"/>
                  </a:lnTo>
                  <a:lnTo>
                    <a:pt x="117728" y="938529"/>
                  </a:lnTo>
                  <a:lnTo>
                    <a:pt x="153924" y="981709"/>
                  </a:lnTo>
                  <a:lnTo>
                    <a:pt x="194056" y="1021079"/>
                  </a:lnTo>
                  <a:lnTo>
                    <a:pt x="237998" y="1057909"/>
                  </a:lnTo>
                  <a:lnTo>
                    <a:pt x="285241" y="1089659"/>
                  </a:lnTo>
                  <a:lnTo>
                    <a:pt x="335534" y="1116329"/>
                  </a:lnTo>
                  <a:lnTo>
                    <a:pt x="388620" y="1137919"/>
                  </a:lnTo>
                  <a:lnTo>
                    <a:pt x="444373" y="1155699"/>
                  </a:lnTo>
                  <a:lnTo>
                    <a:pt x="502158" y="1167129"/>
                  </a:lnTo>
                  <a:lnTo>
                    <a:pt x="561848" y="1173479"/>
                  </a:lnTo>
                  <a:lnTo>
                    <a:pt x="622681" y="1173479"/>
                  </a:lnTo>
                  <a:lnTo>
                    <a:pt x="652779" y="1170939"/>
                  </a:lnTo>
                  <a:lnTo>
                    <a:pt x="682371" y="1167129"/>
                  </a:lnTo>
                  <a:lnTo>
                    <a:pt x="689673" y="1165859"/>
                  </a:lnTo>
                  <a:lnTo>
                    <a:pt x="561975" y="1165859"/>
                  </a:lnTo>
                  <a:lnTo>
                    <a:pt x="532257" y="1163319"/>
                  </a:lnTo>
                  <a:lnTo>
                    <a:pt x="474345" y="1154429"/>
                  </a:lnTo>
                  <a:lnTo>
                    <a:pt x="418338" y="1140459"/>
                  </a:lnTo>
                  <a:lnTo>
                    <a:pt x="364616" y="1120139"/>
                  </a:lnTo>
                  <a:lnTo>
                    <a:pt x="313563" y="1096009"/>
                  </a:lnTo>
                  <a:lnTo>
                    <a:pt x="265429" y="1066799"/>
                  </a:lnTo>
                  <a:lnTo>
                    <a:pt x="220345" y="1033779"/>
                  </a:lnTo>
                  <a:lnTo>
                    <a:pt x="178943" y="996949"/>
                  </a:lnTo>
                  <a:lnTo>
                    <a:pt x="141224" y="955039"/>
                  </a:lnTo>
                  <a:lnTo>
                    <a:pt x="107569" y="910589"/>
                  </a:lnTo>
                  <a:lnTo>
                    <a:pt x="78232" y="863599"/>
                  </a:lnTo>
                  <a:lnTo>
                    <a:pt x="53721" y="812799"/>
                  </a:lnTo>
                  <a:lnTo>
                    <a:pt x="34036" y="759459"/>
                  </a:lnTo>
                  <a:lnTo>
                    <a:pt x="19685" y="703579"/>
                  </a:lnTo>
                  <a:lnTo>
                    <a:pt x="10668" y="646429"/>
                  </a:lnTo>
                  <a:lnTo>
                    <a:pt x="7747" y="586739"/>
                  </a:lnTo>
                  <a:lnTo>
                    <a:pt x="8509" y="557529"/>
                  </a:lnTo>
                  <a:lnTo>
                    <a:pt x="14477" y="499109"/>
                  </a:lnTo>
                  <a:lnTo>
                    <a:pt x="26162" y="441959"/>
                  </a:lnTo>
                  <a:lnTo>
                    <a:pt x="43179" y="387349"/>
                  </a:lnTo>
                  <a:lnTo>
                    <a:pt x="65404" y="335279"/>
                  </a:lnTo>
                  <a:lnTo>
                    <a:pt x="92328" y="287019"/>
                  </a:lnTo>
                  <a:lnTo>
                    <a:pt x="123825" y="240029"/>
                  </a:lnTo>
                  <a:lnTo>
                    <a:pt x="159512" y="196850"/>
                  </a:lnTo>
                  <a:lnTo>
                    <a:pt x="178943" y="177800"/>
                  </a:lnTo>
                  <a:lnTo>
                    <a:pt x="199262" y="157479"/>
                  </a:lnTo>
                  <a:lnTo>
                    <a:pt x="242570" y="123189"/>
                  </a:lnTo>
                  <a:lnTo>
                    <a:pt x="289051" y="91439"/>
                  </a:lnTo>
                  <a:lnTo>
                    <a:pt x="338836" y="64769"/>
                  </a:lnTo>
                  <a:lnTo>
                    <a:pt x="418338" y="33019"/>
                  </a:lnTo>
                  <a:lnTo>
                    <a:pt x="474345" y="19050"/>
                  </a:lnTo>
                  <a:lnTo>
                    <a:pt x="532384" y="10159"/>
                  </a:lnTo>
                  <a:lnTo>
                    <a:pt x="592074" y="7619"/>
                  </a:lnTo>
                  <a:lnTo>
                    <a:pt x="689292" y="7619"/>
                  </a:lnTo>
                  <a:lnTo>
                    <a:pt x="681989" y="6350"/>
                  </a:lnTo>
                  <a:lnTo>
                    <a:pt x="652399" y="2539"/>
                  </a:lnTo>
                  <a:lnTo>
                    <a:pt x="622300" y="0"/>
                  </a:lnTo>
                  <a:close/>
                </a:path>
                <a:path w="1184275" h="1173479">
                  <a:moveTo>
                    <a:pt x="689292" y="7619"/>
                  </a:moveTo>
                  <a:lnTo>
                    <a:pt x="592074" y="7619"/>
                  </a:lnTo>
                  <a:lnTo>
                    <a:pt x="651890" y="10159"/>
                  </a:lnTo>
                  <a:lnTo>
                    <a:pt x="681101" y="13969"/>
                  </a:lnTo>
                  <a:lnTo>
                    <a:pt x="738124" y="25400"/>
                  </a:lnTo>
                  <a:lnTo>
                    <a:pt x="819531" y="53339"/>
                  </a:lnTo>
                  <a:lnTo>
                    <a:pt x="870712" y="77469"/>
                  </a:lnTo>
                  <a:lnTo>
                    <a:pt x="918845" y="106679"/>
                  </a:lnTo>
                  <a:lnTo>
                    <a:pt x="963802" y="139700"/>
                  </a:lnTo>
                  <a:lnTo>
                    <a:pt x="1005204" y="177800"/>
                  </a:lnTo>
                  <a:lnTo>
                    <a:pt x="1042924" y="218439"/>
                  </a:lnTo>
                  <a:lnTo>
                    <a:pt x="1076578" y="262889"/>
                  </a:lnTo>
                  <a:lnTo>
                    <a:pt x="1105916" y="311149"/>
                  </a:lnTo>
                  <a:lnTo>
                    <a:pt x="1130427" y="361949"/>
                  </a:lnTo>
                  <a:lnTo>
                    <a:pt x="1150112" y="415289"/>
                  </a:lnTo>
                  <a:lnTo>
                    <a:pt x="1164463" y="469899"/>
                  </a:lnTo>
                  <a:lnTo>
                    <a:pt x="1173352" y="528319"/>
                  </a:lnTo>
                  <a:lnTo>
                    <a:pt x="1176401" y="586739"/>
                  </a:lnTo>
                  <a:lnTo>
                    <a:pt x="1175639" y="617219"/>
                  </a:lnTo>
                  <a:lnTo>
                    <a:pt x="1169670" y="675639"/>
                  </a:lnTo>
                  <a:lnTo>
                    <a:pt x="1157985" y="731519"/>
                  </a:lnTo>
                  <a:lnTo>
                    <a:pt x="1140968" y="786129"/>
                  </a:lnTo>
                  <a:lnTo>
                    <a:pt x="1118743" y="838199"/>
                  </a:lnTo>
                  <a:lnTo>
                    <a:pt x="1091819" y="887729"/>
                  </a:lnTo>
                  <a:lnTo>
                    <a:pt x="1060323" y="933449"/>
                  </a:lnTo>
                  <a:lnTo>
                    <a:pt x="1024636" y="976629"/>
                  </a:lnTo>
                  <a:lnTo>
                    <a:pt x="985012" y="1015999"/>
                  </a:lnTo>
                  <a:lnTo>
                    <a:pt x="941704" y="1051559"/>
                  </a:lnTo>
                  <a:lnTo>
                    <a:pt x="895096" y="1082039"/>
                  </a:lnTo>
                  <a:lnTo>
                    <a:pt x="845438" y="1108709"/>
                  </a:lnTo>
                  <a:lnTo>
                    <a:pt x="792988" y="1131569"/>
                  </a:lnTo>
                  <a:lnTo>
                    <a:pt x="738124" y="1148079"/>
                  </a:lnTo>
                  <a:lnTo>
                    <a:pt x="680974" y="1159509"/>
                  </a:lnTo>
                  <a:lnTo>
                    <a:pt x="622046" y="1165859"/>
                  </a:lnTo>
                  <a:lnTo>
                    <a:pt x="689673" y="1165859"/>
                  </a:lnTo>
                  <a:lnTo>
                    <a:pt x="740283" y="1155699"/>
                  </a:lnTo>
                  <a:lnTo>
                    <a:pt x="822706" y="1127759"/>
                  </a:lnTo>
                  <a:lnTo>
                    <a:pt x="874522" y="1103629"/>
                  </a:lnTo>
                  <a:lnTo>
                    <a:pt x="923289" y="1073149"/>
                  </a:lnTo>
                  <a:lnTo>
                    <a:pt x="968883" y="1040129"/>
                  </a:lnTo>
                  <a:lnTo>
                    <a:pt x="1010920" y="1002029"/>
                  </a:lnTo>
                  <a:lnTo>
                    <a:pt x="1049020" y="960119"/>
                  </a:lnTo>
                  <a:lnTo>
                    <a:pt x="1083055" y="915669"/>
                  </a:lnTo>
                  <a:lnTo>
                    <a:pt x="1112774" y="866139"/>
                  </a:lnTo>
                  <a:lnTo>
                    <a:pt x="1137666" y="815339"/>
                  </a:lnTo>
                  <a:lnTo>
                    <a:pt x="1157604" y="761999"/>
                  </a:lnTo>
                  <a:lnTo>
                    <a:pt x="1172082" y="704849"/>
                  </a:lnTo>
                  <a:lnTo>
                    <a:pt x="1181100" y="646429"/>
                  </a:lnTo>
                  <a:lnTo>
                    <a:pt x="1184148" y="586739"/>
                  </a:lnTo>
                  <a:lnTo>
                    <a:pt x="1183385" y="556259"/>
                  </a:lnTo>
                  <a:lnTo>
                    <a:pt x="1177290" y="497839"/>
                  </a:lnTo>
                  <a:lnTo>
                    <a:pt x="1165478" y="440689"/>
                  </a:lnTo>
                  <a:lnTo>
                    <a:pt x="1148206" y="384809"/>
                  </a:lnTo>
                  <a:lnTo>
                    <a:pt x="1125727" y="332739"/>
                  </a:lnTo>
                  <a:lnTo>
                    <a:pt x="1098296" y="281939"/>
                  </a:lnTo>
                  <a:lnTo>
                    <a:pt x="1066419" y="234949"/>
                  </a:lnTo>
                  <a:lnTo>
                    <a:pt x="1030224" y="191769"/>
                  </a:lnTo>
                  <a:lnTo>
                    <a:pt x="990091" y="152400"/>
                  </a:lnTo>
                  <a:lnTo>
                    <a:pt x="946276" y="116839"/>
                  </a:lnTo>
                  <a:lnTo>
                    <a:pt x="898906" y="85089"/>
                  </a:lnTo>
                  <a:lnTo>
                    <a:pt x="848613" y="57150"/>
                  </a:lnTo>
                  <a:lnTo>
                    <a:pt x="795527" y="35559"/>
                  </a:lnTo>
                  <a:lnTo>
                    <a:pt x="739901" y="17779"/>
                  </a:lnTo>
                  <a:lnTo>
                    <a:pt x="711200" y="11429"/>
                  </a:lnTo>
                  <a:lnTo>
                    <a:pt x="689292" y="7619"/>
                  </a:lnTo>
                  <a:close/>
                </a:path>
                <a:path w="1184275" h="1173479">
                  <a:moveTo>
                    <a:pt x="592201" y="10159"/>
                  </a:moveTo>
                  <a:lnTo>
                    <a:pt x="532638" y="12700"/>
                  </a:lnTo>
                  <a:lnTo>
                    <a:pt x="474979" y="21589"/>
                  </a:lnTo>
                  <a:lnTo>
                    <a:pt x="419226" y="35559"/>
                  </a:lnTo>
                  <a:lnTo>
                    <a:pt x="365760" y="55879"/>
                  </a:lnTo>
                  <a:lnTo>
                    <a:pt x="314960" y="80009"/>
                  </a:lnTo>
                  <a:lnTo>
                    <a:pt x="266953" y="109219"/>
                  </a:lnTo>
                  <a:lnTo>
                    <a:pt x="222123" y="142239"/>
                  </a:lnTo>
                  <a:lnTo>
                    <a:pt x="180848" y="179069"/>
                  </a:lnTo>
                  <a:lnTo>
                    <a:pt x="143256" y="219709"/>
                  </a:lnTo>
                  <a:lnTo>
                    <a:pt x="109727" y="264159"/>
                  </a:lnTo>
                  <a:lnTo>
                    <a:pt x="80645" y="312419"/>
                  </a:lnTo>
                  <a:lnTo>
                    <a:pt x="56134" y="361949"/>
                  </a:lnTo>
                  <a:lnTo>
                    <a:pt x="36449" y="415289"/>
                  </a:lnTo>
                  <a:lnTo>
                    <a:pt x="22225" y="471169"/>
                  </a:lnTo>
                  <a:lnTo>
                    <a:pt x="13462" y="528319"/>
                  </a:lnTo>
                  <a:lnTo>
                    <a:pt x="10413" y="586739"/>
                  </a:lnTo>
                  <a:lnTo>
                    <a:pt x="11175" y="615949"/>
                  </a:lnTo>
                  <a:lnTo>
                    <a:pt x="17018" y="674369"/>
                  </a:lnTo>
                  <a:lnTo>
                    <a:pt x="28575" y="731519"/>
                  </a:lnTo>
                  <a:lnTo>
                    <a:pt x="45593" y="784859"/>
                  </a:lnTo>
                  <a:lnTo>
                    <a:pt x="67690" y="836929"/>
                  </a:lnTo>
                  <a:lnTo>
                    <a:pt x="94487" y="886459"/>
                  </a:lnTo>
                  <a:lnTo>
                    <a:pt x="125857" y="932179"/>
                  </a:lnTo>
                  <a:lnTo>
                    <a:pt x="161416" y="974089"/>
                  </a:lnTo>
                  <a:lnTo>
                    <a:pt x="200787" y="1013459"/>
                  </a:lnTo>
                  <a:lnTo>
                    <a:pt x="243966" y="1049019"/>
                  </a:lnTo>
                  <a:lnTo>
                    <a:pt x="290322" y="1080769"/>
                  </a:lnTo>
                  <a:lnTo>
                    <a:pt x="339851" y="1106169"/>
                  </a:lnTo>
                  <a:lnTo>
                    <a:pt x="391922" y="1129029"/>
                  </a:lnTo>
                  <a:lnTo>
                    <a:pt x="446659" y="1145539"/>
                  </a:lnTo>
                  <a:lnTo>
                    <a:pt x="503427" y="1156969"/>
                  </a:lnTo>
                  <a:lnTo>
                    <a:pt x="562101" y="1163319"/>
                  </a:lnTo>
                  <a:lnTo>
                    <a:pt x="621919" y="1163319"/>
                  </a:lnTo>
                  <a:lnTo>
                    <a:pt x="651510" y="1160779"/>
                  </a:lnTo>
                  <a:lnTo>
                    <a:pt x="562101" y="1160779"/>
                  </a:lnTo>
                  <a:lnTo>
                    <a:pt x="532638" y="1158239"/>
                  </a:lnTo>
                  <a:lnTo>
                    <a:pt x="475234" y="1149349"/>
                  </a:lnTo>
                  <a:lnTo>
                    <a:pt x="419735" y="1135379"/>
                  </a:lnTo>
                  <a:lnTo>
                    <a:pt x="366522" y="1116329"/>
                  </a:lnTo>
                  <a:lnTo>
                    <a:pt x="315975" y="1092199"/>
                  </a:lnTo>
                  <a:lnTo>
                    <a:pt x="268224" y="1062989"/>
                  </a:lnTo>
                  <a:lnTo>
                    <a:pt x="223520" y="1029969"/>
                  </a:lnTo>
                  <a:lnTo>
                    <a:pt x="182499" y="993139"/>
                  </a:lnTo>
                  <a:lnTo>
                    <a:pt x="145034" y="952499"/>
                  </a:lnTo>
                  <a:lnTo>
                    <a:pt x="111760" y="908049"/>
                  </a:lnTo>
                  <a:lnTo>
                    <a:pt x="82803" y="861059"/>
                  </a:lnTo>
                  <a:lnTo>
                    <a:pt x="58420" y="810259"/>
                  </a:lnTo>
                  <a:lnTo>
                    <a:pt x="38862" y="756919"/>
                  </a:lnTo>
                  <a:lnTo>
                    <a:pt x="24637" y="702309"/>
                  </a:lnTo>
                  <a:lnTo>
                    <a:pt x="15875" y="645159"/>
                  </a:lnTo>
                  <a:lnTo>
                    <a:pt x="12953" y="586739"/>
                  </a:lnTo>
                  <a:lnTo>
                    <a:pt x="13715" y="557529"/>
                  </a:lnTo>
                  <a:lnTo>
                    <a:pt x="19685" y="499109"/>
                  </a:lnTo>
                  <a:lnTo>
                    <a:pt x="31241" y="443229"/>
                  </a:lnTo>
                  <a:lnTo>
                    <a:pt x="48133" y="389889"/>
                  </a:lnTo>
                  <a:lnTo>
                    <a:pt x="70103" y="337819"/>
                  </a:lnTo>
                  <a:lnTo>
                    <a:pt x="96900" y="289559"/>
                  </a:lnTo>
                  <a:lnTo>
                    <a:pt x="128015" y="243839"/>
                  </a:lnTo>
                  <a:lnTo>
                    <a:pt x="163449" y="200659"/>
                  </a:lnTo>
                  <a:lnTo>
                    <a:pt x="202819" y="162559"/>
                  </a:lnTo>
                  <a:lnTo>
                    <a:pt x="245745" y="127000"/>
                  </a:lnTo>
                  <a:lnTo>
                    <a:pt x="291846" y="95250"/>
                  </a:lnTo>
                  <a:lnTo>
                    <a:pt x="341122" y="69850"/>
                  </a:lnTo>
                  <a:lnTo>
                    <a:pt x="419988" y="38100"/>
                  </a:lnTo>
                  <a:lnTo>
                    <a:pt x="475488" y="24129"/>
                  </a:lnTo>
                  <a:lnTo>
                    <a:pt x="533019" y="15239"/>
                  </a:lnTo>
                  <a:lnTo>
                    <a:pt x="592201" y="12700"/>
                  </a:lnTo>
                  <a:lnTo>
                    <a:pt x="651763" y="12700"/>
                  </a:lnTo>
                  <a:lnTo>
                    <a:pt x="592201" y="10159"/>
                  </a:lnTo>
                  <a:close/>
                </a:path>
                <a:path w="1184275" h="1173479">
                  <a:moveTo>
                    <a:pt x="651763" y="12700"/>
                  </a:moveTo>
                  <a:lnTo>
                    <a:pt x="592201" y="12700"/>
                  </a:lnTo>
                  <a:lnTo>
                    <a:pt x="651510" y="15239"/>
                  </a:lnTo>
                  <a:lnTo>
                    <a:pt x="680465" y="19050"/>
                  </a:lnTo>
                  <a:lnTo>
                    <a:pt x="736981" y="30479"/>
                  </a:lnTo>
                  <a:lnTo>
                    <a:pt x="817626" y="58419"/>
                  </a:lnTo>
                  <a:lnTo>
                    <a:pt x="868299" y="82550"/>
                  </a:lnTo>
                  <a:lnTo>
                    <a:pt x="916051" y="110489"/>
                  </a:lnTo>
                  <a:lnTo>
                    <a:pt x="960627" y="143509"/>
                  </a:lnTo>
                  <a:lnTo>
                    <a:pt x="1001649" y="181609"/>
                  </a:lnTo>
                  <a:lnTo>
                    <a:pt x="1039113" y="222249"/>
                  </a:lnTo>
                  <a:lnTo>
                    <a:pt x="1072388" y="266699"/>
                  </a:lnTo>
                  <a:lnTo>
                    <a:pt x="1101344" y="313689"/>
                  </a:lnTo>
                  <a:lnTo>
                    <a:pt x="1125727" y="363219"/>
                  </a:lnTo>
                  <a:lnTo>
                    <a:pt x="1145285" y="416559"/>
                  </a:lnTo>
                  <a:lnTo>
                    <a:pt x="1159509" y="471169"/>
                  </a:lnTo>
                  <a:lnTo>
                    <a:pt x="1168146" y="528319"/>
                  </a:lnTo>
                  <a:lnTo>
                    <a:pt x="1171194" y="586739"/>
                  </a:lnTo>
                  <a:lnTo>
                    <a:pt x="1170431" y="617219"/>
                  </a:lnTo>
                  <a:lnTo>
                    <a:pt x="1164463" y="674369"/>
                  </a:lnTo>
                  <a:lnTo>
                    <a:pt x="1152905" y="730249"/>
                  </a:lnTo>
                  <a:lnTo>
                    <a:pt x="1136015" y="784859"/>
                  </a:lnTo>
                  <a:lnTo>
                    <a:pt x="1114044" y="835659"/>
                  </a:lnTo>
                  <a:lnTo>
                    <a:pt x="1087247" y="885189"/>
                  </a:lnTo>
                  <a:lnTo>
                    <a:pt x="1056132" y="930909"/>
                  </a:lnTo>
                  <a:lnTo>
                    <a:pt x="1020699" y="972819"/>
                  </a:lnTo>
                  <a:lnTo>
                    <a:pt x="981456" y="1012189"/>
                  </a:lnTo>
                  <a:lnTo>
                    <a:pt x="938529" y="1047749"/>
                  </a:lnTo>
                  <a:lnTo>
                    <a:pt x="892301" y="1078229"/>
                  </a:lnTo>
                  <a:lnTo>
                    <a:pt x="843026" y="1104899"/>
                  </a:lnTo>
                  <a:lnTo>
                    <a:pt x="791083" y="1126489"/>
                  </a:lnTo>
                  <a:lnTo>
                    <a:pt x="736726" y="1142999"/>
                  </a:lnTo>
                  <a:lnTo>
                    <a:pt x="680085" y="1154429"/>
                  </a:lnTo>
                  <a:lnTo>
                    <a:pt x="621664" y="1160779"/>
                  </a:lnTo>
                  <a:lnTo>
                    <a:pt x="651510" y="1160779"/>
                  </a:lnTo>
                  <a:lnTo>
                    <a:pt x="709168" y="1151889"/>
                  </a:lnTo>
                  <a:lnTo>
                    <a:pt x="764921" y="1137919"/>
                  </a:lnTo>
                  <a:lnTo>
                    <a:pt x="818388" y="1118869"/>
                  </a:lnTo>
                  <a:lnTo>
                    <a:pt x="869314" y="1093469"/>
                  </a:lnTo>
                  <a:lnTo>
                    <a:pt x="893699" y="1080769"/>
                  </a:lnTo>
                  <a:lnTo>
                    <a:pt x="940053" y="1049019"/>
                  </a:lnTo>
                  <a:lnTo>
                    <a:pt x="983234" y="1013459"/>
                  </a:lnTo>
                  <a:lnTo>
                    <a:pt x="1022603" y="975359"/>
                  </a:lnTo>
                  <a:lnTo>
                    <a:pt x="1058164" y="932179"/>
                  </a:lnTo>
                  <a:lnTo>
                    <a:pt x="1089532" y="886459"/>
                  </a:lnTo>
                  <a:lnTo>
                    <a:pt x="1116456" y="836929"/>
                  </a:lnTo>
                  <a:lnTo>
                    <a:pt x="1138427" y="784859"/>
                  </a:lnTo>
                  <a:lnTo>
                    <a:pt x="1155446" y="731519"/>
                  </a:lnTo>
                  <a:lnTo>
                    <a:pt x="1167002" y="674369"/>
                  </a:lnTo>
                  <a:lnTo>
                    <a:pt x="1172972" y="617219"/>
                  </a:lnTo>
                  <a:lnTo>
                    <a:pt x="1173733" y="586739"/>
                  </a:lnTo>
                  <a:lnTo>
                    <a:pt x="1172972" y="557529"/>
                  </a:lnTo>
                  <a:lnTo>
                    <a:pt x="1167129" y="499109"/>
                  </a:lnTo>
                  <a:lnTo>
                    <a:pt x="1155446" y="443229"/>
                  </a:lnTo>
                  <a:lnTo>
                    <a:pt x="1138554" y="388619"/>
                  </a:lnTo>
                  <a:lnTo>
                    <a:pt x="1116456" y="336549"/>
                  </a:lnTo>
                  <a:lnTo>
                    <a:pt x="1089659" y="288289"/>
                  </a:lnTo>
                  <a:lnTo>
                    <a:pt x="1041019" y="219709"/>
                  </a:lnTo>
                  <a:lnTo>
                    <a:pt x="1003426" y="179069"/>
                  </a:lnTo>
                  <a:lnTo>
                    <a:pt x="962151" y="142239"/>
                  </a:lnTo>
                  <a:lnTo>
                    <a:pt x="917448" y="109219"/>
                  </a:lnTo>
                  <a:lnTo>
                    <a:pt x="869441" y="80009"/>
                  </a:lnTo>
                  <a:lnTo>
                    <a:pt x="818641" y="55879"/>
                  </a:lnTo>
                  <a:lnTo>
                    <a:pt x="765175" y="35559"/>
                  </a:lnTo>
                  <a:lnTo>
                    <a:pt x="709422" y="21589"/>
                  </a:lnTo>
                  <a:lnTo>
                    <a:pt x="680720" y="16509"/>
                  </a:lnTo>
                  <a:lnTo>
                    <a:pt x="651763" y="12700"/>
                  </a:lnTo>
                  <a:close/>
                </a:path>
              </a:pathLst>
            </a:custGeom>
            <a:solidFill>
              <a:srgbClr val="808080"/>
            </a:solidFill>
          </p:spPr>
          <p:txBody>
            <a:bodyPr wrap="square" lIns="0" tIns="0" rIns="0" bIns="0" rtlCol="0"/>
            <a:lstStyle/>
            <a:p>
              <a:endParaRPr/>
            </a:p>
          </p:txBody>
        </p:sp>
        <p:sp>
          <p:nvSpPr>
            <p:cNvPr id="11" name="object 11"/>
            <p:cNvSpPr/>
            <p:nvPr/>
          </p:nvSpPr>
          <p:spPr>
            <a:xfrm>
              <a:off x="5405416" y="3401440"/>
              <a:ext cx="1235710" cy="1236345"/>
            </a:xfrm>
            <a:custGeom>
              <a:avLst/>
              <a:gdLst/>
              <a:ahLst/>
              <a:cxnLst/>
              <a:rect l="l" t="t" r="r" b="b"/>
              <a:pathLst>
                <a:path w="1235709" h="1236345">
                  <a:moveTo>
                    <a:pt x="617812" y="0"/>
                  </a:moveTo>
                  <a:lnTo>
                    <a:pt x="617812" y="92583"/>
                  </a:lnTo>
                  <a:lnTo>
                    <a:pt x="665618" y="94729"/>
                  </a:lnTo>
                  <a:lnTo>
                    <a:pt x="712222" y="101046"/>
                  </a:lnTo>
                  <a:lnTo>
                    <a:pt x="757439" y="111348"/>
                  </a:lnTo>
                  <a:lnTo>
                    <a:pt x="801084" y="125448"/>
                  </a:lnTo>
                  <a:lnTo>
                    <a:pt x="842970" y="143163"/>
                  </a:lnTo>
                  <a:lnTo>
                    <a:pt x="882913" y="164305"/>
                  </a:lnTo>
                  <a:lnTo>
                    <a:pt x="920726" y="188689"/>
                  </a:lnTo>
                  <a:lnTo>
                    <a:pt x="956225" y="216130"/>
                  </a:lnTo>
                  <a:lnTo>
                    <a:pt x="989224" y="246443"/>
                  </a:lnTo>
                  <a:lnTo>
                    <a:pt x="1019536" y="279441"/>
                  </a:lnTo>
                  <a:lnTo>
                    <a:pt x="1046978" y="314940"/>
                  </a:lnTo>
                  <a:lnTo>
                    <a:pt x="1071362" y="352754"/>
                  </a:lnTo>
                  <a:lnTo>
                    <a:pt x="1092504" y="392696"/>
                  </a:lnTo>
                  <a:lnTo>
                    <a:pt x="1110218" y="434583"/>
                  </a:lnTo>
                  <a:lnTo>
                    <a:pt x="1124319" y="478227"/>
                  </a:lnTo>
                  <a:lnTo>
                    <a:pt x="1134620" y="523445"/>
                  </a:lnTo>
                  <a:lnTo>
                    <a:pt x="1140937" y="570049"/>
                  </a:lnTo>
                  <a:lnTo>
                    <a:pt x="1143084" y="617855"/>
                  </a:lnTo>
                  <a:lnTo>
                    <a:pt x="1140937" y="665679"/>
                  </a:lnTo>
                  <a:lnTo>
                    <a:pt x="1134620" y="712298"/>
                  </a:lnTo>
                  <a:lnTo>
                    <a:pt x="1124319" y="757526"/>
                  </a:lnTo>
                  <a:lnTo>
                    <a:pt x="1110218" y="801177"/>
                  </a:lnTo>
                  <a:lnTo>
                    <a:pt x="1092504" y="843068"/>
                  </a:lnTo>
                  <a:lnTo>
                    <a:pt x="1071362" y="883012"/>
                  </a:lnTo>
                  <a:lnTo>
                    <a:pt x="1046978" y="920824"/>
                  </a:lnTo>
                  <a:lnTo>
                    <a:pt x="1019536" y="956320"/>
                  </a:lnTo>
                  <a:lnTo>
                    <a:pt x="989224" y="989314"/>
                  </a:lnTo>
                  <a:lnTo>
                    <a:pt x="956225" y="1019620"/>
                  </a:lnTo>
                  <a:lnTo>
                    <a:pt x="920726" y="1047055"/>
                  </a:lnTo>
                  <a:lnTo>
                    <a:pt x="882913" y="1071433"/>
                  </a:lnTo>
                  <a:lnTo>
                    <a:pt x="842970" y="1092568"/>
                  </a:lnTo>
                  <a:lnTo>
                    <a:pt x="801084" y="1110275"/>
                  </a:lnTo>
                  <a:lnTo>
                    <a:pt x="757439" y="1124370"/>
                  </a:lnTo>
                  <a:lnTo>
                    <a:pt x="712222" y="1134667"/>
                  </a:lnTo>
                  <a:lnTo>
                    <a:pt x="665618" y="1140981"/>
                  </a:lnTo>
                  <a:lnTo>
                    <a:pt x="617812" y="1143127"/>
                  </a:lnTo>
                  <a:lnTo>
                    <a:pt x="570006" y="1140981"/>
                  </a:lnTo>
                  <a:lnTo>
                    <a:pt x="523402" y="1134667"/>
                  </a:lnTo>
                  <a:lnTo>
                    <a:pt x="478185" y="1124370"/>
                  </a:lnTo>
                  <a:lnTo>
                    <a:pt x="434541" y="1110275"/>
                  </a:lnTo>
                  <a:lnTo>
                    <a:pt x="392654" y="1092568"/>
                  </a:lnTo>
                  <a:lnTo>
                    <a:pt x="352711" y="1071433"/>
                  </a:lnTo>
                  <a:lnTo>
                    <a:pt x="314898" y="1047055"/>
                  </a:lnTo>
                  <a:lnTo>
                    <a:pt x="279399" y="1019620"/>
                  </a:lnTo>
                  <a:lnTo>
                    <a:pt x="246401" y="989314"/>
                  </a:lnTo>
                  <a:lnTo>
                    <a:pt x="216088" y="956320"/>
                  </a:lnTo>
                  <a:lnTo>
                    <a:pt x="188647" y="920824"/>
                  </a:lnTo>
                  <a:lnTo>
                    <a:pt x="164262" y="883012"/>
                  </a:lnTo>
                  <a:lnTo>
                    <a:pt x="143120" y="843068"/>
                  </a:lnTo>
                  <a:lnTo>
                    <a:pt x="125406" y="801177"/>
                  </a:lnTo>
                  <a:lnTo>
                    <a:pt x="111306" y="757526"/>
                  </a:lnTo>
                  <a:lnTo>
                    <a:pt x="101004" y="712298"/>
                  </a:lnTo>
                  <a:lnTo>
                    <a:pt x="94687" y="665679"/>
                  </a:lnTo>
                  <a:lnTo>
                    <a:pt x="92540" y="617855"/>
                  </a:lnTo>
                  <a:lnTo>
                    <a:pt x="95206" y="565039"/>
                  </a:lnTo>
                  <a:lnTo>
                    <a:pt x="103139" y="512930"/>
                  </a:lnTo>
                  <a:lnTo>
                    <a:pt x="116241" y="461931"/>
                  </a:lnTo>
                  <a:lnTo>
                    <a:pt x="134416" y="412444"/>
                  </a:lnTo>
                  <a:lnTo>
                    <a:pt x="157564" y="364871"/>
                  </a:lnTo>
                  <a:lnTo>
                    <a:pt x="76284" y="320167"/>
                  </a:lnTo>
                  <a:lnTo>
                    <a:pt x="54658" y="363384"/>
                  </a:lnTo>
                  <a:lnTo>
                    <a:pt x="36699" y="407458"/>
                  </a:lnTo>
                  <a:lnTo>
                    <a:pt x="22351" y="452202"/>
                  </a:lnTo>
                  <a:lnTo>
                    <a:pt x="11561" y="497430"/>
                  </a:lnTo>
                  <a:lnTo>
                    <a:pt x="4276" y="542955"/>
                  </a:lnTo>
                  <a:lnTo>
                    <a:pt x="440" y="588590"/>
                  </a:lnTo>
                  <a:lnTo>
                    <a:pt x="0" y="634148"/>
                  </a:lnTo>
                  <a:lnTo>
                    <a:pt x="2901" y="679443"/>
                  </a:lnTo>
                  <a:lnTo>
                    <a:pt x="9090" y="724289"/>
                  </a:lnTo>
                  <a:lnTo>
                    <a:pt x="18513" y="768497"/>
                  </a:lnTo>
                  <a:lnTo>
                    <a:pt x="31116" y="811883"/>
                  </a:lnTo>
                  <a:lnTo>
                    <a:pt x="46844" y="854258"/>
                  </a:lnTo>
                  <a:lnTo>
                    <a:pt x="65643" y="895437"/>
                  </a:lnTo>
                  <a:lnTo>
                    <a:pt x="87460" y="935232"/>
                  </a:lnTo>
                  <a:lnTo>
                    <a:pt x="112240" y="973457"/>
                  </a:lnTo>
                  <a:lnTo>
                    <a:pt x="139930" y="1009926"/>
                  </a:lnTo>
                  <a:lnTo>
                    <a:pt x="170474" y="1044451"/>
                  </a:lnTo>
                  <a:lnTo>
                    <a:pt x="203820" y="1076846"/>
                  </a:lnTo>
                  <a:lnTo>
                    <a:pt x="239913" y="1106924"/>
                  </a:lnTo>
                  <a:lnTo>
                    <a:pt x="278699" y="1134498"/>
                  </a:lnTo>
                  <a:lnTo>
                    <a:pt x="320124" y="1159383"/>
                  </a:lnTo>
                  <a:lnTo>
                    <a:pt x="363341" y="1181025"/>
                  </a:lnTo>
                  <a:lnTo>
                    <a:pt x="407415" y="1198998"/>
                  </a:lnTo>
                  <a:lnTo>
                    <a:pt x="452160" y="1213356"/>
                  </a:lnTo>
                  <a:lnTo>
                    <a:pt x="497388" y="1224154"/>
                  </a:lnTo>
                  <a:lnTo>
                    <a:pt x="542912" y="1231446"/>
                  </a:lnTo>
                  <a:lnTo>
                    <a:pt x="588547" y="1235286"/>
                  </a:lnTo>
                  <a:lnTo>
                    <a:pt x="634106" y="1235728"/>
                  </a:lnTo>
                  <a:lnTo>
                    <a:pt x="679401" y="1232828"/>
                  </a:lnTo>
                  <a:lnTo>
                    <a:pt x="724246" y="1226640"/>
                  </a:lnTo>
                  <a:lnTo>
                    <a:pt x="768455" y="1217217"/>
                  </a:lnTo>
                  <a:lnTo>
                    <a:pt x="811840" y="1204614"/>
                  </a:lnTo>
                  <a:lnTo>
                    <a:pt x="854216" y="1188886"/>
                  </a:lnTo>
                  <a:lnTo>
                    <a:pt x="895395" y="1170088"/>
                  </a:lnTo>
                  <a:lnTo>
                    <a:pt x="935190" y="1148272"/>
                  </a:lnTo>
                  <a:lnTo>
                    <a:pt x="973415" y="1123495"/>
                  </a:lnTo>
                  <a:lnTo>
                    <a:pt x="1009884" y="1095809"/>
                  </a:lnTo>
                  <a:lnTo>
                    <a:pt x="1044409" y="1065271"/>
                  </a:lnTo>
                  <a:lnTo>
                    <a:pt x="1076803" y="1031933"/>
                  </a:lnTo>
                  <a:lnTo>
                    <a:pt x="1106882" y="995851"/>
                  </a:lnTo>
                  <a:lnTo>
                    <a:pt x="1134456" y="957078"/>
                  </a:lnTo>
                  <a:lnTo>
                    <a:pt x="1159340" y="915670"/>
                  </a:lnTo>
                  <a:lnTo>
                    <a:pt x="1180982" y="872452"/>
                  </a:lnTo>
                  <a:lnTo>
                    <a:pt x="1198955" y="828378"/>
                  </a:lnTo>
                  <a:lnTo>
                    <a:pt x="1213313" y="783634"/>
                  </a:lnTo>
                  <a:lnTo>
                    <a:pt x="1224111" y="738405"/>
                  </a:lnTo>
                  <a:lnTo>
                    <a:pt x="1231401" y="692880"/>
                  </a:lnTo>
                  <a:lnTo>
                    <a:pt x="1235240" y="647243"/>
                  </a:lnTo>
                  <a:lnTo>
                    <a:pt x="1235681" y="601683"/>
                  </a:lnTo>
                  <a:lnTo>
                    <a:pt x="1232779" y="556386"/>
                  </a:lnTo>
                  <a:lnTo>
                    <a:pt x="1226587" y="511537"/>
                  </a:lnTo>
                  <a:lnTo>
                    <a:pt x="1217161" y="467325"/>
                  </a:lnTo>
                  <a:lnTo>
                    <a:pt x="1204554" y="423935"/>
                  </a:lnTo>
                  <a:lnTo>
                    <a:pt x="1188820" y="381554"/>
                  </a:lnTo>
                  <a:lnTo>
                    <a:pt x="1170015" y="340369"/>
                  </a:lnTo>
                  <a:lnTo>
                    <a:pt x="1148192" y="300566"/>
                  </a:lnTo>
                  <a:lnTo>
                    <a:pt x="1123406" y="262332"/>
                  </a:lnTo>
                  <a:lnTo>
                    <a:pt x="1095711" y="225854"/>
                  </a:lnTo>
                  <a:lnTo>
                    <a:pt x="1065161" y="191318"/>
                  </a:lnTo>
                  <a:lnTo>
                    <a:pt x="1031811" y="158910"/>
                  </a:lnTo>
                  <a:lnTo>
                    <a:pt x="995714" y="128818"/>
                  </a:lnTo>
                  <a:lnTo>
                    <a:pt x="956926" y="101228"/>
                  </a:lnTo>
                  <a:lnTo>
                    <a:pt x="915500" y="76326"/>
                  </a:lnTo>
                  <a:lnTo>
                    <a:pt x="869019" y="53298"/>
                  </a:lnTo>
                  <a:lnTo>
                    <a:pt x="820937" y="34299"/>
                  </a:lnTo>
                  <a:lnTo>
                    <a:pt x="771514" y="19399"/>
                  </a:lnTo>
                  <a:lnTo>
                    <a:pt x="721011" y="8668"/>
                  </a:lnTo>
                  <a:lnTo>
                    <a:pt x="669690" y="2178"/>
                  </a:lnTo>
                  <a:lnTo>
                    <a:pt x="617812" y="0"/>
                  </a:lnTo>
                  <a:close/>
                </a:path>
              </a:pathLst>
            </a:custGeom>
            <a:solidFill>
              <a:srgbClr val="FFE600"/>
            </a:solidFill>
          </p:spPr>
          <p:txBody>
            <a:bodyPr wrap="square" lIns="0" tIns="0" rIns="0" bIns="0" rtlCol="0"/>
            <a:lstStyle/>
            <a:p>
              <a:endParaRPr/>
            </a:p>
          </p:txBody>
        </p:sp>
      </p:grpSp>
      <p:sp>
        <p:nvSpPr>
          <p:cNvPr id="12" name="object 12"/>
          <p:cNvSpPr txBox="1"/>
          <p:nvPr/>
        </p:nvSpPr>
        <p:spPr>
          <a:xfrm>
            <a:off x="7901104" y="3923410"/>
            <a:ext cx="799465" cy="477520"/>
          </a:xfrm>
          <a:prstGeom prst="rect">
            <a:avLst/>
          </a:prstGeom>
        </p:spPr>
        <p:txBody>
          <a:bodyPr vert="horz" wrap="square" lIns="0" tIns="13970" rIns="0" bIns="0" rtlCol="0">
            <a:spAutoFit/>
          </a:bodyPr>
          <a:lstStyle/>
          <a:p>
            <a:pPr marL="12700">
              <a:spcBef>
                <a:spcPts val="110"/>
              </a:spcBef>
            </a:pPr>
            <a:r>
              <a:rPr sz="2950" spc="60" dirty="0">
                <a:latin typeface="Cambria"/>
                <a:cs typeface="Cambria"/>
              </a:rPr>
              <a:t>83%</a:t>
            </a:r>
            <a:endParaRPr sz="2950" dirty="0">
              <a:latin typeface="Cambria"/>
              <a:cs typeface="Cambria"/>
            </a:endParaRPr>
          </a:p>
        </p:txBody>
      </p:sp>
      <p:sp>
        <p:nvSpPr>
          <p:cNvPr id="14" name="object 14"/>
          <p:cNvSpPr txBox="1"/>
          <p:nvPr/>
        </p:nvSpPr>
        <p:spPr>
          <a:xfrm>
            <a:off x="7933498" y="5365878"/>
            <a:ext cx="799465" cy="477520"/>
          </a:xfrm>
          <a:prstGeom prst="rect">
            <a:avLst/>
          </a:prstGeom>
        </p:spPr>
        <p:txBody>
          <a:bodyPr vert="horz" wrap="square" lIns="0" tIns="14605" rIns="0" bIns="0" rtlCol="0">
            <a:spAutoFit/>
          </a:bodyPr>
          <a:lstStyle/>
          <a:p>
            <a:pPr marL="12700">
              <a:spcBef>
                <a:spcPts val="115"/>
              </a:spcBef>
            </a:pPr>
            <a:r>
              <a:rPr sz="2950" spc="60" dirty="0">
                <a:latin typeface="Cambria"/>
                <a:cs typeface="Cambria"/>
              </a:rPr>
              <a:t>75%</a:t>
            </a:r>
            <a:endParaRPr sz="2950" dirty="0">
              <a:latin typeface="Cambria"/>
              <a:cs typeface="Cambria"/>
            </a:endParaRPr>
          </a:p>
        </p:txBody>
      </p:sp>
      <p:sp>
        <p:nvSpPr>
          <p:cNvPr id="15" name="object 15"/>
          <p:cNvSpPr/>
          <p:nvPr/>
        </p:nvSpPr>
        <p:spPr>
          <a:xfrm>
            <a:off x="7719201" y="5023172"/>
            <a:ext cx="1210105" cy="1230630"/>
          </a:xfrm>
          <a:custGeom>
            <a:avLst/>
            <a:gdLst/>
            <a:ahLst/>
            <a:cxnLst/>
            <a:rect l="l" t="t" r="r" b="b"/>
            <a:pathLst>
              <a:path w="1229995" h="1230629">
                <a:moveTo>
                  <a:pt x="92201" y="615061"/>
                </a:moveTo>
                <a:lnTo>
                  <a:pt x="0" y="615061"/>
                </a:lnTo>
                <a:lnTo>
                  <a:pt x="1850" y="663118"/>
                </a:lnTo>
                <a:lnTo>
                  <a:pt x="7309" y="710165"/>
                </a:lnTo>
                <a:lnTo>
                  <a:pt x="16241" y="756064"/>
                </a:lnTo>
                <a:lnTo>
                  <a:pt x="28509" y="800678"/>
                </a:lnTo>
                <a:lnTo>
                  <a:pt x="43976" y="843870"/>
                </a:lnTo>
                <a:lnTo>
                  <a:pt x="62506" y="885505"/>
                </a:lnTo>
                <a:lnTo>
                  <a:pt x="83961" y="925445"/>
                </a:lnTo>
                <a:lnTo>
                  <a:pt x="108204" y="963553"/>
                </a:lnTo>
                <a:lnTo>
                  <a:pt x="135100" y="999692"/>
                </a:lnTo>
                <a:lnTo>
                  <a:pt x="164511" y="1033727"/>
                </a:lnTo>
                <a:lnTo>
                  <a:pt x="196301" y="1065519"/>
                </a:lnTo>
                <a:lnTo>
                  <a:pt x="230332" y="1094933"/>
                </a:lnTo>
                <a:lnTo>
                  <a:pt x="266469" y="1121831"/>
                </a:lnTo>
                <a:lnTo>
                  <a:pt x="304574" y="1146077"/>
                </a:lnTo>
                <a:lnTo>
                  <a:pt x="344510" y="1167533"/>
                </a:lnTo>
                <a:lnTo>
                  <a:pt x="386141" y="1186064"/>
                </a:lnTo>
                <a:lnTo>
                  <a:pt x="429331" y="1201533"/>
                </a:lnTo>
                <a:lnTo>
                  <a:pt x="473941" y="1213802"/>
                </a:lnTo>
                <a:lnTo>
                  <a:pt x="519836" y="1222735"/>
                </a:lnTo>
                <a:lnTo>
                  <a:pt x="566879" y="1228195"/>
                </a:lnTo>
                <a:lnTo>
                  <a:pt x="614934" y="1230045"/>
                </a:lnTo>
                <a:lnTo>
                  <a:pt x="663005" y="1228195"/>
                </a:lnTo>
                <a:lnTo>
                  <a:pt x="710063" y="1222735"/>
                </a:lnTo>
                <a:lnTo>
                  <a:pt x="755973" y="1213802"/>
                </a:lnTo>
                <a:lnTo>
                  <a:pt x="800596" y="1201533"/>
                </a:lnTo>
                <a:lnTo>
                  <a:pt x="843796" y="1186064"/>
                </a:lnTo>
                <a:lnTo>
                  <a:pt x="885438" y="1167533"/>
                </a:lnTo>
                <a:lnTo>
                  <a:pt x="925383" y="1146077"/>
                </a:lnTo>
                <a:lnTo>
                  <a:pt x="938405" y="1137793"/>
                </a:lnTo>
                <a:lnTo>
                  <a:pt x="614934" y="1137793"/>
                </a:lnTo>
                <a:lnTo>
                  <a:pt x="567358" y="1135656"/>
                </a:lnTo>
                <a:lnTo>
                  <a:pt x="520978" y="1129370"/>
                </a:lnTo>
                <a:lnTo>
                  <a:pt x="475978" y="1119118"/>
                </a:lnTo>
                <a:lnTo>
                  <a:pt x="432543" y="1105085"/>
                </a:lnTo>
                <a:lnTo>
                  <a:pt x="390857" y="1087455"/>
                </a:lnTo>
                <a:lnTo>
                  <a:pt x="351105" y="1066414"/>
                </a:lnTo>
                <a:lnTo>
                  <a:pt x="313472" y="1042145"/>
                </a:lnTo>
                <a:lnTo>
                  <a:pt x="278142" y="1014833"/>
                </a:lnTo>
                <a:lnTo>
                  <a:pt x="245301" y="984662"/>
                </a:lnTo>
                <a:lnTo>
                  <a:pt x="215133" y="951818"/>
                </a:lnTo>
                <a:lnTo>
                  <a:pt x="187823" y="916483"/>
                </a:lnTo>
                <a:lnTo>
                  <a:pt x="163556" y="878844"/>
                </a:lnTo>
                <a:lnTo>
                  <a:pt x="142516" y="839084"/>
                </a:lnTo>
                <a:lnTo>
                  <a:pt x="124889" y="797388"/>
                </a:lnTo>
                <a:lnTo>
                  <a:pt x="110859" y="753941"/>
                </a:lnTo>
                <a:lnTo>
                  <a:pt x="100612" y="708926"/>
                </a:lnTo>
                <a:lnTo>
                  <a:pt x="94333" y="662529"/>
                </a:lnTo>
                <a:lnTo>
                  <a:pt x="92201" y="615061"/>
                </a:lnTo>
                <a:close/>
              </a:path>
              <a:path w="1229995" h="1230629">
                <a:moveTo>
                  <a:pt x="614934" y="0"/>
                </a:moveTo>
                <a:lnTo>
                  <a:pt x="614934" y="92202"/>
                </a:lnTo>
                <a:lnTo>
                  <a:pt x="662529" y="94338"/>
                </a:lnTo>
                <a:lnTo>
                  <a:pt x="708926" y="100624"/>
                </a:lnTo>
                <a:lnTo>
                  <a:pt x="753941" y="110876"/>
                </a:lnTo>
                <a:lnTo>
                  <a:pt x="797388" y="124908"/>
                </a:lnTo>
                <a:lnTo>
                  <a:pt x="839084" y="142536"/>
                </a:lnTo>
                <a:lnTo>
                  <a:pt x="878844" y="163576"/>
                </a:lnTo>
                <a:lnTo>
                  <a:pt x="916483" y="187842"/>
                </a:lnTo>
                <a:lnTo>
                  <a:pt x="951818" y="215150"/>
                </a:lnTo>
                <a:lnTo>
                  <a:pt x="984662" y="245316"/>
                </a:lnTo>
                <a:lnTo>
                  <a:pt x="1014833" y="278155"/>
                </a:lnTo>
                <a:lnTo>
                  <a:pt x="1042145" y="313482"/>
                </a:lnTo>
                <a:lnTo>
                  <a:pt x="1066414" y="351112"/>
                </a:lnTo>
                <a:lnTo>
                  <a:pt x="1087455" y="390862"/>
                </a:lnTo>
                <a:lnTo>
                  <a:pt x="1105085" y="432546"/>
                </a:lnTo>
                <a:lnTo>
                  <a:pt x="1119118" y="475980"/>
                </a:lnTo>
                <a:lnTo>
                  <a:pt x="1129370" y="520979"/>
                </a:lnTo>
                <a:lnTo>
                  <a:pt x="1135656" y="567358"/>
                </a:lnTo>
                <a:lnTo>
                  <a:pt x="1137787" y="615061"/>
                </a:lnTo>
                <a:lnTo>
                  <a:pt x="1135656" y="662529"/>
                </a:lnTo>
                <a:lnTo>
                  <a:pt x="1129349" y="709015"/>
                </a:lnTo>
                <a:lnTo>
                  <a:pt x="1119094" y="754014"/>
                </a:lnTo>
                <a:lnTo>
                  <a:pt x="1105059" y="797448"/>
                </a:lnTo>
                <a:lnTo>
                  <a:pt x="1087430" y="839132"/>
                </a:lnTo>
                <a:lnTo>
                  <a:pt x="1066390" y="878882"/>
                </a:lnTo>
                <a:lnTo>
                  <a:pt x="1042122" y="916512"/>
                </a:lnTo>
                <a:lnTo>
                  <a:pt x="1014813" y="951839"/>
                </a:lnTo>
                <a:lnTo>
                  <a:pt x="984645" y="984678"/>
                </a:lnTo>
                <a:lnTo>
                  <a:pt x="951803" y="1014844"/>
                </a:lnTo>
                <a:lnTo>
                  <a:pt x="916472" y="1042152"/>
                </a:lnTo>
                <a:lnTo>
                  <a:pt x="878835" y="1066418"/>
                </a:lnTo>
                <a:lnTo>
                  <a:pt x="839078" y="1087458"/>
                </a:lnTo>
                <a:lnTo>
                  <a:pt x="797384" y="1105086"/>
                </a:lnTo>
                <a:lnTo>
                  <a:pt x="753938" y="1119118"/>
                </a:lnTo>
                <a:lnTo>
                  <a:pt x="708925" y="1129370"/>
                </a:lnTo>
                <a:lnTo>
                  <a:pt x="662528" y="1135656"/>
                </a:lnTo>
                <a:lnTo>
                  <a:pt x="614934" y="1137793"/>
                </a:lnTo>
                <a:lnTo>
                  <a:pt x="938405" y="1137793"/>
                </a:lnTo>
                <a:lnTo>
                  <a:pt x="999638" y="1094933"/>
                </a:lnTo>
                <a:lnTo>
                  <a:pt x="1033675" y="1065519"/>
                </a:lnTo>
                <a:lnTo>
                  <a:pt x="1065469" y="1033727"/>
                </a:lnTo>
                <a:lnTo>
                  <a:pt x="1094884" y="999692"/>
                </a:lnTo>
                <a:lnTo>
                  <a:pt x="1121783" y="963553"/>
                </a:lnTo>
                <a:lnTo>
                  <a:pt x="1146029" y="925445"/>
                </a:lnTo>
                <a:lnTo>
                  <a:pt x="1167485" y="885505"/>
                </a:lnTo>
                <a:lnTo>
                  <a:pt x="1186016" y="843870"/>
                </a:lnTo>
                <a:lnTo>
                  <a:pt x="1201484" y="800678"/>
                </a:lnTo>
                <a:lnTo>
                  <a:pt x="1213752" y="756064"/>
                </a:lnTo>
                <a:lnTo>
                  <a:pt x="1222685" y="710165"/>
                </a:lnTo>
                <a:lnTo>
                  <a:pt x="1228144" y="663118"/>
                </a:lnTo>
                <a:lnTo>
                  <a:pt x="1229990" y="614934"/>
                </a:lnTo>
                <a:lnTo>
                  <a:pt x="1228144" y="566989"/>
                </a:lnTo>
                <a:lnTo>
                  <a:pt x="1222685" y="519931"/>
                </a:lnTo>
                <a:lnTo>
                  <a:pt x="1213752" y="474021"/>
                </a:lnTo>
                <a:lnTo>
                  <a:pt x="1201484" y="429398"/>
                </a:lnTo>
                <a:lnTo>
                  <a:pt x="1186016" y="386198"/>
                </a:lnTo>
                <a:lnTo>
                  <a:pt x="1167485" y="344556"/>
                </a:lnTo>
                <a:lnTo>
                  <a:pt x="1146029" y="304611"/>
                </a:lnTo>
                <a:lnTo>
                  <a:pt x="1121783" y="266499"/>
                </a:lnTo>
                <a:lnTo>
                  <a:pt x="1094884" y="230356"/>
                </a:lnTo>
                <a:lnTo>
                  <a:pt x="1065469" y="196319"/>
                </a:lnTo>
                <a:lnTo>
                  <a:pt x="1033675" y="164525"/>
                </a:lnTo>
                <a:lnTo>
                  <a:pt x="999638" y="135110"/>
                </a:lnTo>
                <a:lnTo>
                  <a:pt x="963495" y="108211"/>
                </a:lnTo>
                <a:lnTo>
                  <a:pt x="925383" y="83965"/>
                </a:lnTo>
                <a:lnTo>
                  <a:pt x="885438" y="62509"/>
                </a:lnTo>
                <a:lnTo>
                  <a:pt x="843796" y="43978"/>
                </a:lnTo>
                <a:lnTo>
                  <a:pt x="800596" y="28510"/>
                </a:lnTo>
                <a:lnTo>
                  <a:pt x="755973" y="16242"/>
                </a:lnTo>
                <a:lnTo>
                  <a:pt x="710063" y="7309"/>
                </a:lnTo>
                <a:lnTo>
                  <a:pt x="663005" y="1850"/>
                </a:lnTo>
                <a:lnTo>
                  <a:pt x="614934" y="0"/>
                </a:lnTo>
                <a:close/>
              </a:path>
            </a:pathLst>
          </a:custGeom>
          <a:solidFill>
            <a:srgbClr val="FFE600"/>
          </a:solidFill>
        </p:spPr>
        <p:txBody>
          <a:bodyPr wrap="square" lIns="0" tIns="0" rIns="0" bIns="0" rtlCol="0"/>
          <a:lstStyle/>
          <a:p>
            <a:endParaRPr/>
          </a:p>
        </p:txBody>
      </p:sp>
      <p:sp>
        <p:nvSpPr>
          <p:cNvPr id="16" name="object 16"/>
          <p:cNvSpPr txBox="1"/>
          <p:nvPr/>
        </p:nvSpPr>
        <p:spPr>
          <a:xfrm>
            <a:off x="8970261" y="2295999"/>
            <a:ext cx="2993139" cy="1243930"/>
          </a:xfrm>
          <a:prstGeom prst="rect">
            <a:avLst/>
          </a:prstGeom>
        </p:spPr>
        <p:txBody>
          <a:bodyPr vert="horz" wrap="square" lIns="0" tIns="12700" rIns="0" bIns="0" rtlCol="0">
            <a:spAutoFit/>
          </a:bodyPr>
          <a:lstStyle/>
          <a:p>
            <a:pPr marL="12065" marR="5080" algn="ctr">
              <a:spcBef>
                <a:spcPts val="100"/>
              </a:spcBef>
            </a:pPr>
            <a:r>
              <a:rPr sz="2000" spc="15" dirty="0">
                <a:latin typeface="Cambria"/>
                <a:cs typeface="Cambria"/>
              </a:rPr>
              <a:t>of </a:t>
            </a:r>
            <a:r>
              <a:rPr sz="2000" spc="20" dirty="0">
                <a:latin typeface="Cambria"/>
                <a:cs typeface="Cambria"/>
              </a:rPr>
              <a:t>investors </a:t>
            </a:r>
            <a:r>
              <a:rPr sz="2000" spc="35" dirty="0">
                <a:latin typeface="Cambria"/>
                <a:cs typeface="Cambria"/>
              </a:rPr>
              <a:t>surveyed </a:t>
            </a:r>
            <a:r>
              <a:rPr sz="2000" spc="40" dirty="0">
                <a:latin typeface="Cambria"/>
                <a:cs typeface="Cambria"/>
              </a:rPr>
              <a:t> </a:t>
            </a:r>
            <a:r>
              <a:rPr sz="2000" u="sng" spc="30" dirty="0">
                <a:uFill>
                  <a:solidFill>
                    <a:srgbClr val="000000"/>
                  </a:solidFill>
                </a:uFill>
                <a:latin typeface="Cambria"/>
                <a:cs typeface="Cambria"/>
              </a:rPr>
              <a:t>evaluate nonfinancial </a:t>
            </a:r>
            <a:r>
              <a:rPr sz="2000" spc="35" dirty="0">
                <a:latin typeface="Cambria"/>
                <a:cs typeface="Cambria"/>
              </a:rPr>
              <a:t> </a:t>
            </a:r>
            <a:r>
              <a:rPr sz="2000" u="sng" spc="55" dirty="0">
                <a:uFill>
                  <a:solidFill>
                    <a:srgbClr val="000000"/>
                  </a:solidFill>
                </a:uFill>
                <a:latin typeface="Cambria"/>
                <a:cs typeface="Cambria"/>
              </a:rPr>
              <a:t>disc</a:t>
            </a:r>
            <a:r>
              <a:rPr sz="2000" u="sng" spc="30" dirty="0">
                <a:uFill>
                  <a:solidFill>
                    <a:srgbClr val="000000"/>
                  </a:solidFill>
                </a:uFill>
                <a:latin typeface="Cambria"/>
                <a:cs typeface="Cambria"/>
              </a:rPr>
              <a:t>l</a:t>
            </a:r>
            <a:r>
              <a:rPr sz="2000" u="sng" spc="40" dirty="0">
                <a:uFill>
                  <a:solidFill>
                    <a:srgbClr val="000000"/>
                  </a:solidFill>
                </a:uFill>
                <a:latin typeface="Cambria"/>
                <a:cs typeface="Cambria"/>
              </a:rPr>
              <a:t>o</a:t>
            </a:r>
            <a:r>
              <a:rPr sz="2000" u="sng" spc="35" dirty="0">
                <a:uFill>
                  <a:solidFill>
                    <a:srgbClr val="000000"/>
                  </a:solidFill>
                </a:uFill>
                <a:latin typeface="Cambria"/>
                <a:cs typeface="Cambria"/>
              </a:rPr>
              <a:t>s</a:t>
            </a:r>
            <a:r>
              <a:rPr sz="2000" u="sng" spc="5" dirty="0">
                <a:uFill>
                  <a:solidFill>
                    <a:srgbClr val="000000"/>
                  </a:solidFill>
                </a:uFill>
                <a:latin typeface="Cambria"/>
                <a:cs typeface="Cambria"/>
              </a:rPr>
              <a:t>u</a:t>
            </a:r>
            <a:r>
              <a:rPr sz="2000" u="sng" spc="-55" dirty="0">
                <a:uFill>
                  <a:solidFill>
                    <a:srgbClr val="000000"/>
                  </a:solidFill>
                </a:uFill>
                <a:latin typeface="Cambria"/>
                <a:cs typeface="Cambria"/>
              </a:rPr>
              <a:t>r</a:t>
            </a:r>
            <a:r>
              <a:rPr sz="2000" u="sng" spc="65" dirty="0">
                <a:uFill>
                  <a:solidFill>
                    <a:srgbClr val="000000"/>
                  </a:solidFill>
                </a:uFill>
                <a:latin typeface="Cambria"/>
                <a:cs typeface="Cambria"/>
              </a:rPr>
              <a:t>es</a:t>
            </a:r>
            <a:r>
              <a:rPr sz="2000" spc="100" dirty="0">
                <a:latin typeface="Cambria"/>
                <a:cs typeface="Cambria"/>
              </a:rPr>
              <a:t>,</a:t>
            </a:r>
            <a:r>
              <a:rPr sz="2000" spc="-70" dirty="0">
                <a:latin typeface="Cambria"/>
                <a:cs typeface="Cambria"/>
              </a:rPr>
              <a:t> </a:t>
            </a:r>
            <a:r>
              <a:rPr sz="2000" spc="25" dirty="0">
                <a:latin typeface="Cambria"/>
                <a:cs typeface="Cambria"/>
              </a:rPr>
              <a:t>either  formally</a:t>
            </a:r>
            <a:r>
              <a:rPr sz="2000" dirty="0">
                <a:latin typeface="Cambria"/>
                <a:cs typeface="Cambria"/>
              </a:rPr>
              <a:t> </a:t>
            </a:r>
            <a:r>
              <a:rPr sz="2000" spc="25" dirty="0">
                <a:latin typeface="Cambria"/>
                <a:cs typeface="Cambria"/>
              </a:rPr>
              <a:t>or</a:t>
            </a:r>
            <a:r>
              <a:rPr sz="2000" spc="5" dirty="0">
                <a:latin typeface="Cambria"/>
                <a:cs typeface="Cambria"/>
              </a:rPr>
              <a:t> </a:t>
            </a:r>
            <a:r>
              <a:rPr sz="2000" spc="25" dirty="0">
                <a:latin typeface="Cambria"/>
                <a:cs typeface="Cambria"/>
              </a:rPr>
              <a:t>informally</a:t>
            </a:r>
            <a:endParaRPr sz="2000" dirty="0">
              <a:latin typeface="Cambria"/>
              <a:cs typeface="Cambria"/>
            </a:endParaRPr>
          </a:p>
        </p:txBody>
      </p:sp>
      <p:sp>
        <p:nvSpPr>
          <p:cNvPr id="18" name="object 18"/>
          <p:cNvSpPr txBox="1"/>
          <p:nvPr/>
        </p:nvSpPr>
        <p:spPr>
          <a:xfrm>
            <a:off x="9067799" y="4054818"/>
            <a:ext cx="2993139" cy="1179169"/>
          </a:xfrm>
          <a:prstGeom prst="rect">
            <a:avLst/>
          </a:prstGeom>
        </p:spPr>
        <p:txBody>
          <a:bodyPr vert="horz" wrap="square" lIns="0" tIns="12065" rIns="0" bIns="0" rtlCol="0">
            <a:spAutoFit/>
          </a:bodyPr>
          <a:lstStyle/>
          <a:p>
            <a:pPr marL="196215" marR="5080" indent="-184150">
              <a:spcBef>
                <a:spcPts val="95"/>
              </a:spcBef>
            </a:pPr>
            <a:r>
              <a:rPr sz="1600" spc="10" dirty="0">
                <a:latin typeface="Cambria"/>
                <a:cs typeface="Cambria"/>
              </a:rPr>
              <a:t>of</a:t>
            </a:r>
            <a:r>
              <a:rPr sz="1600" spc="-10" dirty="0">
                <a:latin typeface="Cambria"/>
                <a:cs typeface="Cambria"/>
              </a:rPr>
              <a:t> </a:t>
            </a:r>
            <a:r>
              <a:rPr sz="1600" spc="25" dirty="0">
                <a:latin typeface="Cambria"/>
                <a:cs typeface="Cambria"/>
              </a:rPr>
              <a:t>investors</a:t>
            </a:r>
            <a:r>
              <a:rPr sz="1600" spc="-5" dirty="0">
                <a:latin typeface="Cambria"/>
                <a:cs typeface="Cambria"/>
              </a:rPr>
              <a:t> </a:t>
            </a:r>
            <a:r>
              <a:rPr sz="1600" spc="50" dirty="0">
                <a:latin typeface="Cambria"/>
                <a:cs typeface="Cambria"/>
              </a:rPr>
              <a:t>surveyed </a:t>
            </a:r>
            <a:r>
              <a:rPr sz="1600" spc="-225" dirty="0">
                <a:latin typeface="Cambria"/>
                <a:cs typeface="Cambria"/>
              </a:rPr>
              <a:t> </a:t>
            </a:r>
            <a:r>
              <a:rPr sz="1600" spc="40" dirty="0">
                <a:latin typeface="Cambria"/>
                <a:cs typeface="Cambria"/>
              </a:rPr>
              <a:t>consider</a:t>
            </a:r>
            <a:r>
              <a:rPr sz="1600" spc="20" dirty="0">
                <a:latin typeface="Cambria"/>
                <a:cs typeface="Cambria"/>
              </a:rPr>
              <a:t> </a:t>
            </a:r>
            <a:r>
              <a:rPr sz="1600" spc="15" dirty="0">
                <a:latin typeface="Cambria"/>
                <a:cs typeface="Cambria"/>
              </a:rPr>
              <a:t>formal</a:t>
            </a:r>
            <a:r>
              <a:rPr lang="en-IN" sz="1600" spc="15" dirty="0">
                <a:latin typeface="Cambria"/>
                <a:cs typeface="Cambria"/>
              </a:rPr>
              <a:t> </a:t>
            </a:r>
            <a:r>
              <a:rPr lang="en-US" sz="1600" u="sng" spc="25" dirty="0">
                <a:uFill>
                  <a:solidFill>
                    <a:srgbClr val="000000"/>
                  </a:solidFill>
                </a:uFill>
                <a:latin typeface="Cambria"/>
                <a:cs typeface="Cambria"/>
              </a:rPr>
              <a:t>frameworks</a:t>
            </a:r>
            <a:r>
              <a:rPr lang="en-US" sz="1600" u="sng" spc="30" dirty="0">
                <a:uFill>
                  <a:solidFill>
                    <a:srgbClr val="000000"/>
                  </a:solidFill>
                </a:uFill>
                <a:latin typeface="Cambria"/>
                <a:cs typeface="Cambria"/>
              </a:rPr>
              <a:t> </a:t>
            </a:r>
            <a:r>
              <a:rPr lang="en-US" sz="1600" dirty="0">
                <a:latin typeface="Cambria"/>
                <a:cs typeface="Cambria"/>
              </a:rPr>
              <a:t>to</a:t>
            </a:r>
            <a:r>
              <a:rPr lang="en-US" sz="1600" spc="25" dirty="0">
                <a:latin typeface="Cambria"/>
                <a:cs typeface="Cambria"/>
              </a:rPr>
              <a:t> </a:t>
            </a:r>
            <a:r>
              <a:rPr lang="en-US" sz="1600" spc="100" dirty="0">
                <a:latin typeface="Cambria"/>
                <a:cs typeface="Cambria"/>
              </a:rPr>
              <a:t>be </a:t>
            </a:r>
            <a:r>
              <a:rPr lang="en-US" sz="1600" spc="105" dirty="0">
                <a:latin typeface="Cambria"/>
                <a:cs typeface="Cambria"/>
              </a:rPr>
              <a:t> </a:t>
            </a:r>
            <a:r>
              <a:rPr lang="en-US" sz="1600" spc="45" dirty="0">
                <a:latin typeface="Cambria"/>
                <a:cs typeface="Cambria"/>
              </a:rPr>
              <a:t>necessary</a:t>
            </a:r>
            <a:r>
              <a:rPr lang="en-US" sz="1600" dirty="0">
                <a:latin typeface="Cambria"/>
                <a:cs typeface="Cambria"/>
              </a:rPr>
              <a:t> </a:t>
            </a:r>
            <a:r>
              <a:rPr lang="en-US" sz="1600" spc="15" dirty="0">
                <a:latin typeface="Cambria"/>
                <a:cs typeface="Cambria"/>
              </a:rPr>
              <a:t>in</a:t>
            </a:r>
            <a:r>
              <a:rPr lang="en-US" sz="1600" spc="5" dirty="0">
                <a:latin typeface="Cambria"/>
                <a:cs typeface="Cambria"/>
              </a:rPr>
              <a:t> </a:t>
            </a:r>
            <a:r>
              <a:rPr lang="en-US" sz="1600" spc="45" dirty="0">
                <a:latin typeface="Cambria"/>
                <a:cs typeface="Cambria"/>
              </a:rPr>
              <a:t>assessing </a:t>
            </a:r>
            <a:r>
              <a:rPr lang="en-US" sz="1600" spc="-225" dirty="0">
                <a:latin typeface="Cambria"/>
                <a:cs typeface="Cambria"/>
              </a:rPr>
              <a:t> </a:t>
            </a:r>
            <a:r>
              <a:rPr lang="en-US" sz="1600" u="sng" spc="35" dirty="0">
                <a:uFill>
                  <a:solidFill>
                    <a:srgbClr val="000000"/>
                  </a:solidFill>
                </a:uFill>
                <a:latin typeface="Cambria"/>
                <a:cs typeface="Cambria"/>
              </a:rPr>
              <a:t>long-term</a:t>
            </a:r>
            <a:r>
              <a:rPr lang="en-US" sz="1600" u="sng" spc="20" dirty="0">
                <a:uFill>
                  <a:solidFill>
                    <a:srgbClr val="000000"/>
                  </a:solidFill>
                </a:uFill>
                <a:latin typeface="Cambria"/>
                <a:cs typeface="Cambria"/>
              </a:rPr>
              <a:t> </a:t>
            </a:r>
            <a:r>
              <a:rPr lang="en-US" sz="1600" u="sng" spc="40" dirty="0">
                <a:uFill>
                  <a:solidFill>
                    <a:srgbClr val="000000"/>
                  </a:solidFill>
                </a:uFill>
                <a:latin typeface="Cambria"/>
                <a:cs typeface="Cambria"/>
              </a:rPr>
              <a:t>value</a:t>
            </a:r>
            <a:endParaRPr lang="en-US" sz="1600" dirty="0">
              <a:latin typeface="Cambria"/>
              <a:cs typeface="Cambria"/>
            </a:endParaRPr>
          </a:p>
          <a:p>
            <a:pPr marL="196215" marR="5080" indent="-184150">
              <a:spcBef>
                <a:spcPts val="95"/>
              </a:spcBef>
            </a:pPr>
            <a:endParaRPr sz="1100" dirty="0">
              <a:latin typeface="Cambria"/>
              <a:cs typeface="Cambria"/>
            </a:endParaRPr>
          </a:p>
        </p:txBody>
      </p:sp>
      <p:sp>
        <p:nvSpPr>
          <p:cNvPr id="21" name="object 21"/>
          <p:cNvSpPr txBox="1"/>
          <p:nvPr/>
        </p:nvSpPr>
        <p:spPr>
          <a:xfrm>
            <a:off x="9105128" y="5492340"/>
            <a:ext cx="2723403" cy="1425390"/>
          </a:xfrm>
          <a:prstGeom prst="rect">
            <a:avLst/>
          </a:prstGeom>
        </p:spPr>
        <p:txBody>
          <a:bodyPr vert="horz" wrap="square" lIns="0" tIns="12065" rIns="0" bIns="0" rtlCol="0">
            <a:spAutoFit/>
          </a:bodyPr>
          <a:lstStyle/>
          <a:p>
            <a:pPr marL="12700" marR="5080" indent="28575">
              <a:spcBef>
                <a:spcPts val="95"/>
              </a:spcBef>
            </a:pPr>
            <a:r>
              <a:rPr sz="1600" spc="10" dirty="0">
                <a:latin typeface="Cambria"/>
                <a:cs typeface="Cambria"/>
              </a:rPr>
              <a:t>of </a:t>
            </a:r>
            <a:r>
              <a:rPr sz="1600" spc="25" dirty="0">
                <a:latin typeface="Cambria"/>
                <a:cs typeface="Cambria"/>
              </a:rPr>
              <a:t>investors </a:t>
            </a:r>
            <a:r>
              <a:rPr sz="1600" spc="50" dirty="0">
                <a:latin typeface="Cambria"/>
                <a:cs typeface="Cambria"/>
              </a:rPr>
              <a:t>surveyed </a:t>
            </a:r>
            <a:r>
              <a:rPr sz="1600" spc="25" dirty="0">
                <a:latin typeface="Cambria"/>
                <a:cs typeface="Cambria"/>
              </a:rPr>
              <a:t>would </a:t>
            </a:r>
            <a:r>
              <a:rPr sz="1600" spc="-229" dirty="0">
                <a:latin typeface="Cambria"/>
                <a:cs typeface="Cambria"/>
              </a:rPr>
              <a:t> </a:t>
            </a:r>
            <a:r>
              <a:rPr sz="1600" spc="15" dirty="0">
                <a:latin typeface="Cambria"/>
                <a:cs typeface="Cambria"/>
              </a:rPr>
              <a:t>find</a:t>
            </a:r>
            <a:r>
              <a:rPr sz="1600" spc="30" dirty="0">
                <a:latin typeface="Cambria"/>
                <a:cs typeface="Cambria"/>
              </a:rPr>
              <a:t> </a:t>
            </a:r>
            <a:r>
              <a:rPr sz="1600" spc="40" dirty="0">
                <a:latin typeface="Cambria"/>
                <a:cs typeface="Cambria"/>
              </a:rPr>
              <a:t>value </a:t>
            </a:r>
            <a:r>
              <a:rPr sz="1600" spc="15" dirty="0">
                <a:latin typeface="Cambria"/>
                <a:cs typeface="Cambria"/>
              </a:rPr>
              <a:t>in</a:t>
            </a:r>
            <a:r>
              <a:rPr sz="1600" spc="25" dirty="0">
                <a:latin typeface="Cambria"/>
                <a:cs typeface="Cambria"/>
              </a:rPr>
              <a:t> </a:t>
            </a:r>
            <a:r>
              <a:rPr sz="1600" spc="40" dirty="0">
                <a:latin typeface="Cambria"/>
                <a:cs typeface="Cambria"/>
              </a:rPr>
              <a:t>assurance</a:t>
            </a:r>
            <a:r>
              <a:rPr sz="1600" spc="30" dirty="0">
                <a:latin typeface="Cambria"/>
                <a:cs typeface="Cambria"/>
              </a:rPr>
              <a:t> </a:t>
            </a:r>
            <a:r>
              <a:rPr sz="1600" spc="10" dirty="0">
                <a:latin typeface="Cambria"/>
                <a:cs typeface="Cambria"/>
              </a:rPr>
              <a:t>of</a:t>
            </a:r>
            <a:r>
              <a:rPr sz="1600" spc="20" dirty="0">
                <a:latin typeface="Cambria"/>
                <a:cs typeface="Cambria"/>
              </a:rPr>
              <a:t> the</a:t>
            </a:r>
            <a:r>
              <a:rPr lang="en-IN" sz="1600" spc="20" dirty="0">
                <a:latin typeface="Cambria"/>
                <a:cs typeface="Cambria"/>
              </a:rPr>
              <a:t> </a:t>
            </a:r>
            <a:r>
              <a:rPr lang="en-US" sz="1600" u="sng" spc="30" dirty="0">
                <a:uFill>
                  <a:solidFill>
                    <a:srgbClr val="000000"/>
                  </a:solidFill>
                </a:uFill>
                <a:latin typeface="Cambria"/>
                <a:cs typeface="Cambria"/>
              </a:rPr>
              <a:t>robustnes</a:t>
            </a:r>
            <a:r>
              <a:rPr lang="en-US" sz="1600" b="1" spc="30" dirty="0">
                <a:latin typeface="Cambria"/>
                <a:cs typeface="Cambria"/>
              </a:rPr>
              <a:t>s </a:t>
            </a:r>
            <a:r>
              <a:rPr lang="en-US" sz="1600" spc="10" dirty="0">
                <a:latin typeface="Cambria"/>
                <a:cs typeface="Cambria"/>
              </a:rPr>
              <a:t>of </a:t>
            </a:r>
            <a:r>
              <a:rPr lang="en-US" sz="1600" spc="30" dirty="0">
                <a:latin typeface="Cambria"/>
                <a:cs typeface="Cambria"/>
              </a:rPr>
              <a:t>an </a:t>
            </a:r>
            <a:r>
              <a:rPr lang="en-US" sz="1600" spc="25" dirty="0">
                <a:latin typeface="Cambria"/>
                <a:cs typeface="Cambria"/>
              </a:rPr>
              <a:t>organization’s </a:t>
            </a:r>
            <a:r>
              <a:rPr lang="en-US" sz="1600" spc="-229" dirty="0">
                <a:latin typeface="Cambria"/>
                <a:cs typeface="Cambria"/>
              </a:rPr>
              <a:t> </a:t>
            </a:r>
            <a:r>
              <a:rPr lang="en-US" sz="1600" spc="40" dirty="0">
                <a:latin typeface="Cambria"/>
                <a:cs typeface="Cambria"/>
              </a:rPr>
              <a:t>planning</a:t>
            </a:r>
            <a:r>
              <a:rPr lang="en-US" sz="1600" spc="30" dirty="0">
                <a:latin typeface="Cambria"/>
                <a:cs typeface="Cambria"/>
              </a:rPr>
              <a:t> </a:t>
            </a:r>
            <a:r>
              <a:rPr lang="en-US" sz="1600" spc="10" dirty="0">
                <a:latin typeface="Cambria"/>
                <a:cs typeface="Cambria"/>
              </a:rPr>
              <a:t>for</a:t>
            </a:r>
            <a:r>
              <a:rPr lang="en-US" sz="1600" spc="25" dirty="0">
                <a:latin typeface="Cambria"/>
                <a:cs typeface="Cambria"/>
              </a:rPr>
              <a:t> </a:t>
            </a:r>
            <a:r>
              <a:rPr lang="en-US" sz="1600" spc="35" dirty="0">
                <a:latin typeface="Cambria"/>
                <a:cs typeface="Cambria"/>
              </a:rPr>
              <a:t>climate</a:t>
            </a:r>
            <a:r>
              <a:rPr lang="en-US" sz="1600" spc="45" dirty="0">
                <a:latin typeface="Cambria"/>
                <a:cs typeface="Cambria"/>
              </a:rPr>
              <a:t> </a:t>
            </a:r>
            <a:r>
              <a:rPr lang="en-US" sz="1600" spc="25" dirty="0">
                <a:latin typeface="Cambria"/>
                <a:cs typeface="Cambria"/>
              </a:rPr>
              <a:t>risks</a:t>
            </a:r>
            <a:endParaRPr lang="en-US" sz="1600" dirty="0">
              <a:latin typeface="Cambria"/>
              <a:cs typeface="Cambria"/>
            </a:endParaRPr>
          </a:p>
          <a:p>
            <a:pPr marL="12700" marR="5080" indent="28575">
              <a:spcBef>
                <a:spcPts val="95"/>
              </a:spcBef>
            </a:pPr>
            <a:endParaRPr sz="1100" dirty="0">
              <a:latin typeface="Cambria"/>
              <a:cs typeface="Cambria"/>
            </a:endParaRPr>
          </a:p>
        </p:txBody>
      </p:sp>
      <p:sp>
        <p:nvSpPr>
          <p:cNvPr id="25" name="object 25"/>
          <p:cNvSpPr txBox="1">
            <a:spLocks noGrp="1"/>
          </p:cNvSpPr>
          <p:nvPr>
            <p:ph type="sldNum" sz="quarter" idx="12"/>
          </p:nvPr>
        </p:nvSpPr>
        <p:spPr>
          <a:xfrm>
            <a:off x="1766825" y="6505592"/>
            <a:ext cx="317500" cy="178895"/>
          </a:xfrm>
          <a:prstGeom prst="rect">
            <a:avLst/>
          </a:prstGeom>
        </p:spPr>
        <p:txBody>
          <a:bodyPr vert="horz" wrap="square" lIns="0" tIns="24765" rIns="0" bIns="0" rtlCol="0">
            <a:spAutoFit/>
          </a:bodyPr>
          <a:lstStyle/>
          <a:p>
            <a:pPr marL="38100">
              <a:spcBef>
                <a:spcPts val="195"/>
              </a:spcBef>
            </a:pPr>
            <a:fld id="{81D60167-4931-47E6-BA6A-407CBD079E47}" type="slidenum">
              <a:rPr dirty="0"/>
              <a:pPr marL="38100">
                <a:spcBef>
                  <a:spcPts val="195"/>
                </a:spcBef>
              </a:pPr>
              <a:t>12</a:t>
            </a:fld>
            <a:endParaRPr dirty="0"/>
          </a:p>
        </p:txBody>
      </p:sp>
      <p:sp>
        <p:nvSpPr>
          <p:cNvPr id="24" name="object 24"/>
          <p:cNvSpPr txBox="1"/>
          <p:nvPr/>
        </p:nvSpPr>
        <p:spPr>
          <a:xfrm>
            <a:off x="381000" y="831340"/>
            <a:ext cx="11582400" cy="1345881"/>
          </a:xfrm>
          <a:prstGeom prst="rect">
            <a:avLst/>
          </a:prstGeom>
        </p:spPr>
        <p:txBody>
          <a:bodyPr vert="horz" wrap="square" lIns="0" tIns="12065" rIns="0" bIns="0" rtlCol="0">
            <a:spAutoFit/>
          </a:bodyPr>
          <a:lstStyle/>
          <a:p>
            <a:pPr marL="298450" marR="80645" indent="-285750">
              <a:spcBef>
                <a:spcPts val="95"/>
              </a:spcBef>
              <a:buFont typeface="Tahoma"/>
              <a:buChar char="•"/>
              <a:tabLst>
                <a:tab pos="297815" algn="l"/>
                <a:tab pos="298450" algn="l"/>
              </a:tabLst>
            </a:pPr>
            <a:r>
              <a:rPr sz="2000" b="1" spc="65" dirty="0">
                <a:latin typeface="Cambria"/>
                <a:cs typeface="Cambria"/>
              </a:rPr>
              <a:t>Growing </a:t>
            </a:r>
            <a:r>
              <a:rPr sz="2000" b="1" spc="40" dirty="0">
                <a:latin typeface="Cambria"/>
                <a:cs typeface="Cambria"/>
              </a:rPr>
              <a:t>Environmental </a:t>
            </a:r>
            <a:r>
              <a:rPr sz="2000" b="1" spc="45" dirty="0">
                <a:latin typeface="Cambria"/>
                <a:cs typeface="Cambria"/>
              </a:rPr>
              <a:t>Awareness: </a:t>
            </a:r>
            <a:r>
              <a:rPr sz="2000" spc="50" dirty="0">
                <a:latin typeface="Cambria"/>
                <a:cs typeface="Cambria"/>
              </a:rPr>
              <a:t>Increased </a:t>
            </a:r>
            <a:r>
              <a:rPr sz="2000" spc="40" dirty="0">
                <a:latin typeface="Cambria"/>
                <a:cs typeface="Cambria"/>
              </a:rPr>
              <a:t>recognition </a:t>
            </a:r>
            <a:r>
              <a:rPr sz="2000" spc="15" dirty="0">
                <a:latin typeface="Cambria"/>
                <a:cs typeface="Cambria"/>
              </a:rPr>
              <a:t>of </a:t>
            </a:r>
            <a:r>
              <a:rPr sz="2000" spc="-295" dirty="0">
                <a:latin typeface="Cambria"/>
                <a:cs typeface="Cambria"/>
              </a:rPr>
              <a:t> </a:t>
            </a:r>
            <a:r>
              <a:rPr sz="2000" spc="25" dirty="0">
                <a:latin typeface="Cambria"/>
                <a:cs typeface="Cambria"/>
              </a:rPr>
              <a:t>environmental</a:t>
            </a:r>
            <a:r>
              <a:rPr sz="2000" spc="40" dirty="0">
                <a:latin typeface="Cambria"/>
                <a:cs typeface="Cambria"/>
              </a:rPr>
              <a:t> </a:t>
            </a:r>
            <a:r>
              <a:rPr sz="2000" spc="65" dirty="0">
                <a:latin typeface="Cambria"/>
                <a:cs typeface="Cambria"/>
              </a:rPr>
              <a:t>challenges</a:t>
            </a:r>
            <a:r>
              <a:rPr sz="2000" spc="25" dirty="0">
                <a:latin typeface="Cambria"/>
                <a:cs typeface="Cambria"/>
              </a:rPr>
              <a:t> </a:t>
            </a:r>
            <a:r>
              <a:rPr sz="2000" spc="90" dirty="0">
                <a:latin typeface="Cambria"/>
                <a:cs typeface="Cambria"/>
              </a:rPr>
              <a:t>(e.g.,</a:t>
            </a:r>
            <a:r>
              <a:rPr sz="2000" spc="-60" dirty="0">
                <a:latin typeface="Cambria"/>
                <a:cs typeface="Cambria"/>
              </a:rPr>
              <a:t> </a:t>
            </a:r>
            <a:r>
              <a:rPr sz="2000" spc="45" dirty="0">
                <a:latin typeface="Cambria"/>
                <a:cs typeface="Cambria"/>
              </a:rPr>
              <a:t>climate</a:t>
            </a:r>
            <a:r>
              <a:rPr sz="2000" spc="50" dirty="0">
                <a:latin typeface="Cambria"/>
                <a:cs typeface="Cambria"/>
              </a:rPr>
              <a:t> </a:t>
            </a:r>
            <a:r>
              <a:rPr sz="2000" spc="80" dirty="0">
                <a:latin typeface="Cambria"/>
                <a:cs typeface="Cambria"/>
              </a:rPr>
              <a:t>change,</a:t>
            </a:r>
            <a:r>
              <a:rPr sz="2000" spc="-80" dirty="0">
                <a:latin typeface="Cambria"/>
                <a:cs typeface="Cambria"/>
              </a:rPr>
              <a:t> </a:t>
            </a:r>
            <a:r>
              <a:rPr sz="2000" spc="35" dirty="0">
                <a:latin typeface="Cambria"/>
                <a:cs typeface="Cambria"/>
              </a:rPr>
              <a:t>pollution).</a:t>
            </a:r>
            <a:endParaRPr sz="2000" dirty="0">
              <a:latin typeface="Cambria"/>
              <a:cs typeface="Cambria"/>
            </a:endParaRPr>
          </a:p>
          <a:p>
            <a:pPr marL="298450" marR="5080" indent="-285750">
              <a:spcBef>
                <a:spcPts val="800"/>
              </a:spcBef>
              <a:buFont typeface="Tahoma"/>
              <a:buChar char="•"/>
              <a:tabLst>
                <a:tab pos="297815" algn="l"/>
                <a:tab pos="298450" algn="l"/>
              </a:tabLst>
            </a:pPr>
            <a:r>
              <a:rPr sz="2000" b="1" spc="25" dirty="0">
                <a:latin typeface="Cambria"/>
                <a:cs typeface="Cambria"/>
              </a:rPr>
              <a:t>Stakeholder </a:t>
            </a:r>
            <a:r>
              <a:rPr sz="2000" b="1" spc="50" dirty="0">
                <a:latin typeface="Cambria"/>
                <a:cs typeface="Cambria"/>
              </a:rPr>
              <a:t>Expectations: </a:t>
            </a:r>
            <a:r>
              <a:rPr sz="2000" spc="65" dirty="0">
                <a:latin typeface="Cambria"/>
                <a:cs typeface="Cambria"/>
              </a:rPr>
              <a:t>Customers, employees, </a:t>
            </a:r>
            <a:r>
              <a:rPr sz="2000" spc="30" dirty="0">
                <a:latin typeface="Cambria"/>
                <a:cs typeface="Cambria"/>
              </a:rPr>
              <a:t>investors, </a:t>
            </a:r>
            <a:r>
              <a:rPr sz="2000" spc="35" dirty="0">
                <a:latin typeface="Cambria"/>
                <a:cs typeface="Cambria"/>
              </a:rPr>
              <a:t> </a:t>
            </a:r>
            <a:r>
              <a:rPr sz="2000" spc="55" dirty="0">
                <a:latin typeface="Cambria"/>
                <a:cs typeface="Cambria"/>
              </a:rPr>
              <a:t>and</a:t>
            </a:r>
            <a:r>
              <a:rPr sz="2000" spc="35" dirty="0">
                <a:latin typeface="Cambria"/>
                <a:cs typeface="Cambria"/>
              </a:rPr>
              <a:t> regulators</a:t>
            </a:r>
            <a:r>
              <a:rPr sz="2000" spc="55" dirty="0">
                <a:latin typeface="Cambria"/>
                <a:cs typeface="Cambria"/>
              </a:rPr>
              <a:t> </a:t>
            </a:r>
            <a:r>
              <a:rPr sz="2000" spc="70" dirty="0">
                <a:latin typeface="Cambria"/>
                <a:cs typeface="Cambria"/>
              </a:rPr>
              <a:t>demand</a:t>
            </a:r>
            <a:r>
              <a:rPr sz="2000" spc="30" dirty="0">
                <a:latin typeface="Cambria"/>
                <a:cs typeface="Cambria"/>
              </a:rPr>
              <a:t> </a:t>
            </a:r>
            <a:r>
              <a:rPr sz="2000" spc="50" dirty="0">
                <a:latin typeface="Cambria"/>
                <a:cs typeface="Cambria"/>
              </a:rPr>
              <a:t>responsible</a:t>
            </a:r>
            <a:r>
              <a:rPr sz="2000" spc="45" dirty="0">
                <a:latin typeface="Cambria"/>
                <a:cs typeface="Cambria"/>
              </a:rPr>
              <a:t> </a:t>
            </a:r>
            <a:r>
              <a:rPr sz="2000" spc="55" dirty="0">
                <a:latin typeface="Cambria"/>
                <a:cs typeface="Cambria"/>
              </a:rPr>
              <a:t>practices.</a:t>
            </a:r>
            <a:r>
              <a:rPr sz="2000" spc="-70" dirty="0">
                <a:latin typeface="Cambria"/>
                <a:cs typeface="Cambria"/>
              </a:rPr>
              <a:t> </a:t>
            </a:r>
            <a:r>
              <a:rPr sz="2000" spc="40" dirty="0">
                <a:latin typeface="Cambria"/>
                <a:cs typeface="Cambria"/>
              </a:rPr>
              <a:t>Accountability</a:t>
            </a:r>
            <a:r>
              <a:rPr sz="2000" spc="55" dirty="0">
                <a:latin typeface="Cambria"/>
                <a:cs typeface="Cambria"/>
              </a:rPr>
              <a:t> </a:t>
            </a:r>
            <a:r>
              <a:rPr sz="2000" spc="20" dirty="0">
                <a:latin typeface="Cambria"/>
                <a:cs typeface="Cambria"/>
              </a:rPr>
              <a:t>for </a:t>
            </a:r>
            <a:r>
              <a:rPr sz="2000" spc="-290" dirty="0">
                <a:latin typeface="Cambria"/>
                <a:cs typeface="Cambria"/>
              </a:rPr>
              <a:t> </a:t>
            </a:r>
            <a:r>
              <a:rPr sz="2000" spc="50" dirty="0">
                <a:latin typeface="Cambria"/>
                <a:cs typeface="Cambria"/>
              </a:rPr>
              <a:t>social</a:t>
            </a:r>
            <a:r>
              <a:rPr sz="2000" spc="30" dirty="0">
                <a:latin typeface="Cambria"/>
                <a:cs typeface="Cambria"/>
              </a:rPr>
              <a:t> </a:t>
            </a:r>
            <a:r>
              <a:rPr sz="2000" spc="55" dirty="0">
                <a:latin typeface="Cambria"/>
                <a:cs typeface="Cambria"/>
              </a:rPr>
              <a:t>and</a:t>
            </a:r>
            <a:r>
              <a:rPr sz="2000" spc="35" dirty="0">
                <a:latin typeface="Cambria"/>
                <a:cs typeface="Cambria"/>
              </a:rPr>
              <a:t> </a:t>
            </a:r>
            <a:r>
              <a:rPr sz="2000" spc="25" dirty="0">
                <a:latin typeface="Cambria"/>
                <a:cs typeface="Cambria"/>
              </a:rPr>
              <a:t>environmental</a:t>
            </a:r>
            <a:r>
              <a:rPr sz="2000" spc="30" dirty="0">
                <a:latin typeface="Cambria"/>
                <a:cs typeface="Cambria"/>
              </a:rPr>
              <a:t> </a:t>
            </a:r>
            <a:r>
              <a:rPr sz="2000" spc="45" dirty="0">
                <a:latin typeface="Cambria"/>
                <a:cs typeface="Cambria"/>
              </a:rPr>
              <a:t>impacts</a:t>
            </a:r>
            <a:r>
              <a:rPr sz="2000" spc="40" dirty="0">
                <a:latin typeface="Cambria"/>
                <a:cs typeface="Cambria"/>
              </a:rPr>
              <a:t> </a:t>
            </a:r>
            <a:r>
              <a:rPr sz="2000" spc="25" dirty="0">
                <a:latin typeface="Cambria"/>
                <a:cs typeface="Cambria"/>
              </a:rPr>
              <a:t>is</a:t>
            </a:r>
            <a:r>
              <a:rPr sz="2000" spc="40" dirty="0">
                <a:latin typeface="Cambria"/>
                <a:cs typeface="Cambria"/>
              </a:rPr>
              <a:t> </a:t>
            </a:r>
            <a:r>
              <a:rPr sz="2000" spc="45" dirty="0">
                <a:latin typeface="Cambria"/>
                <a:cs typeface="Cambria"/>
              </a:rPr>
              <a:t>required.</a:t>
            </a:r>
            <a:endParaRPr sz="2000" dirty="0">
              <a:latin typeface="Cambria"/>
              <a:cs typeface="Cambri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74320"/>
            <a:ext cx="12192000" cy="6583680"/>
            <a:chOff x="0" y="274320"/>
            <a:chExt cx="8820150" cy="6583680"/>
          </a:xfrm>
        </p:grpSpPr>
        <p:sp>
          <p:nvSpPr>
            <p:cNvPr id="3" name="object 3"/>
            <p:cNvSpPr/>
            <p:nvPr/>
          </p:nvSpPr>
          <p:spPr>
            <a:xfrm>
              <a:off x="499109" y="5945123"/>
              <a:ext cx="4895850" cy="913130"/>
            </a:xfrm>
            <a:custGeom>
              <a:avLst/>
              <a:gdLst/>
              <a:ahLst/>
              <a:cxnLst/>
              <a:rect l="l" t="t" r="r" b="b"/>
              <a:pathLst>
                <a:path w="4895850" h="913129">
                  <a:moveTo>
                    <a:pt x="85515" y="21311"/>
                  </a:moveTo>
                  <a:lnTo>
                    <a:pt x="3635394" y="912873"/>
                  </a:lnTo>
                  <a:lnTo>
                    <a:pt x="4895575" y="912873"/>
                  </a:lnTo>
                  <a:lnTo>
                    <a:pt x="85515" y="21311"/>
                  </a:lnTo>
                  <a:close/>
                </a:path>
                <a:path w="4895850" h="913129">
                  <a:moveTo>
                    <a:pt x="660" y="0"/>
                  </a:moveTo>
                  <a:lnTo>
                    <a:pt x="0" y="5460"/>
                  </a:lnTo>
                  <a:lnTo>
                    <a:pt x="85515" y="21311"/>
                  </a:lnTo>
                  <a:lnTo>
                    <a:pt x="660" y="0"/>
                  </a:lnTo>
                  <a:close/>
                </a:path>
              </a:pathLst>
            </a:custGeom>
            <a:solidFill>
              <a:srgbClr val="9FCADC">
                <a:alpha val="39999"/>
              </a:srgbClr>
            </a:solidFill>
          </p:spPr>
          <p:txBody>
            <a:bodyPr wrap="square" lIns="0" tIns="0" rIns="0" bIns="0" rtlCol="0"/>
            <a:lstStyle/>
            <a:p>
              <a:endParaRPr/>
            </a:p>
          </p:txBody>
        </p:sp>
        <p:sp>
          <p:nvSpPr>
            <p:cNvPr id="4" name="object 4"/>
            <p:cNvSpPr/>
            <p:nvPr/>
          </p:nvSpPr>
          <p:spPr>
            <a:xfrm>
              <a:off x="485394" y="5939028"/>
              <a:ext cx="3652520" cy="919480"/>
            </a:xfrm>
            <a:custGeom>
              <a:avLst/>
              <a:gdLst/>
              <a:ahLst/>
              <a:cxnLst/>
              <a:rect l="l" t="t" r="r" b="b"/>
              <a:pathLst>
                <a:path w="3652520" h="919479">
                  <a:moveTo>
                    <a:pt x="0" y="0"/>
                  </a:moveTo>
                  <a:lnTo>
                    <a:pt x="7924" y="6350"/>
                  </a:lnTo>
                  <a:lnTo>
                    <a:pt x="2869375" y="918969"/>
                  </a:lnTo>
                  <a:lnTo>
                    <a:pt x="3652506" y="918969"/>
                  </a:lnTo>
                  <a:lnTo>
                    <a:pt x="0" y="0"/>
                  </a:lnTo>
                  <a:close/>
                </a:path>
              </a:pathLst>
            </a:custGeom>
            <a:solidFill>
              <a:srgbClr val="000000"/>
            </a:solidFill>
          </p:spPr>
          <p:txBody>
            <a:bodyPr wrap="square" lIns="0" tIns="0" rIns="0" bIns="0" rtlCol="0"/>
            <a:lstStyle/>
            <a:p>
              <a:endParaRPr/>
            </a:p>
          </p:txBody>
        </p:sp>
        <p:pic>
          <p:nvPicPr>
            <p:cNvPr id="5" name="object 5"/>
            <p:cNvPicPr/>
            <p:nvPr/>
          </p:nvPicPr>
          <p:blipFill>
            <a:blip r:embed="rId2" cstate="print"/>
            <a:stretch>
              <a:fillRect/>
            </a:stretch>
          </p:blipFill>
          <p:spPr>
            <a:xfrm>
              <a:off x="0" y="5790436"/>
              <a:ext cx="3396996" cy="1067562"/>
            </a:xfrm>
            <a:prstGeom prst="rect">
              <a:avLst/>
            </a:prstGeom>
          </p:spPr>
        </p:pic>
        <p:pic>
          <p:nvPicPr>
            <p:cNvPr id="6" name="object 6"/>
            <p:cNvPicPr/>
            <p:nvPr/>
          </p:nvPicPr>
          <p:blipFill>
            <a:blip r:embed="rId3" cstate="print"/>
            <a:stretch>
              <a:fillRect/>
            </a:stretch>
          </p:blipFill>
          <p:spPr>
            <a:xfrm>
              <a:off x="0" y="5783908"/>
              <a:ext cx="3373247" cy="1074088"/>
            </a:xfrm>
            <a:prstGeom prst="rect">
              <a:avLst/>
            </a:prstGeom>
          </p:spPr>
        </p:pic>
        <p:pic>
          <p:nvPicPr>
            <p:cNvPr id="7" name="object 7"/>
            <p:cNvPicPr/>
            <p:nvPr/>
          </p:nvPicPr>
          <p:blipFill>
            <a:blip r:embed="rId4" cstate="print"/>
            <a:stretch>
              <a:fillRect/>
            </a:stretch>
          </p:blipFill>
          <p:spPr>
            <a:xfrm>
              <a:off x="179831" y="274320"/>
              <a:ext cx="8640318" cy="5818632"/>
            </a:xfrm>
            <a:prstGeom prst="rect">
              <a:avLst/>
            </a:prstGeom>
          </p:spPr>
        </p:pic>
      </p:grpSp>
      <p:sp>
        <p:nvSpPr>
          <p:cNvPr id="8" name="object 8"/>
          <p:cNvSpPr txBox="1">
            <a:spLocks noGrp="1"/>
          </p:cNvSpPr>
          <p:nvPr>
            <p:ph type="sldNum" sz="quarter" idx="12"/>
          </p:nvPr>
        </p:nvSpPr>
        <p:spPr>
          <a:xfrm>
            <a:off x="1766825" y="6505592"/>
            <a:ext cx="317500" cy="178895"/>
          </a:xfrm>
          <a:prstGeom prst="rect">
            <a:avLst/>
          </a:prstGeom>
        </p:spPr>
        <p:txBody>
          <a:bodyPr vert="horz" wrap="square" lIns="0" tIns="24765" rIns="0" bIns="0" rtlCol="0">
            <a:spAutoFit/>
          </a:bodyPr>
          <a:lstStyle/>
          <a:p>
            <a:pPr marL="38100">
              <a:spcBef>
                <a:spcPts val="195"/>
              </a:spcBef>
            </a:pPr>
            <a:fld id="{81D60167-4931-47E6-BA6A-407CBD079E47}" type="slidenum">
              <a:rPr dirty="0"/>
              <a:pPr marL="38100">
                <a:spcBef>
                  <a:spcPts val="195"/>
                </a:spcBef>
              </a:pPr>
              <a:t>13</a:t>
            </a:fld>
            <a:endParaRP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1000" y="4019642"/>
            <a:ext cx="11506200" cy="2739297"/>
          </a:xfrm>
          <a:prstGeom prst="rect">
            <a:avLst/>
          </a:prstGeom>
        </p:spPr>
      </p:pic>
      <p:grpSp>
        <p:nvGrpSpPr>
          <p:cNvPr id="4" name="object 4"/>
          <p:cNvGrpSpPr/>
          <p:nvPr/>
        </p:nvGrpSpPr>
        <p:grpSpPr>
          <a:xfrm>
            <a:off x="1524000" y="0"/>
            <a:ext cx="9144000" cy="621030"/>
            <a:chOff x="0" y="0"/>
            <a:chExt cx="9144000" cy="621030"/>
          </a:xfrm>
        </p:grpSpPr>
        <p:pic>
          <p:nvPicPr>
            <p:cNvPr id="5" name="object 5"/>
            <p:cNvPicPr/>
            <p:nvPr/>
          </p:nvPicPr>
          <p:blipFill>
            <a:blip r:embed="rId3" cstate="print"/>
            <a:stretch>
              <a:fillRect/>
            </a:stretch>
          </p:blipFill>
          <p:spPr>
            <a:xfrm>
              <a:off x="0" y="0"/>
              <a:ext cx="9144000" cy="621029"/>
            </a:xfrm>
            <a:prstGeom prst="rect">
              <a:avLst/>
            </a:prstGeom>
          </p:spPr>
        </p:pic>
        <p:pic>
          <p:nvPicPr>
            <p:cNvPr id="6" name="object 6"/>
            <p:cNvPicPr/>
            <p:nvPr/>
          </p:nvPicPr>
          <p:blipFill>
            <a:blip r:embed="rId4" cstate="print"/>
            <a:stretch>
              <a:fillRect/>
            </a:stretch>
          </p:blipFill>
          <p:spPr>
            <a:xfrm>
              <a:off x="1706879" y="210311"/>
              <a:ext cx="5739384" cy="206502"/>
            </a:xfrm>
            <a:prstGeom prst="rect">
              <a:avLst/>
            </a:prstGeom>
          </p:spPr>
        </p:pic>
      </p:grpSp>
      <p:sp>
        <p:nvSpPr>
          <p:cNvPr id="7" name="object 7"/>
          <p:cNvSpPr txBox="1"/>
          <p:nvPr/>
        </p:nvSpPr>
        <p:spPr>
          <a:xfrm>
            <a:off x="228600" y="1007111"/>
            <a:ext cx="11811000" cy="2782813"/>
          </a:xfrm>
          <a:prstGeom prst="rect">
            <a:avLst/>
          </a:prstGeom>
        </p:spPr>
        <p:txBody>
          <a:bodyPr vert="horz" wrap="square" lIns="0" tIns="12700" rIns="0" bIns="0" rtlCol="0">
            <a:spAutoFit/>
          </a:bodyPr>
          <a:lstStyle/>
          <a:p>
            <a:pPr marL="298450" marR="304165" indent="-285750">
              <a:spcBef>
                <a:spcPts val="100"/>
              </a:spcBef>
              <a:buFont typeface="Tahoma"/>
              <a:buChar char="•"/>
              <a:tabLst>
                <a:tab pos="297815" algn="l"/>
                <a:tab pos="298450" algn="l"/>
              </a:tabLst>
            </a:pPr>
            <a:r>
              <a:rPr sz="2000" b="1" spc="60" dirty="0">
                <a:latin typeface="Cambria"/>
                <a:cs typeface="Cambria"/>
              </a:rPr>
              <a:t>Business </a:t>
            </a:r>
            <a:r>
              <a:rPr sz="2000" b="1" spc="50" dirty="0">
                <a:latin typeface="Cambria"/>
                <a:cs typeface="Cambria"/>
              </a:rPr>
              <a:t>Benefits: </a:t>
            </a:r>
            <a:r>
              <a:rPr sz="2000" spc="45" dirty="0">
                <a:latin typeface="Cambria"/>
                <a:cs typeface="Cambria"/>
              </a:rPr>
              <a:t>Sustainable </a:t>
            </a:r>
            <a:r>
              <a:rPr sz="2000" spc="60" dirty="0">
                <a:latin typeface="Cambria"/>
                <a:cs typeface="Cambria"/>
              </a:rPr>
              <a:t>practices </a:t>
            </a:r>
            <a:r>
              <a:rPr sz="2000" spc="85" dirty="0">
                <a:latin typeface="Cambria"/>
                <a:cs typeface="Cambria"/>
              </a:rPr>
              <a:t>lead </a:t>
            </a:r>
            <a:r>
              <a:rPr sz="2000" spc="5" dirty="0">
                <a:latin typeface="Cambria"/>
                <a:cs typeface="Cambria"/>
              </a:rPr>
              <a:t>to </a:t>
            </a:r>
            <a:r>
              <a:rPr sz="2000" spc="45" dirty="0">
                <a:latin typeface="Cambria"/>
                <a:cs typeface="Cambria"/>
              </a:rPr>
              <a:t>cost </a:t>
            </a:r>
            <a:r>
              <a:rPr sz="2000" spc="50" dirty="0">
                <a:latin typeface="Cambria"/>
                <a:cs typeface="Cambria"/>
              </a:rPr>
              <a:t> </a:t>
            </a:r>
            <a:r>
              <a:rPr sz="2000" spc="70" dirty="0">
                <a:latin typeface="Cambria"/>
                <a:cs typeface="Cambria"/>
              </a:rPr>
              <a:t>savings,</a:t>
            </a:r>
            <a:r>
              <a:rPr sz="2000" spc="-95" dirty="0">
                <a:latin typeface="Cambria"/>
                <a:cs typeface="Cambria"/>
              </a:rPr>
              <a:t> </a:t>
            </a:r>
            <a:r>
              <a:rPr sz="2000" spc="45" dirty="0">
                <a:latin typeface="Cambria"/>
                <a:cs typeface="Cambria"/>
              </a:rPr>
              <a:t>improved</a:t>
            </a:r>
            <a:r>
              <a:rPr sz="2000" spc="30" dirty="0">
                <a:latin typeface="Cambria"/>
                <a:cs typeface="Cambria"/>
              </a:rPr>
              <a:t> </a:t>
            </a:r>
            <a:r>
              <a:rPr sz="2000" spc="60" dirty="0">
                <a:latin typeface="Cambria"/>
                <a:cs typeface="Cambria"/>
              </a:rPr>
              <a:t>brand</a:t>
            </a:r>
            <a:r>
              <a:rPr sz="2000" spc="55" dirty="0">
                <a:latin typeface="Cambria"/>
                <a:cs typeface="Cambria"/>
              </a:rPr>
              <a:t> </a:t>
            </a:r>
            <a:r>
              <a:rPr sz="2000" spc="30" dirty="0">
                <a:latin typeface="Cambria"/>
                <a:cs typeface="Cambria"/>
              </a:rPr>
              <a:t>reputation,</a:t>
            </a:r>
            <a:r>
              <a:rPr sz="2000" spc="-105" dirty="0">
                <a:latin typeface="Cambria"/>
                <a:cs typeface="Cambria"/>
              </a:rPr>
              <a:t> </a:t>
            </a:r>
            <a:r>
              <a:rPr sz="2000" spc="65" dirty="0">
                <a:latin typeface="Cambria"/>
                <a:cs typeface="Cambria"/>
              </a:rPr>
              <a:t>and</a:t>
            </a:r>
            <a:r>
              <a:rPr sz="2000" spc="50" dirty="0">
                <a:latin typeface="Cambria"/>
                <a:cs typeface="Cambria"/>
              </a:rPr>
              <a:t> customer</a:t>
            </a:r>
            <a:r>
              <a:rPr sz="2000" spc="55" dirty="0">
                <a:latin typeface="Cambria"/>
                <a:cs typeface="Cambria"/>
              </a:rPr>
              <a:t> </a:t>
            </a:r>
            <a:r>
              <a:rPr sz="2000" spc="20" dirty="0">
                <a:latin typeface="Cambria"/>
                <a:cs typeface="Cambria"/>
              </a:rPr>
              <a:t>loyalty.</a:t>
            </a:r>
            <a:endParaRPr sz="2000" dirty="0">
              <a:latin typeface="Cambria"/>
              <a:cs typeface="Cambria"/>
            </a:endParaRPr>
          </a:p>
          <a:p>
            <a:pPr marL="298450" marR="702310" indent="-285750">
              <a:spcBef>
                <a:spcPts val="800"/>
              </a:spcBef>
              <a:buFont typeface="Tahoma"/>
              <a:buChar char="•"/>
              <a:tabLst>
                <a:tab pos="297815" algn="l"/>
                <a:tab pos="298450" algn="l"/>
              </a:tabLst>
            </a:pPr>
            <a:r>
              <a:rPr sz="2000" b="1" spc="65" dirty="0">
                <a:latin typeface="Cambria"/>
                <a:cs typeface="Cambria"/>
              </a:rPr>
              <a:t>Regulatory</a:t>
            </a:r>
            <a:r>
              <a:rPr sz="2000" b="1" spc="30" dirty="0">
                <a:latin typeface="Cambria"/>
                <a:cs typeface="Cambria"/>
              </a:rPr>
              <a:t> </a:t>
            </a:r>
            <a:r>
              <a:rPr sz="2000" b="1" spc="55" dirty="0">
                <a:latin typeface="Cambria"/>
                <a:cs typeface="Cambria"/>
              </a:rPr>
              <a:t>Pressures:</a:t>
            </a:r>
            <a:r>
              <a:rPr sz="2000" b="1" spc="-85" dirty="0">
                <a:latin typeface="Cambria"/>
                <a:cs typeface="Cambria"/>
              </a:rPr>
              <a:t> </a:t>
            </a:r>
            <a:r>
              <a:rPr sz="2000" spc="60" dirty="0">
                <a:latin typeface="Cambria"/>
                <a:cs typeface="Cambria"/>
              </a:rPr>
              <a:t>Governments</a:t>
            </a:r>
            <a:r>
              <a:rPr sz="2000" spc="45" dirty="0">
                <a:latin typeface="Cambria"/>
                <a:cs typeface="Cambria"/>
              </a:rPr>
              <a:t> </a:t>
            </a:r>
            <a:r>
              <a:rPr sz="2000" spc="70" dirty="0">
                <a:latin typeface="Cambria"/>
                <a:cs typeface="Cambria"/>
              </a:rPr>
              <a:t>impose</a:t>
            </a:r>
            <a:r>
              <a:rPr sz="2000" spc="40" dirty="0">
                <a:latin typeface="Cambria"/>
                <a:cs typeface="Cambria"/>
              </a:rPr>
              <a:t> </a:t>
            </a:r>
            <a:r>
              <a:rPr sz="2000" spc="30" dirty="0">
                <a:latin typeface="Cambria"/>
                <a:cs typeface="Cambria"/>
              </a:rPr>
              <a:t>stricter </a:t>
            </a:r>
            <a:r>
              <a:rPr sz="2000" spc="-340" dirty="0">
                <a:latin typeface="Cambria"/>
                <a:cs typeface="Cambria"/>
              </a:rPr>
              <a:t> </a:t>
            </a:r>
            <a:r>
              <a:rPr sz="2000" spc="30" dirty="0">
                <a:latin typeface="Cambria"/>
                <a:cs typeface="Cambria"/>
              </a:rPr>
              <a:t>environmental </a:t>
            </a:r>
            <a:r>
              <a:rPr sz="2000" spc="65" dirty="0">
                <a:latin typeface="Cambria"/>
                <a:cs typeface="Cambria"/>
              </a:rPr>
              <a:t>and </a:t>
            </a:r>
            <a:r>
              <a:rPr sz="2000" spc="60" dirty="0">
                <a:latin typeface="Cambria"/>
                <a:cs typeface="Cambria"/>
              </a:rPr>
              <a:t>social </a:t>
            </a:r>
            <a:r>
              <a:rPr sz="2000" spc="50" dirty="0">
                <a:latin typeface="Cambria"/>
                <a:cs typeface="Cambria"/>
              </a:rPr>
              <a:t>standards. </a:t>
            </a:r>
            <a:r>
              <a:rPr sz="2000" spc="40" dirty="0">
                <a:latin typeface="Cambria"/>
                <a:cs typeface="Cambria"/>
              </a:rPr>
              <a:t>Incentives </a:t>
            </a:r>
            <a:r>
              <a:rPr sz="2000" spc="20" dirty="0">
                <a:latin typeface="Cambria"/>
                <a:cs typeface="Cambria"/>
              </a:rPr>
              <a:t>for </a:t>
            </a:r>
            <a:r>
              <a:rPr sz="2000" spc="25" dirty="0">
                <a:latin typeface="Cambria"/>
                <a:cs typeface="Cambria"/>
              </a:rPr>
              <a:t> </a:t>
            </a:r>
            <a:r>
              <a:rPr sz="2000" spc="65" dirty="0">
                <a:latin typeface="Cambria"/>
                <a:cs typeface="Cambria"/>
              </a:rPr>
              <a:t>businesses</a:t>
            </a:r>
            <a:r>
              <a:rPr sz="2000" spc="40" dirty="0">
                <a:latin typeface="Cambria"/>
                <a:cs typeface="Cambria"/>
              </a:rPr>
              <a:t> </a:t>
            </a:r>
            <a:r>
              <a:rPr sz="2000" spc="5" dirty="0">
                <a:latin typeface="Cambria"/>
                <a:cs typeface="Cambria"/>
              </a:rPr>
              <a:t>to</a:t>
            </a:r>
            <a:r>
              <a:rPr sz="2000" spc="45" dirty="0">
                <a:latin typeface="Cambria"/>
                <a:cs typeface="Cambria"/>
              </a:rPr>
              <a:t> </a:t>
            </a:r>
            <a:r>
              <a:rPr sz="2000" spc="60" dirty="0">
                <a:latin typeface="Cambria"/>
                <a:cs typeface="Cambria"/>
              </a:rPr>
              <a:t>adopt</a:t>
            </a:r>
            <a:r>
              <a:rPr sz="2000" spc="35" dirty="0">
                <a:latin typeface="Cambria"/>
                <a:cs typeface="Cambria"/>
              </a:rPr>
              <a:t> </a:t>
            </a:r>
            <a:r>
              <a:rPr sz="2000" spc="45" dirty="0">
                <a:latin typeface="Cambria"/>
                <a:cs typeface="Cambria"/>
              </a:rPr>
              <a:t>sustainable</a:t>
            </a:r>
            <a:r>
              <a:rPr sz="2000" spc="35" dirty="0">
                <a:latin typeface="Cambria"/>
                <a:cs typeface="Cambria"/>
              </a:rPr>
              <a:t> </a:t>
            </a:r>
            <a:r>
              <a:rPr sz="2000" spc="65" dirty="0">
                <a:latin typeface="Cambria"/>
                <a:cs typeface="Cambria"/>
              </a:rPr>
              <a:t>practices.</a:t>
            </a:r>
            <a:endParaRPr sz="2000" dirty="0">
              <a:latin typeface="Cambria"/>
              <a:cs typeface="Cambria"/>
            </a:endParaRPr>
          </a:p>
          <a:p>
            <a:pPr marL="298450" marR="5080" indent="-285750">
              <a:spcBef>
                <a:spcPts val="795"/>
              </a:spcBef>
              <a:buFont typeface="Tahoma"/>
              <a:buChar char="•"/>
              <a:tabLst>
                <a:tab pos="297815" algn="l"/>
                <a:tab pos="298450" algn="l"/>
              </a:tabLst>
            </a:pPr>
            <a:r>
              <a:rPr sz="2000" b="1" spc="75" dirty="0">
                <a:latin typeface="Cambria"/>
                <a:cs typeface="Cambria"/>
              </a:rPr>
              <a:t>Ethical</a:t>
            </a:r>
            <a:r>
              <a:rPr sz="2000" b="1" spc="30" dirty="0">
                <a:latin typeface="Cambria"/>
                <a:cs typeface="Cambria"/>
              </a:rPr>
              <a:t> </a:t>
            </a:r>
            <a:r>
              <a:rPr sz="2000" b="1" spc="50" dirty="0">
                <a:latin typeface="Cambria"/>
                <a:cs typeface="Cambria"/>
              </a:rPr>
              <a:t>and</a:t>
            </a:r>
            <a:r>
              <a:rPr sz="2000" b="1" spc="45" dirty="0">
                <a:latin typeface="Cambria"/>
                <a:cs typeface="Cambria"/>
              </a:rPr>
              <a:t> </a:t>
            </a:r>
            <a:r>
              <a:rPr sz="2000" b="1" spc="65" dirty="0">
                <a:latin typeface="Cambria"/>
                <a:cs typeface="Cambria"/>
              </a:rPr>
              <a:t>Social</a:t>
            </a:r>
            <a:r>
              <a:rPr sz="2000" b="1" spc="30" dirty="0">
                <a:latin typeface="Cambria"/>
                <a:cs typeface="Cambria"/>
              </a:rPr>
              <a:t> </a:t>
            </a:r>
            <a:r>
              <a:rPr sz="2000" b="1" spc="60" dirty="0">
                <a:latin typeface="Cambria"/>
                <a:cs typeface="Cambria"/>
              </a:rPr>
              <a:t>Considerations:</a:t>
            </a:r>
            <a:r>
              <a:rPr sz="2000" b="1" spc="20" dirty="0">
                <a:latin typeface="Cambria"/>
                <a:cs typeface="Cambria"/>
              </a:rPr>
              <a:t> </a:t>
            </a:r>
            <a:r>
              <a:rPr sz="2000" spc="55" dirty="0">
                <a:latin typeface="Cambria"/>
                <a:cs typeface="Cambria"/>
              </a:rPr>
              <a:t>Recognition</a:t>
            </a:r>
            <a:r>
              <a:rPr sz="2000" spc="15" dirty="0">
                <a:latin typeface="Cambria"/>
                <a:cs typeface="Cambria"/>
              </a:rPr>
              <a:t> </a:t>
            </a:r>
            <a:r>
              <a:rPr sz="2000" spc="20" dirty="0">
                <a:latin typeface="Cambria"/>
                <a:cs typeface="Cambria"/>
              </a:rPr>
              <a:t>of</a:t>
            </a:r>
            <a:r>
              <a:rPr sz="2000" spc="35" dirty="0">
                <a:latin typeface="Cambria"/>
                <a:cs typeface="Cambria"/>
              </a:rPr>
              <a:t> </a:t>
            </a:r>
            <a:r>
              <a:rPr sz="2000" spc="55" dirty="0">
                <a:latin typeface="Cambria"/>
                <a:cs typeface="Cambria"/>
              </a:rPr>
              <a:t>business </a:t>
            </a:r>
            <a:r>
              <a:rPr sz="2000" spc="-335" dirty="0">
                <a:latin typeface="Cambria"/>
                <a:cs typeface="Cambria"/>
              </a:rPr>
              <a:t> </a:t>
            </a:r>
            <a:r>
              <a:rPr sz="2000" spc="40" dirty="0">
                <a:latin typeface="Cambria"/>
                <a:cs typeface="Cambria"/>
              </a:rPr>
              <a:t>responsibility</a:t>
            </a:r>
            <a:r>
              <a:rPr sz="2000" spc="30" dirty="0">
                <a:latin typeface="Cambria"/>
                <a:cs typeface="Cambria"/>
              </a:rPr>
              <a:t> </a:t>
            </a:r>
            <a:r>
              <a:rPr sz="2000" spc="20" dirty="0">
                <a:latin typeface="Cambria"/>
                <a:cs typeface="Cambria"/>
              </a:rPr>
              <a:t>in</a:t>
            </a:r>
            <a:r>
              <a:rPr sz="2000" spc="40" dirty="0">
                <a:latin typeface="Cambria"/>
                <a:cs typeface="Cambria"/>
              </a:rPr>
              <a:t> </a:t>
            </a:r>
            <a:r>
              <a:rPr sz="2000" spc="65" dirty="0">
                <a:latin typeface="Cambria"/>
                <a:cs typeface="Cambria"/>
              </a:rPr>
              <a:t>addressing</a:t>
            </a:r>
            <a:r>
              <a:rPr sz="2000" spc="30" dirty="0">
                <a:latin typeface="Cambria"/>
                <a:cs typeface="Cambria"/>
              </a:rPr>
              <a:t> </a:t>
            </a:r>
            <a:r>
              <a:rPr sz="2000" spc="60" dirty="0">
                <a:latin typeface="Cambria"/>
                <a:cs typeface="Cambria"/>
              </a:rPr>
              <a:t>social</a:t>
            </a:r>
            <a:r>
              <a:rPr sz="2000" spc="35" dirty="0">
                <a:latin typeface="Cambria"/>
                <a:cs typeface="Cambria"/>
              </a:rPr>
              <a:t> </a:t>
            </a:r>
            <a:r>
              <a:rPr sz="2000" spc="65" dirty="0">
                <a:latin typeface="Cambria"/>
                <a:cs typeface="Cambria"/>
              </a:rPr>
              <a:t>and</a:t>
            </a:r>
            <a:r>
              <a:rPr sz="2000" spc="45" dirty="0">
                <a:latin typeface="Cambria"/>
                <a:cs typeface="Cambria"/>
              </a:rPr>
              <a:t> ethical</a:t>
            </a:r>
            <a:r>
              <a:rPr sz="2000" spc="30" dirty="0">
                <a:latin typeface="Cambria"/>
                <a:cs typeface="Cambria"/>
              </a:rPr>
              <a:t> </a:t>
            </a:r>
            <a:r>
              <a:rPr sz="2000" spc="85" dirty="0">
                <a:latin typeface="Cambria"/>
                <a:cs typeface="Cambria"/>
              </a:rPr>
              <a:t>challenges.</a:t>
            </a:r>
            <a:endParaRPr sz="2000" dirty="0">
              <a:latin typeface="Cambria"/>
              <a:cs typeface="Cambria"/>
            </a:endParaRPr>
          </a:p>
          <a:p>
            <a:pPr marL="298450" marR="132715" indent="-285750">
              <a:spcBef>
                <a:spcPts val="805"/>
              </a:spcBef>
              <a:buFont typeface="Tahoma"/>
              <a:buChar char="•"/>
              <a:tabLst>
                <a:tab pos="297815" algn="l"/>
                <a:tab pos="298450" algn="l"/>
              </a:tabLst>
            </a:pPr>
            <a:r>
              <a:rPr sz="2000" b="1" spc="50" dirty="0">
                <a:latin typeface="Cambria"/>
                <a:cs typeface="Cambria"/>
              </a:rPr>
              <a:t>Reporting and </a:t>
            </a:r>
            <a:r>
              <a:rPr sz="2000" b="1" spc="60" dirty="0">
                <a:latin typeface="Cambria"/>
                <a:cs typeface="Cambria"/>
              </a:rPr>
              <a:t>Transparency: </a:t>
            </a:r>
            <a:r>
              <a:rPr sz="2000" spc="50" dirty="0">
                <a:latin typeface="Cambria"/>
                <a:cs typeface="Cambria"/>
              </a:rPr>
              <a:t>Increasing </a:t>
            </a:r>
            <a:r>
              <a:rPr sz="2000" spc="85" dirty="0">
                <a:latin typeface="Cambria"/>
                <a:cs typeface="Cambria"/>
              </a:rPr>
              <a:t>demand </a:t>
            </a:r>
            <a:r>
              <a:rPr sz="2000" spc="20" dirty="0">
                <a:latin typeface="Cambria"/>
                <a:cs typeface="Cambria"/>
              </a:rPr>
              <a:t>for </a:t>
            </a:r>
            <a:r>
              <a:rPr sz="2000" spc="25" dirty="0">
                <a:latin typeface="Cambria"/>
                <a:cs typeface="Cambria"/>
              </a:rPr>
              <a:t> su</a:t>
            </a:r>
            <a:r>
              <a:rPr sz="2000" spc="45" dirty="0">
                <a:latin typeface="Cambria"/>
                <a:cs typeface="Cambria"/>
              </a:rPr>
              <a:t>stainab</a:t>
            </a:r>
            <a:r>
              <a:rPr sz="2000" spc="20" dirty="0">
                <a:latin typeface="Cambria"/>
                <a:cs typeface="Cambria"/>
              </a:rPr>
              <a:t>ility</a:t>
            </a:r>
            <a:r>
              <a:rPr sz="2000" spc="35" dirty="0">
                <a:latin typeface="Cambria"/>
                <a:cs typeface="Cambria"/>
              </a:rPr>
              <a:t> </a:t>
            </a:r>
            <a:r>
              <a:rPr sz="2000" spc="-80" dirty="0">
                <a:latin typeface="Cambria"/>
                <a:cs typeface="Cambria"/>
              </a:rPr>
              <a:t>r</a:t>
            </a:r>
            <a:r>
              <a:rPr sz="2000" spc="80" dirty="0">
                <a:latin typeface="Cambria"/>
                <a:cs typeface="Cambria"/>
              </a:rPr>
              <a:t>epo</a:t>
            </a:r>
            <a:r>
              <a:rPr sz="2000" spc="75" dirty="0">
                <a:latin typeface="Cambria"/>
                <a:cs typeface="Cambria"/>
              </a:rPr>
              <a:t>r</a:t>
            </a:r>
            <a:r>
              <a:rPr sz="2000" spc="-5" dirty="0">
                <a:latin typeface="Cambria"/>
                <a:cs typeface="Cambria"/>
              </a:rPr>
              <a:t>ti</a:t>
            </a:r>
            <a:r>
              <a:rPr sz="2000" spc="-15" dirty="0">
                <a:latin typeface="Cambria"/>
                <a:cs typeface="Cambria"/>
              </a:rPr>
              <a:t>n</a:t>
            </a:r>
            <a:r>
              <a:rPr sz="2000" spc="135" dirty="0">
                <a:latin typeface="Cambria"/>
                <a:cs typeface="Cambria"/>
              </a:rPr>
              <a:t>g</a:t>
            </a:r>
            <a:r>
              <a:rPr sz="2000" spc="140" dirty="0">
                <a:latin typeface="Cambria"/>
                <a:cs typeface="Cambria"/>
              </a:rPr>
              <a:t>.</a:t>
            </a:r>
            <a:r>
              <a:rPr sz="2000" spc="-105" dirty="0">
                <a:latin typeface="Cambria"/>
                <a:cs typeface="Cambria"/>
              </a:rPr>
              <a:t> </a:t>
            </a:r>
            <a:r>
              <a:rPr sz="2000" spc="65" dirty="0">
                <a:latin typeface="Cambria"/>
                <a:cs typeface="Cambria"/>
              </a:rPr>
              <a:t>Discl</a:t>
            </a:r>
            <a:r>
              <a:rPr sz="2000" spc="75" dirty="0">
                <a:latin typeface="Cambria"/>
                <a:cs typeface="Cambria"/>
              </a:rPr>
              <a:t>osing</a:t>
            </a:r>
            <a:r>
              <a:rPr sz="2000" spc="15" dirty="0">
                <a:latin typeface="Cambria"/>
                <a:cs typeface="Cambria"/>
              </a:rPr>
              <a:t> </a:t>
            </a:r>
            <a:r>
              <a:rPr sz="2000" spc="70" dirty="0">
                <a:latin typeface="Cambria"/>
                <a:cs typeface="Cambria"/>
              </a:rPr>
              <a:t>e</a:t>
            </a:r>
            <a:r>
              <a:rPr sz="2000" spc="55" dirty="0">
                <a:latin typeface="Cambria"/>
                <a:cs typeface="Cambria"/>
              </a:rPr>
              <a:t>f</a:t>
            </a:r>
            <a:r>
              <a:rPr sz="2000" spc="5" dirty="0">
                <a:latin typeface="Cambria"/>
                <a:cs typeface="Cambria"/>
              </a:rPr>
              <a:t>f</a:t>
            </a:r>
            <a:r>
              <a:rPr sz="2000" spc="60" dirty="0">
                <a:latin typeface="Cambria"/>
                <a:cs typeface="Cambria"/>
              </a:rPr>
              <a:t>o</a:t>
            </a:r>
            <a:r>
              <a:rPr sz="2000" spc="20" dirty="0">
                <a:latin typeface="Cambria"/>
                <a:cs typeface="Cambria"/>
              </a:rPr>
              <a:t>r</a:t>
            </a:r>
            <a:r>
              <a:rPr sz="2000" spc="-10" dirty="0">
                <a:latin typeface="Cambria"/>
                <a:cs typeface="Cambria"/>
              </a:rPr>
              <a:t>ts</a:t>
            </a:r>
            <a:r>
              <a:rPr sz="2000" spc="30" dirty="0">
                <a:latin typeface="Cambria"/>
                <a:cs typeface="Cambria"/>
              </a:rPr>
              <a:t> </a:t>
            </a:r>
            <a:r>
              <a:rPr sz="2000" spc="70" dirty="0">
                <a:latin typeface="Cambria"/>
                <a:cs typeface="Cambria"/>
              </a:rPr>
              <a:t>and</a:t>
            </a:r>
            <a:r>
              <a:rPr sz="2000" spc="35" dirty="0">
                <a:latin typeface="Cambria"/>
                <a:cs typeface="Cambria"/>
              </a:rPr>
              <a:t> </a:t>
            </a:r>
            <a:r>
              <a:rPr sz="2000" spc="65" dirty="0">
                <a:latin typeface="Cambria"/>
                <a:cs typeface="Cambria"/>
              </a:rPr>
              <a:t>per</a:t>
            </a:r>
            <a:r>
              <a:rPr sz="2000" spc="60" dirty="0">
                <a:latin typeface="Cambria"/>
                <a:cs typeface="Cambria"/>
              </a:rPr>
              <a:t>f</a:t>
            </a:r>
            <a:r>
              <a:rPr sz="2000" spc="30" dirty="0">
                <a:latin typeface="Cambria"/>
                <a:cs typeface="Cambria"/>
              </a:rPr>
              <a:t>or</a:t>
            </a:r>
            <a:r>
              <a:rPr sz="2000" spc="50" dirty="0">
                <a:latin typeface="Cambria"/>
                <a:cs typeface="Cambria"/>
              </a:rPr>
              <a:t>m</a:t>
            </a:r>
            <a:r>
              <a:rPr sz="2000" spc="60" dirty="0">
                <a:latin typeface="Cambria"/>
                <a:cs typeface="Cambria"/>
              </a:rPr>
              <a:t>a</a:t>
            </a:r>
            <a:r>
              <a:rPr sz="2000" spc="70" dirty="0">
                <a:latin typeface="Cambria"/>
                <a:cs typeface="Cambria"/>
              </a:rPr>
              <a:t>nce  </a:t>
            </a:r>
            <a:r>
              <a:rPr sz="2000" spc="25" dirty="0">
                <a:latin typeface="Cambria"/>
                <a:cs typeface="Cambria"/>
              </a:rPr>
              <a:t>for </a:t>
            </a:r>
            <a:r>
              <a:rPr sz="2000" spc="50" dirty="0">
                <a:latin typeface="Cambria"/>
                <a:cs typeface="Cambria"/>
              </a:rPr>
              <a:t>informed</a:t>
            </a:r>
            <a:r>
              <a:rPr sz="2000" spc="25" dirty="0">
                <a:latin typeface="Cambria"/>
                <a:cs typeface="Cambria"/>
              </a:rPr>
              <a:t> </a:t>
            </a:r>
            <a:r>
              <a:rPr sz="2000" spc="65" dirty="0">
                <a:latin typeface="Cambria"/>
                <a:cs typeface="Cambria"/>
              </a:rPr>
              <a:t>decision-making.</a:t>
            </a:r>
            <a:endParaRPr sz="2000" dirty="0">
              <a:latin typeface="Cambria"/>
              <a:cs typeface="Cambria"/>
            </a:endParaRPr>
          </a:p>
        </p:txBody>
      </p:sp>
      <p:sp>
        <p:nvSpPr>
          <p:cNvPr id="15" name="object 15"/>
          <p:cNvSpPr txBox="1">
            <a:spLocks noGrp="1"/>
          </p:cNvSpPr>
          <p:nvPr>
            <p:ph type="sldNum" sz="quarter" idx="12"/>
          </p:nvPr>
        </p:nvSpPr>
        <p:spPr>
          <a:xfrm>
            <a:off x="1766825" y="6505592"/>
            <a:ext cx="317500" cy="178895"/>
          </a:xfrm>
          <a:prstGeom prst="rect">
            <a:avLst/>
          </a:prstGeom>
        </p:spPr>
        <p:txBody>
          <a:bodyPr vert="horz" wrap="square" lIns="0" tIns="24765" rIns="0" bIns="0" rtlCol="0">
            <a:spAutoFit/>
          </a:bodyPr>
          <a:lstStyle/>
          <a:p>
            <a:pPr marL="38100">
              <a:spcBef>
                <a:spcPts val="195"/>
              </a:spcBef>
            </a:pPr>
            <a:fld id="{81D60167-4931-47E6-BA6A-407CBD079E47}" type="slidenum">
              <a:rPr dirty="0"/>
              <a:pPr marL="38100">
                <a:spcBef>
                  <a:spcPts val="195"/>
                </a:spcBef>
              </a:pPr>
              <a:t>14</a:t>
            </a:fld>
            <a:endParaRP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54378" y="6531609"/>
            <a:ext cx="164465" cy="166712"/>
          </a:xfrm>
          <a:prstGeom prst="rect">
            <a:avLst/>
          </a:prstGeom>
        </p:spPr>
        <p:txBody>
          <a:bodyPr vert="horz" wrap="square" lIns="0" tIns="12700" rIns="0" bIns="0" rtlCol="0">
            <a:spAutoFit/>
          </a:bodyPr>
          <a:lstStyle/>
          <a:p>
            <a:pPr marL="12700">
              <a:spcBef>
                <a:spcPts val="100"/>
              </a:spcBef>
            </a:pPr>
            <a:r>
              <a:rPr sz="1000" spc="-15" dirty="0">
                <a:latin typeface="Cambria"/>
                <a:cs typeface="Cambria"/>
              </a:rPr>
              <a:t>17</a:t>
            </a:r>
            <a:endParaRPr sz="1000">
              <a:latin typeface="Cambria"/>
              <a:cs typeface="Cambria"/>
            </a:endParaRPr>
          </a:p>
        </p:txBody>
      </p:sp>
      <p:grpSp>
        <p:nvGrpSpPr>
          <p:cNvPr id="4" name="object 4"/>
          <p:cNvGrpSpPr/>
          <p:nvPr/>
        </p:nvGrpSpPr>
        <p:grpSpPr>
          <a:xfrm>
            <a:off x="1524000" y="0"/>
            <a:ext cx="9144000" cy="621030"/>
            <a:chOff x="0" y="0"/>
            <a:chExt cx="9144000" cy="621030"/>
          </a:xfrm>
        </p:grpSpPr>
        <p:pic>
          <p:nvPicPr>
            <p:cNvPr id="5" name="object 5"/>
            <p:cNvPicPr/>
            <p:nvPr/>
          </p:nvPicPr>
          <p:blipFill>
            <a:blip r:embed="rId2" cstate="print"/>
            <a:stretch>
              <a:fillRect/>
            </a:stretch>
          </p:blipFill>
          <p:spPr>
            <a:xfrm>
              <a:off x="0" y="0"/>
              <a:ext cx="9144000" cy="621029"/>
            </a:xfrm>
            <a:prstGeom prst="rect">
              <a:avLst/>
            </a:prstGeom>
          </p:spPr>
        </p:pic>
        <p:pic>
          <p:nvPicPr>
            <p:cNvPr id="6" name="object 6"/>
            <p:cNvPicPr/>
            <p:nvPr/>
          </p:nvPicPr>
          <p:blipFill>
            <a:blip r:embed="rId3" cstate="print"/>
            <a:stretch>
              <a:fillRect/>
            </a:stretch>
          </p:blipFill>
          <p:spPr>
            <a:xfrm>
              <a:off x="1818132" y="210311"/>
              <a:ext cx="5503926" cy="206502"/>
            </a:xfrm>
            <a:prstGeom prst="rect">
              <a:avLst/>
            </a:prstGeom>
          </p:spPr>
        </p:pic>
      </p:grpSp>
      <p:sp>
        <p:nvSpPr>
          <p:cNvPr id="7" name="object 7"/>
          <p:cNvSpPr txBox="1">
            <a:spLocks noGrp="1"/>
          </p:cNvSpPr>
          <p:nvPr>
            <p:ph type="title"/>
          </p:nvPr>
        </p:nvSpPr>
        <p:spPr>
          <a:xfrm>
            <a:off x="304800" y="976915"/>
            <a:ext cx="11658600" cy="702628"/>
          </a:xfrm>
          <a:prstGeom prst="rect">
            <a:avLst/>
          </a:prstGeom>
          <a:ln w="9905">
            <a:solidFill>
              <a:srgbClr val="2CA1BE"/>
            </a:solidFill>
          </a:ln>
        </p:spPr>
        <p:txBody>
          <a:bodyPr vert="horz" wrap="square" lIns="0" tIns="37465" rIns="0" bIns="0" rtlCol="0">
            <a:spAutoFit/>
          </a:bodyPr>
          <a:lstStyle/>
          <a:p>
            <a:pPr marL="90805">
              <a:spcBef>
                <a:spcPts val="295"/>
              </a:spcBef>
            </a:pPr>
            <a:r>
              <a:rPr sz="4800" b="1" u="sng" spc="100" dirty="0"/>
              <a:t>Commitments</a:t>
            </a:r>
            <a:r>
              <a:rPr sz="4800" b="1" u="sng" spc="65" dirty="0"/>
              <a:t> </a:t>
            </a:r>
            <a:r>
              <a:rPr sz="4800" b="1" u="sng" spc="90" dirty="0"/>
              <a:t>made</a:t>
            </a:r>
            <a:r>
              <a:rPr sz="4800" b="1" u="sng" spc="60" dirty="0"/>
              <a:t> </a:t>
            </a:r>
            <a:r>
              <a:rPr sz="4800" b="1" u="sng" spc="65" dirty="0"/>
              <a:t>during</a:t>
            </a:r>
            <a:r>
              <a:rPr sz="4800" b="1" u="sng" spc="60" dirty="0"/>
              <a:t> </a:t>
            </a:r>
            <a:r>
              <a:rPr sz="4800" b="1" u="sng" spc="65" dirty="0"/>
              <a:t>CoP26</a:t>
            </a:r>
            <a:r>
              <a:rPr sz="4800" b="1" u="sng" spc="40" dirty="0"/>
              <a:t> </a:t>
            </a:r>
            <a:r>
              <a:rPr sz="4800" b="1" u="sng" spc="20" dirty="0"/>
              <a:t>at</a:t>
            </a:r>
            <a:r>
              <a:rPr sz="4800" b="1" u="sng" spc="50" dirty="0"/>
              <a:t> </a:t>
            </a:r>
            <a:r>
              <a:rPr sz="4800" b="1" u="sng" spc="105" dirty="0"/>
              <a:t>Glasgow</a:t>
            </a:r>
            <a:endParaRPr sz="4800" b="1" u="sng" dirty="0"/>
          </a:p>
        </p:txBody>
      </p:sp>
      <p:sp>
        <p:nvSpPr>
          <p:cNvPr id="11" name="object 11"/>
          <p:cNvSpPr txBox="1"/>
          <p:nvPr/>
        </p:nvSpPr>
        <p:spPr>
          <a:xfrm>
            <a:off x="342900" y="2113531"/>
            <a:ext cx="11582400" cy="4496103"/>
          </a:xfrm>
          <a:prstGeom prst="rect">
            <a:avLst/>
          </a:prstGeom>
        </p:spPr>
        <p:txBody>
          <a:bodyPr vert="horz" wrap="square" lIns="0" tIns="12700" rIns="0" bIns="0" rtlCol="0">
            <a:spAutoFit/>
          </a:bodyPr>
          <a:lstStyle/>
          <a:p>
            <a:pPr marL="298450" indent="-285750">
              <a:spcBef>
                <a:spcPts val="100"/>
              </a:spcBef>
              <a:buFont typeface="Tahoma"/>
              <a:buChar char="•"/>
              <a:tabLst>
                <a:tab pos="297815" algn="l"/>
                <a:tab pos="298450" algn="l"/>
              </a:tabLst>
            </a:pPr>
            <a:r>
              <a:rPr sz="2400" spc="75" dirty="0">
                <a:latin typeface="Cambria"/>
                <a:cs typeface="Cambria"/>
              </a:rPr>
              <a:t>Country</a:t>
            </a:r>
            <a:r>
              <a:rPr sz="2400" spc="480" dirty="0">
                <a:latin typeface="Cambria"/>
                <a:cs typeface="Cambria"/>
              </a:rPr>
              <a:t> </a:t>
            </a:r>
            <a:r>
              <a:rPr sz="2400" spc="30" dirty="0">
                <a:latin typeface="Cambria"/>
                <a:cs typeface="Cambria"/>
              </a:rPr>
              <a:t>would </a:t>
            </a:r>
            <a:r>
              <a:rPr sz="2400" spc="70" dirty="0">
                <a:latin typeface="Cambria"/>
                <a:cs typeface="Cambria"/>
              </a:rPr>
              <a:t> </a:t>
            </a:r>
            <a:r>
              <a:rPr sz="2400" spc="125" dirty="0">
                <a:latin typeface="Cambria"/>
                <a:cs typeface="Cambria"/>
              </a:rPr>
              <a:t>become</a:t>
            </a:r>
            <a:r>
              <a:rPr sz="2400" spc="495" dirty="0">
                <a:latin typeface="Cambria"/>
                <a:cs typeface="Cambria"/>
              </a:rPr>
              <a:t> </a:t>
            </a:r>
            <a:r>
              <a:rPr sz="2400" spc="80" dirty="0">
                <a:latin typeface="Cambria"/>
                <a:cs typeface="Cambria"/>
              </a:rPr>
              <a:t>carbon</a:t>
            </a:r>
            <a:r>
              <a:rPr sz="2400" spc="490" dirty="0">
                <a:latin typeface="Cambria"/>
                <a:cs typeface="Cambria"/>
              </a:rPr>
              <a:t> </a:t>
            </a:r>
            <a:r>
              <a:rPr sz="2400" spc="25" dirty="0">
                <a:latin typeface="Cambria"/>
                <a:cs typeface="Cambria"/>
              </a:rPr>
              <a:t>neutral </a:t>
            </a:r>
            <a:r>
              <a:rPr sz="2400" spc="65" dirty="0">
                <a:latin typeface="Cambria"/>
                <a:cs typeface="Cambria"/>
              </a:rPr>
              <a:t> </a:t>
            </a:r>
            <a:r>
              <a:rPr sz="2400" spc="75" dirty="0">
                <a:latin typeface="Cambria"/>
                <a:cs typeface="Cambria"/>
              </a:rPr>
              <a:t>and</a:t>
            </a:r>
            <a:r>
              <a:rPr sz="2400" spc="490" dirty="0">
                <a:latin typeface="Cambria"/>
                <a:cs typeface="Cambria"/>
              </a:rPr>
              <a:t> </a:t>
            </a:r>
            <a:r>
              <a:rPr sz="2400" spc="80" dirty="0">
                <a:latin typeface="Cambria"/>
                <a:cs typeface="Cambria"/>
              </a:rPr>
              <a:t>achieve</a:t>
            </a:r>
            <a:r>
              <a:rPr lang="en-IN" sz="2400" spc="80" dirty="0">
                <a:latin typeface="Cambria"/>
                <a:cs typeface="Cambria"/>
              </a:rPr>
              <a:t> </a:t>
            </a:r>
            <a:r>
              <a:rPr sz="2400" spc="35" dirty="0">
                <a:latin typeface="Cambria"/>
                <a:cs typeface="Cambria"/>
              </a:rPr>
              <a:t>net</a:t>
            </a:r>
            <a:r>
              <a:rPr sz="2400" spc="45" dirty="0">
                <a:latin typeface="Cambria"/>
                <a:cs typeface="Cambria"/>
              </a:rPr>
              <a:t> </a:t>
            </a:r>
            <a:r>
              <a:rPr sz="2400" spc="30" dirty="0">
                <a:latin typeface="Cambria"/>
                <a:cs typeface="Cambria"/>
              </a:rPr>
              <a:t>zero</a:t>
            </a:r>
            <a:r>
              <a:rPr sz="2400" spc="65" dirty="0">
                <a:latin typeface="Cambria"/>
                <a:cs typeface="Cambria"/>
              </a:rPr>
              <a:t> </a:t>
            </a:r>
            <a:r>
              <a:rPr sz="2400" spc="50" dirty="0">
                <a:latin typeface="Cambria"/>
                <a:cs typeface="Cambria"/>
              </a:rPr>
              <a:t>emissions</a:t>
            </a:r>
            <a:r>
              <a:rPr sz="2400" spc="55" dirty="0">
                <a:latin typeface="Cambria"/>
                <a:cs typeface="Cambria"/>
              </a:rPr>
              <a:t> </a:t>
            </a:r>
            <a:r>
              <a:rPr sz="2400" spc="105" dirty="0">
                <a:latin typeface="Cambria"/>
                <a:cs typeface="Cambria"/>
              </a:rPr>
              <a:t>by</a:t>
            </a:r>
            <a:r>
              <a:rPr sz="2400" spc="40" dirty="0">
                <a:latin typeface="Cambria"/>
                <a:cs typeface="Cambria"/>
              </a:rPr>
              <a:t> </a:t>
            </a:r>
            <a:r>
              <a:rPr sz="2400" spc="15" dirty="0">
                <a:latin typeface="Cambria"/>
                <a:cs typeface="Cambria"/>
              </a:rPr>
              <a:t>2070.</a:t>
            </a:r>
            <a:endParaRPr sz="2400" dirty="0">
              <a:latin typeface="Cambria"/>
              <a:cs typeface="Cambria"/>
            </a:endParaRPr>
          </a:p>
          <a:p>
            <a:pPr>
              <a:spcBef>
                <a:spcPts val="50"/>
              </a:spcBef>
            </a:pPr>
            <a:endParaRPr sz="2400" dirty="0">
              <a:latin typeface="Cambria"/>
              <a:cs typeface="Cambria"/>
            </a:endParaRPr>
          </a:p>
          <a:p>
            <a:pPr marL="298450" marR="5080" indent="-285750" algn="just">
              <a:buFont typeface="Tahoma"/>
              <a:buChar char="•"/>
              <a:tabLst>
                <a:tab pos="298450" algn="l"/>
              </a:tabLst>
            </a:pPr>
            <a:r>
              <a:rPr sz="2400" spc="25" dirty="0">
                <a:latin typeface="Cambria"/>
                <a:cs typeface="Cambria"/>
              </a:rPr>
              <a:t>By</a:t>
            </a:r>
            <a:r>
              <a:rPr sz="2400" spc="30" dirty="0">
                <a:latin typeface="Cambria"/>
                <a:cs typeface="Cambria"/>
              </a:rPr>
              <a:t> </a:t>
            </a:r>
            <a:r>
              <a:rPr sz="2400" spc="10" dirty="0">
                <a:latin typeface="Cambria"/>
                <a:cs typeface="Cambria"/>
              </a:rPr>
              <a:t>2030,</a:t>
            </a:r>
            <a:r>
              <a:rPr sz="2400" spc="15" dirty="0">
                <a:latin typeface="Cambria"/>
                <a:cs typeface="Cambria"/>
              </a:rPr>
              <a:t> </a:t>
            </a:r>
            <a:r>
              <a:rPr sz="2400" spc="30" dirty="0">
                <a:latin typeface="Cambria"/>
                <a:cs typeface="Cambria"/>
              </a:rPr>
              <a:t>50%</a:t>
            </a:r>
            <a:r>
              <a:rPr sz="2400" spc="35" dirty="0">
                <a:latin typeface="Cambria"/>
                <a:cs typeface="Cambria"/>
              </a:rPr>
              <a:t> </a:t>
            </a:r>
            <a:r>
              <a:rPr sz="2400" spc="25" dirty="0">
                <a:latin typeface="Cambria"/>
                <a:cs typeface="Cambria"/>
              </a:rPr>
              <a:t>of</a:t>
            </a:r>
            <a:r>
              <a:rPr sz="2400" spc="30" dirty="0">
                <a:latin typeface="Cambria"/>
                <a:cs typeface="Cambria"/>
              </a:rPr>
              <a:t> </a:t>
            </a:r>
            <a:r>
              <a:rPr sz="2400" spc="40" dirty="0">
                <a:latin typeface="Cambria"/>
                <a:cs typeface="Cambria"/>
              </a:rPr>
              <a:t>the</a:t>
            </a:r>
            <a:r>
              <a:rPr sz="2400" spc="45" dirty="0">
                <a:latin typeface="Cambria"/>
                <a:cs typeface="Cambria"/>
              </a:rPr>
              <a:t> </a:t>
            </a:r>
            <a:r>
              <a:rPr sz="2400" spc="35" dirty="0">
                <a:latin typeface="Cambria"/>
                <a:cs typeface="Cambria"/>
              </a:rPr>
              <a:t>country’s</a:t>
            </a:r>
            <a:r>
              <a:rPr sz="2400" spc="40" dirty="0">
                <a:latin typeface="Cambria"/>
                <a:cs typeface="Cambria"/>
              </a:rPr>
              <a:t> cumulative</a:t>
            </a:r>
            <a:r>
              <a:rPr sz="2400" spc="45" dirty="0">
                <a:latin typeface="Cambria"/>
                <a:cs typeface="Cambria"/>
              </a:rPr>
              <a:t> </a:t>
            </a:r>
            <a:r>
              <a:rPr sz="2400" spc="75" dirty="0">
                <a:latin typeface="Cambria"/>
                <a:cs typeface="Cambria"/>
              </a:rPr>
              <a:t>electric </a:t>
            </a:r>
            <a:r>
              <a:rPr sz="2400" spc="80" dirty="0">
                <a:latin typeface="Cambria"/>
                <a:cs typeface="Cambria"/>
              </a:rPr>
              <a:t> </a:t>
            </a:r>
            <a:r>
              <a:rPr sz="2400" spc="45" dirty="0">
                <a:latin typeface="Cambria"/>
                <a:cs typeface="Cambria"/>
              </a:rPr>
              <a:t>power </a:t>
            </a:r>
            <a:r>
              <a:rPr sz="2400" spc="50" dirty="0">
                <a:latin typeface="Cambria"/>
                <a:cs typeface="Cambria"/>
              </a:rPr>
              <a:t>installed </a:t>
            </a:r>
            <a:r>
              <a:rPr sz="2400" spc="75" dirty="0">
                <a:latin typeface="Cambria"/>
                <a:cs typeface="Cambria"/>
              </a:rPr>
              <a:t>capacity </a:t>
            </a:r>
            <a:r>
              <a:rPr sz="2400" spc="10" dirty="0">
                <a:latin typeface="Cambria"/>
                <a:cs typeface="Cambria"/>
              </a:rPr>
              <a:t>from</a:t>
            </a:r>
            <a:r>
              <a:rPr sz="2400" spc="15" dirty="0">
                <a:latin typeface="Cambria"/>
                <a:cs typeface="Cambria"/>
              </a:rPr>
              <a:t> </a:t>
            </a:r>
            <a:r>
              <a:rPr sz="2400" spc="40" dirty="0">
                <a:latin typeface="Cambria"/>
                <a:cs typeface="Cambria"/>
              </a:rPr>
              <a:t>non </a:t>
            </a:r>
            <a:r>
              <a:rPr sz="2400" spc="35" dirty="0">
                <a:latin typeface="Cambria"/>
                <a:cs typeface="Cambria"/>
              </a:rPr>
              <a:t>fossil </a:t>
            </a:r>
            <a:r>
              <a:rPr sz="2400" spc="45" dirty="0">
                <a:latin typeface="Cambria"/>
                <a:cs typeface="Cambria"/>
              </a:rPr>
              <a:t>fuels </a:t>
            </a:r>
            <a:r>
              <a:rPr sz="2400" spc="114" dirty="0">
                <a:latin typeface="Cambria"/>
                <a:cs typeface="Cambria"/>
              </a:rPr>
              <a:t>based </a:t>
            </a:r>
            <a:r>
              <a:rPr sz="2400" spc="120" dirty="0">
                <a:latin typeface="Cambria"/>
                <a:cs typeface="Cambria"/>
              </a:rPr>
              <a:t> </a:t>
            </a:r>
            <a:r>
              <a:rPr sz="2400" spc="90" dirty="0">
                <a:latin typeface="Cambria"/>
                <a:cs typeface="Cambria"/>
              </a:rPr>
              <a:t>energy</a:t>
            </a:r>
            <a:r>
              <a:rPr sz="2400" spc="60" dirty="0">
                <a:latin typeface="Cambria"/>
                <a:cs typeface="Cambria"/>
              </a:rPr>
              <a:t> resources.</a:t>
            </a:r>
            <a:endParaRPr sz="2400" dirty="0">
              <a:latin typeface="Cambria"/>
              <a:cs typeface="Cambria"/>
            </a:endParaRPr>
          </a:p>
          <a:p>
            <a:pPr>
              <a:spcBef>
                <a:spcPts val="50"/>
              </a:spcBef>
              <a:buFont typeface="Tahoma"/>
              <a:buChar char="•"/>
            </a:pPr>
            <a:endParaRPr sz="2400" dirty="0">
              <a:latin typeface="Cambria"/>
              <a:cs typeface="Cambria"/>
            </a:endParaRPr>
          </a:p>
          <a:p>
            <a:pPr marL="298450" marR="5080" indent="-285750" algn="just">
              <a:buFont typeface="Tahoma"/>
              <a:buChar char="•"/>
              <a:tabLst>
                <a:tab pos="298450" algn="l"/>
              </a:tabLst>
            </a:pPr>
            <a:r>
              <a:rPr sz="2400" spc="95" dirty="0">
                <a:latin typeface="Cambria"/>
                <a:cs typeface="Cambria"/>
              </a:rPr>
              <a:t>Reduce </a:t>
            </a:r>
            <a:r>
              <a:rPr sz="2400" spc="40" dirty="0">
                <a:latin typeface="Cambria"/>
                <a:cs typeface="Cambria"/>
              </a:rPr>
              <a:t>the </a:t>
            </a:r>
            <a:r>
              <a:rPr sz="2400" spc="80" dirty="0">
                <a:latin typeface="Cambria"/>
                <a:cs typeface="Cambria"/>
              </a:rPr>
              <a:t>carbon </a:t>
            </a:r>
            <a:r>
              <a:rPr sz="2400" spc="25" dirty="0">
                <a:latin typeface="Cambria"/>
                <a:cs typeface="Cambria"/>
              </a:rPr>
              <a:t>intensity of </a:t>
            </a:r>
            <a:r>
              <a:rPr sz="2400" spc="40" dirty="0">
                <a:latin typeface="Cambria"/>
                <a:cs typeface="Cambria"/>
              </a:rPr>
              <a:t>the </a:t>
            </a:r>
            <a:r>
              <a:rPr sz="2400" spc="155" dirty="0">
                <a:latin typeface="Cambria"/>
                <a:cs typeface="Cambria"/>
              </a:rPr>
              <a:t>GDP </a:t>
            </a:r>
            <a:r>
              <a:rPr sz="2400" spc="5" dirty="0">
                <a:latin typeface="Cambria"/>
                <a:cs typeface="Cambria"/>
              </a:rPr>
              <a:t>to</a:t>
            </a:r>
            <a:r>
              <a:rPr sz="2400" spc="10" dirty="0">
                <a:latin typeface="Cambria"/>
                <a:cs typeface="Cambria"/>
              </a:rPr>
              <a:t> </a:t>
            </a:r>
            <a:r>
              <a:rPr sz="2400" spc="70" dirty="0">
                <a:latin typeface="Cambria"/>
                <a:cs typeface="Cambria"/>
              </a:rPr>
              <a:t>less </a:t>
            </a:r>
            <a:r>
              <a:rPr sz="2400" spc="15" dirty="0">
                <a:latin typeface="Cambria"/>
                <a:cs typeface="Cambria"/>
              </a:rPr>
              <a:t>than </a:t>
            </a:r>
            <a:r>
              <a:rPr sz="2400" spc="20" dirty="0">
                <a:latin typeface="Cambria"/>
                <a:cs typeface="Cambria"/>
              </a:rPr>
              <a:t> </a:t>
            </a:r>
            <a:r>
              <a:rPr sz="2400" spc="30" dirty="0">
                <a:latin typeface="Cambria"/>
                <a:cs typeface="Cambria"/>
              </a:rPr>
              <a:t>45%</a:t>
            </a:r>
            <a:r>
              <a:rPr sz="2400" spc="50" dirty="0">
                <a:latin typeface="Cambria"/>
                <a:cs typeface="Cambria"/>
              </a:rPr>
              <a:t> </a:t>
            </a:r>
            <a:r>
              <a:rPr sz="2400" spc="100" dirty="0">
                <a:latin typeface="Cambria"/>
                <a:cs typeface="Cambria"/>
              </a:rPr>
              <a:t>by</a:t>
            </a:r>
            <a:r>
              <a:rPr sz="2400" spc="45" dirty="0">
                <a:latin typeface="Cambria"/>
                <a:cs typeface="Cambria"/>
              </a:rPr>
              <a:t> </a:t>
            </a:r>
            <a:r>
              <a:rPr sz="2400" spc="10" dirty="0">
                <a:latin typeface="Cambria"/>
                <a:cs typeface="Cambria"/>
              </a:rPr>
              <a:t>2030.</a:t>
            </a:r>
            <a:endParaRPr sz="2400" dirty="0">
              <a:latin typeface="Cambria"/>
              <a:cs typeface="Cambria"/>
            </a:endParaRPr>
          </a:p>
          <a:p>
            <a:pPr>
              <a:spcBef>
                <a:spcPts val="50"/>
              </a:spcBef>
              <a:buFont typeface="Tahoma"/>
              <a:buChar char="•"/>
            </a:pPr>
            <a:endParaRPr sz="2400" dirty="0">
              <a:latin typeface="Cambria"/>
              <a:cs typeface="Cambria"/>
            </a:endParaRPr>
          </a:p>
          <a:p>
            <a:pPr marL="298450" indent="-285750">
              <a:buFont typeface="Tahoma"/>
              <a:buChar char="•"/>
              <a:tabLst>
                <a:tab pos="297815" algn="l"/>
                <a:tab pos="298450" algn="l"/>
              </a:tabLst>
            </a:pPr>
            <a:r>
              <a:rPr sz="2400" spc="95" dirty="0">
                <a:latin typeface="Cambria"/>
                <a:cs typeface="Cambria"/>
              </a:rPr>
              <a:t>Reduce</a:t>
            </a:r>
            <a:r>
              <a:rPr sz="2400" spc="370" dirty="0">
                <a:latin typeface="Cambria"/>
                <a:cs typeface="Cambria"/>
              </a:rPr>
              <a:t> </a:t>
            </a:r>
            <a:r>
              <a:rPr sz="2400" spc="40" dirty="0">
                <a:latin typeface="Cambria"/>
                <a:cs typeface="Cambria"/>
              </a:rPr>
              <a:t>the</a:t>
            </a:r>
            <a:r>
              <a:rPr sz="2400" spc="375" dirty="0">
                <a:latin typeface="Cambria"/>
                <a:cs typeface="Cambria"/>
              </a:rPr>
              <a:t> </a:t>
            </a:r>
            <a:r>
              <a:rPr sz="2400" spc="5" dirty="0">
                <a:latin typeface="Cambria"/>
                <a:cs typeface="Cambria"/>
              </a:rPr>
              <a:t>total</a:t>
            </a:r>
            <a:r>
              <a:rPr sz="2400" spc="370" dirty="0">
                <a:latin typeface="Cambria"/>
                <a:cs typeface="Cambria"/>
              </a:rPr>
              <a:t> </a:t>
            </a:r>
            <a:r>
              <a:rPr sz="2400" spc="75" dirty="0">
                <a:latin typeface="Cambria"/>
                <a:cs typeface="Cambria"/>
              </a:rPr>
              <a:t>projected</a:t>
            </a:r>
            <a:r>
              <a:rPr sz="2400" spc="380" dirty="0">
                <a:latin typeface="Cambria"/>
                <a:cs typeface="Cambria"/>
              </a:rPr>
              <a:t> </a:t>
            </a:r>
            <a:r>
              <a:rPr sz="2400" spc="80" dirty="0">
                <a:latin typeface="Cambria"/>
                <a:cs typeface="Cambria"/>
              </a:rPr>
              <a:t>carbon</a:t>
            </a:r>
            <a:r>
              <a:rPr sz="2400" spc="375" dirty="0">
                <a:latin typeface="Cambria"/>
                <a:cs typeface="Cambria"/>
              </a:rPr>
              <a:t> </a:t>
            </a:r>
            <a:r>
              <a:rPr sz="2400" spc="55" dirty="0">
                <a:latin typeface="Cambria"/>
                <a:cs typeface="Cambria"/>
              </a:rPr>
              <a:t>emission</a:t>
            </a:r>
            <a:r>
              <a:rPr sz="2400" spc="380" dirty="0">
                <a:latin typeface="Cambria"/>
                <a:cs typeface="Cambria"/>
              </a:rPr>
              <a:t> </a:t>
            </a:r>
            <a:r>
              <a:rPr sz="2400" spc="105" dirty="0">
                <a:latin typeface="Cambria"/>
                <a:cs typeface="Cambria"/>
              </a:rPr>
              <a:t>by</a:t>
            </a:r>
            <a:r>
              <a:rPr sz="2400" spc="375" dirty="0">
                <a:latin typeface="Cambria"/>
                <a:cs typeface="Cambria"/>
              </a:rPr>
              <a:t> </a:t>
            </a:r>
            <a:r>
              <a:rPr sz="2400" spc="-25" dirty="0">
                <a:latin typeface="Cambria"/>
                <a:cs typeface="Cambria"/>
              </a:rPr>
              <a:t>1</a:t>
            </a:r>
            <a:r>
              <a:rPr sz="2400" spc="370" dirty="0">
                <a:latin typeface="Cambria"/>
                <a:cs typeface="Cambria"/>
              </a:rPr>
              <a:t> </a:t>
            </a:r>
            <a:r>
              <a:rPr sz="2400" spc="-15" dirty="0">
                <a:latin typeface="Cambria"/>
                <a:cs typeface="Cambria"/>
              </a:rPr>
              <a:t>Bn</a:t>
            </a:r>
            <a:r>
              <a:rPr lang="en-IN" sz="2400" spc="-15" dirty="0">
                <a:latin typeface="Cambria"/>
                <a:cs typeface="Cambria"/>
              </a:rPr>
              <a:t> </a:t>
            </a:r>
            <a:r>
              <a:rPr sz="2400" spc="25" dirty="0" err="1">
                <a:latin typeface="Cambria"/>
                <a:cs typeface="Cambria"/>
              </a:rPr>
              <a:t>Tonnes</a:t>
            </a:r>
            <a:r>
              <a:rPr sz="2400" spc="70" dirty="0">
                <a:latin typeface="Cambria"/>
                <a:cs typeface="Cambria"/>
              </a:rPr>
              <a:t> </a:t>
            </a:r>
            <a:r>
              <a:rPr sz="2400" spc="75" dirty="0">
                <a:latin typeface="Cambria"/>
                <a:cs typeface="Cambria"/>
              </a:rPr>
              <a:t>between</a:t>
            </a:r>
            <a:r>
              <a:rPr sz="2400" spc="65" dirty="0">
                <a:latin typeface="Cambria"/>
                <a:cs typeface="Cambria"/>
              </a:rPr>
              <a:t> </a:t>
            </a:r>
            <a:r>
              <a:rPr sz="2400" dirty="0">
                <a:latin typeface="Cambria"/>
                <a:cs typeface="Cambria"/>
              </a:rPr>
              <a:t>now</a:t>
            </a:r>
            <a:r>
              <a:rPr sz="2400" spc="55" dirty="0">
                <a:latin typeface="Cambria"/>
                <a:cs typeface="Cambria"/>
              </a:rPr>
              <a:t> </a:t>
            </a:r>
            <a:r>
              <a:rPr sz="2400" spc="75" dirty="0">
                <a:latin typeface="Cambria"/>
                <a:cs typeface="Cambria"/>
              </a:rPr>
              <a:t>and</a:t>
            </a:r>
            <a:r>
              <a:rPr sz="2400" spc="45" dirty="0">
                <a:latin typeface="Cambria"/>
                <a:cs typeface="Cambria"/>
              </a:rPr>
              <a:t> </a:t>
            </a:r>
            <a:r>
              <a:rPr sz="2400" spc="40" dirty="0">
                <a:latin typeface="Cambria"/>
                <a:cs typeface="Cambria"/>
              </a:rPr>
              <a:t>the</a:t>
            </a:r>
            <a:r>
              <a:rPr sz="2400" spc="50" dirty="0">
                <a:latin typeface="Cambria"/>
                <a:cs typeface="Cambria"/>
              </a:rPr>
              <a:t> </a:t>
            </a:r>
            <a:r>
              <a:rPr sz="2400" spc="60" dirty="0">
                <a:latin typeface="Cambria"/>
                <a:cs typeface="Cambria"/>
              </a:rPr>
              <a:t>year</a:t>
            </a:r>
            <a:r>
              <a:rPr sz="2400" spc="40" dirty="0">
                <a:latin typeface="Cambria"/>
                <a:cs typeface="Cambria"/>
              </a:rPr>
              <a:t> </a:t>
            </a:r>
            <a:r>
              <a:rPr sz="2400" spc="-20" dirty="0">
                <a:latin typeface="Cambria"/>
                <a:cs typeface="Cambria"/>
              </a:rPr>
              <a:t>2030</a:t>
            </a:r>
            <a:endParaRPr sz="2400" dirty="0">
              <a:latin typeface="Cambria"/>
              <a:cs typeface="Cambria"/>
            </a:endParaRPr>
          </a:p>
          <a:p>
            <a:pPr>
              <a:spcBef>
                <a:spcPts val="50"/>
              </a:spcBef>
            </a:pPr>
            <a:endParaRPr sz="2400" dirty="0">
              <a:latin typeface="Cambria"/>
              <a:cs typeface="Cambria"/>
            </a:endParaRPr>
          </a:p>
          <a:p>
            <a:pPr marL="297815" marR="5715" indent="-285750" algn="just">
              <a:buFont typeface="Tahoma"/>
              <a:buChar char="•"/>
              <a:tabLst>
                <a:tab pos="298450" algn="l"/>
              </a:tabLst>
            </a:pPr>
            <a:r>
              <a:rPr sz="2400" spc="-35" dirty="0">
                <a:latin typeface="Cambria"/>
                <a:cs typeface="Cambria"/>
              </a:rPr>
              <a:t>To</a:t>
            </a:r>
            <a:r>
              <a:rPr sz="2400" spc="-30" dirty="0">
                <a:latin typeface="Cambria"/>
                <a:cs typeface="Cambria"/>
              </a:rPr>
              <a:t> </a:t>
            </a:r>
            <a:r>
              <a:rPr sz="2400" spc="50" dirty="0">
                <a:latin typeface="Cambria"/>
                <a:cs typeface="Cambria"/>
              </a:rPr>
              <a:t>raise </a:t>
            </a:r>
            <a:r>
              <a:rPr sz="2400" spc="40" dirty="0">
                <a:latin typeface="Cambria"/>
                <a:cs typeface="Cambria"/>
              </a:rPr>
              <a:t>the non-fossil </a:t>
            </a:r>
            <a:r>
              <a:rPr sz="2400" spc="45" dirty="0">
                <a:latin typeface="Cambria"/>
                <a:cs typeface="Cambria"/>
              </a:rPr>
              <a:t>fuel </a:t>
            </a:r>
            <a:r>
              <a:rPr sz="2400" spc="114" dirty="0">
                <a:latin typeface="Cambria"/>
                <a:cs typeface="Cambria"/>
              </a:rPr>
              <a:t>based </a:t>
            </a:r>
            <a:r>
              <a:rPr sz="2400" spc="95" dirty="0">
                <a:latin typeface="Cambria"/>
                <a:cs typeface="Cambria"/>
              </a:rPr>
              <a:t>energy </a:t>
            </a:r>
            <a:r>
              <a:rPr sz="2400" spc="75" dirty="0">
                <a:latin typeface="Cambria"/>
                <a:cs typeface="Cambria"/>
              </a:rPr>
              <a:t>capacity </a:t>
            </a:r>
            <a:r>
              <a:rPr sz="2400" spc="15" dirty="0">
                <a:latin typeface="Cambria"/>
                <a:cs typeface="Cambria"/>
              </a:rPr>
              <a:t>of </a:t>
            </a:r>
            <a:r>
              <a:rPr sz="2400" spc="20" dirty="0">
                <a:latin typeface="Cambria"/>
                <a:cs typeface="Cambria"/>
              </a:rPr>
              <a:t> </a:t>
            </a:r>
            <a:r>
              <a:rPr sz="2400" spc="40" dirty="0">
                <a:latin typeface="Cambria"/>
                <a:cs typeface="Cambria"/>
              </a:rPr>
              <a:t>the</a:t>
            </a:r>
            <a:r>
              <a:rPr sz="2400" spc="50" dirty="0">
                <a:latin typeface="Cambria"/>
                <a:cs typeface="Cambria"/>
              </a:rPr>
              <a:t> </a:t>
            </a:r>
            <a:r>
              <a:rPr sz="2400" spc="45" dirty="0">
                <a:latin typeface="Cambria"/>
                <a:cs typeface="Cambria"/>
              </a:rPr>
              <a:t>country</a:t>
            </a:r>
            <a:r>
              <a:rPr sz="2400" spc="55" dirty="0">
                <a:latin typeface="Cambria"/>
                <a:cs typeface="Cambria"/>
              </a:rPr>
              <a:t> </a:t>
            </a:r>
            <a:r>
              <a:rPr sz="2400" spc="5" dirty="0">
                <a:latin typeface="Cambria"/>
                <a:cs typeface="Cambria"/>
              </a:rPr>
              <a:t>to</a:t>
            </a:r>
            <a:r>
              <a:rPr sz="2400" spc="55" dirty="0">
                <a:latin typeface="Cambria"/>
                <a:cs typeface="Cambria"/>
              </a:rPr>
              <a:t> </a:t>
            </a:r>
            <a:r>
              <a:rPr sz="2400" spc="-25" dirty="0">
                <a:latin typeface="Cambria"/>
                <a:cs typeface="Cambria"/>
              </a:rPr>
              <a:t>500</a:t>
            </a:r>
            <a:r>
              <a:rPr sz="2400" spc="40" dirty="0">
                <a:latin typeface="Cambria"/>
                <a:cs typeface="Cambria"/>
              </a:rPr>
              <a:t> </a:t>
            </a:r>
            <a:r>
              <a:rPr sz="2400" spc="240" dirty="0">
                <a:latin typeface="Cambria"/>
                <a:cs typeface="Cambria"/>
              </a:rPr>
              <a:t>GW</a:t>
            </a:r>
            <a:r>
              <a:rPr sz="2400" spc="45" dirty="0">
                <a:latin typeface="Cambria"/>
                <a:cs typeface="Cambria"/>
              </a:rPr>
              <a:t> </a:t>
            </a:r>
            <a:r>
              <a:rPr sz="2400" spc="100" dirty="0">
                <a:latin typeface="Cambria"/>
                <a:cs typeface="Cambria"/>
              </a:rPr>
              <a:t>by</a:t>
            </a:r>
            <a:r>
              <a:rPr sz="2400" spc="45" dirty="0">
                <a:latin typeface="Cambria"/>
                <a:cs typeface="Cambria"/>
              </a:rPr>
              <a:t> </a:t>
            </a:r>
            <a:r>
              <a:rPr sz="2400" spc="10" dirty="0">
                <a:latin typeface="Cambria"/>
                <a:cs typeface="Cambria"/>
              </a:rPr>
              <a:t>2030.</a:t>
            </a:r>
            <a:endParaRPr sz="2400" dirty="0">
              <a:latin typeface="Cambria"/>
              <a:cs typeface="Cambri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167622" y="6309359"/>
            <a:ext cx="1500377" cy="548640"/>
          </a:xfrm>
          <a:prstGeom prst="rect">
            <a:avLst/>
          </a:prstGeom>
        </p:spPr>
      </p:pic>
      <p:grpSp>
        <p:nvGrpSpPr>
          <p:cNvPr id="3" name="object 3"/>
          <p:cNvGrpSpPr/>
          <p:nvPr/>
        </p:nvGrpSpPr>
        <p:grpSpPr>
          <a:xfrm>
            <a:off x="1524000" y="1"/>
            <a:ext cx="9144000" cy="765175"/>
            <a:chOff x="0" y="0"/>
            <a:chExt cx="9144000" cy="765175"/>
          </a:xfrm>
        </p:grpSpPr>
        <p:pic>
          <p:nvPicPr>
            <p:cNvPr id="4" name="object 4"/>
            <p:cNvPicPr/>
            <p:nvPr/>
          </p:nvPicPr>
          <p:blipFill>
            <a:blip r:embed="rId3" cstate="print"/>
            <a:stretch>
              <a:fillRect/>
            </a:stretch>
          </p:blipFill>
          <p:spPr>
            <a:xfrm>
              <a:off x="0" y="0"/>
              <a:ext cx="9144000" cy="765048"/>
            </a:xfrm>
            <a:prstGeom prst="rect">
              <a:avLst/>
            </a:prstGeom>
          </p:spPr>
        </p:pic>
        <p:pic>
          <p:nvPicPr>
            <p:cNvPr id="5" name="object 5"/>
            <p:cNvPicPr/>
            <p:nvPr/>
          </p:nvPicPr>
          <p:blipFill>
            <a:blip r:embed="rId4" cstate="print"/>
            <a:stretch>
              <a:fillRect/>
            </a:stretch>
          </p:blipFill>
          <p:spPr>
            <a:xfrm>
              <a:off x="2327148" y="281940"/>
              <a:ext cx="4497324" cy="208026"/>
            </a:xfrm>
            <a:prstGeom prst="rect">
              <a:avLst/>
            </a:prstGeom>
          </p:spPr>
        </p:pic>
      </p:grpSp>
      <p:pic>
        <p:nvPicPr>
          <p:cNvPr id="6" name="object 6"/>
          <p:cNvPicPr/>
          <p:nvPr/>
        </p:nvPicPr>
        <p:blipFill>
          <a:blip r:embed="rId5" cstate="print"/>
          <a:stretch>
            <a:fillRect/>
          </a:stretch>
        </p:blipFill>
        <p:spPr>
          <a:xfrm>
            <a:off x="2711958" y="909065"/>
            <a:ext cx="6552438" cy="5941314"/>
          </a:xfrm>
          <a:prstGeom prst="rect">
            <a:avLst/>
          </a:prstGeom>
        </p:spPr>
      </p:pic>
      <p:sp>
        <p:nvSpPr>
          <p:cNvPr id="7" name="object 7"/>
          <p:cNvSpPr txBox="1">
            <a:spLocks noGrp="1"/>
          </p:cNvSpPr>
          <p:nvPr>
            <p:ph type="sldNum" sz="quarter" idx="12"/>
          </p:nvPr>
        </p:nvSpPr>
        <p:spPr>
          <a:xfrm>
            <a:off x="1766825" y="6505592"/>
            <a:ext cx="317500" cy="178895"/>
          </a:xfrm>
          <a:prstGeom prst="rect">
            <a:avLst/>
          </a:prstGeom>
        </p:spPr>
        <p:txBody>
          <a:bodyPr vert="horz" wrap="square" lIns="0" tIns="24765" rIns="0" bIns="0" rtlCol="0">
            <a:spAutoFit/>
          </a:bodyPr>
          <a:lstStyle/>
          <a:p>
            <a:pPr marL="38100">
              <a:spcBef>
                <a:spcPts val="195"/>
              </a:spcBef>
            </a:pPr>
            <a:fld id="{81D60167-4931-47E6-BA6A-407CBD079E47}" type="slidenum">
              <a:rPr dirty="0"/>
              <a:pPr marL="38100">
                <a:spcBef>
                  <a:spcPts val="195"/>
                </a:spcBef>
              </a:pPr>
              <a:t>16</a:t>
            </a:fld>
            <a:endParaRP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524000" y="1"/>
            <a:ext cx="9144000" cy="765175"/>
            <a:chOff x="0" y="0"/>
            <a:chExt cx="9144000" cy="765175"/>
          </a:xfrm>
        </p:grpSpPr>
        <p:pic>
          <p:nvPicPr>
            <p:cNvPr id="4" name="object 4"/>
            <p:cNvPicPr/>
            <p:nvPr/>
          </p:nvPicPr>
          <p:blipFill>
            <a:blip r:embed="rId2" cstate="print"/>
            <a:stretch>
              <a:fillRect/>
            </a:stretch>
          </p:blipFill>
          <p:spPr>
            <a:xfrm>
              <a:off x="0" y="0"/>
              <a:ext cx="9144000" cy="765048"/>
            </a:xfrm>
            <a:prstGeom prst="rect">
              <a:avLst/>
            </a:prstGeom>
          </p:spPr>
        </p:pic>
        <p:pic>
          <p:nvPicPr>
            <p:cNvPr id="5" name="object 5"/>
            <p:cNvPicPr/>
            <p:nvPr/>
          </p:nvPicPr>
          <p:blipFill>
            <a:blip r:embed="rId3" cstate="print"/>
            <a:stretch>
              <a:fillRect/>
            </a:stretch>
          </p:blipFill>
          <p:spPr>
            <a:xfrm>
              <a:off x="2327148" y="281940"/>
              <a:ext cx="4497324" cy="208026"/>
            </a:xfrm>
            <a:prstGeom prst="rect">
              <a:avLst/>
            </a:prstGeom>
          </p:spPr>
        </p:pic>
      </p:grpSp>
      <p:sp>
        <p:nvSpPr>
          <p:cNvPr id="6" name="object 6"/>
          <p:cNvSpPr txBox="1"/>
          <p:nvPr/>
        </p:nvSpPr>
        <p:spPr>
          <a:xfrm>
            <a:off x="190500" y="784607"/>
            <a:ext cx="11810999" cy="5928354"/>
          </a:xfrm>
          <a:prstGeom prst="rect">
            <a:avLst/>
          </a:prstGeom>
        </p:spPr>
        <p:txBody>
          <a:bodyPr vert="horz" wrap="square" lIns="0" tIns="12065" rIns="0" bIns="0" rtlCol="0">
            <a:spAutoFit/>
          </a:bodyPr>
          <a:lstStyle/>
          <a:p>
            <a:pPr marL="298450" marR="342265" indent="-285750" algn="just">
              <a:lnSpc>
                <a:spcPct val="107000"/>
              </a:lnSpc>
              <a:spcBef>
                <a:spcPts val="95"/>
              </a:spcBef>
              <a:buFont typeface="Tahoma"/>
              <a:buChar char="•"/>
              <a:tabLst>
                <a:tab pos="297815" algn="l"/>
                <a:tab pos="298450" algn="l"/>
              </a:tabLst>
            </a:pPr>
            <a:r>
              <a:rPr sz="2400" b="1" dirty="0">
                <a:latin typeface="Times New Roman"/>
                <a:cs typeface="Times New Roman"/>
              </a:rPr>
              <a:t>Natural Capital: </a:t>
            </a:r>
            <a:r>
              <a:rPr sz="2400" dirty="0">
                <a:latin typeface="Times New Roman"/>
                <a:cs typeface="Times New Roman"/>
              </a:rPr>
              <a:t>Includes resources (renewable and non-renewable materials), sinks </a:t>
            </a:r>
            <a:r>
              <a:rPr sz="2400" spc="5" dirty="0">
                <a:latin typeface="Times New Roman"/>
                <a:cs typeface="Times New Roman"/>
              </a:rPr>
              <a:t> </a:t>
            </a:r>
            <a:r>
              <a:rPr sz="2400" dirty="0">
                <a:latin typeface="Times New Roman"/>
                <a:cs typeface="Times New Roman"/>
              </a:rPr>
              <a:t>(absorbing, neutralizing, or recycling wastes), and processes (e.g., climate regulation). </a:t>
            </a:r>
            <a:r>
              <a:rPr sz="2400" spc="-385" dirty="0">
                <a:latin typeface="Times New Roman"/>
                <a:cs typeface="Times New Roman"/>
              </a:rPr>
              <a:t> </a:t>
            </a:r>
            <a:r>
              <a:rPr sz="2400" dirty="0">
                <a:latin typeface="Times New Roman"/>
                <a:cs typeface="Times New Roman"/>
              </a:rPr>
              <a:t>Forms</a:t>
            </a:r>
            <a:r>
              <a:rPr sz="2400" spc="-5" dirty="0">
                <a:latin typeface="Times New Roman"/>
                <a:cs typeface="Times New Roman"/>
              </a:rPr>
              <a:t> </a:t>
            </a:r>
            <a:r>
              <a:rPr sz="2400" dirty="0">
                <a:latin typeface="Times New Roman"/>
                <a:cs typeface="Times New Roman"/>
              </a:rPr>
              <a:t>the foundation</a:t>
            </a:r>
            <a:r>
              <a:rPr sz="2400" spc="-10" dirty="0">
                <a:latin typeface="Times New Roman"/>
                <a:cs typeface="Times New Roman"/>
              </a:rPr>
              <a:t> </a:t>
            </a:r>
            <a:r>
              <a:rPr sz="2400" dirty="0">
                <a:latin typeface="Times New Roman"/>
                <a:cs typeface="Times New Roman"/>
              </a:rPr>
              <a:t>of production</a:t>
            </a:r>
            <a:r>
              <a:rPr sz="2400" spc="-15" dirty="0">
                <a:latin typeface="Times New Roman"/>
                <a:cs typeface="Times New Roman"/>
              </a:rPr>
              <a:t> </a:t>
            </a:r>
            <a:r>
              <a:rPr sz="2400" dirty="0">
                <a:latin typeface="Times New Roman"/>
                <a:cs typeface="Times New Roman"/>
              </a:rPr>
              <a:t>and</a:t>
            </a:r>
            <a:r>
              <a:rPr sz="2400" spc="-10" dirty="0">
                <a:latin typeface="Times New Roman"/>
                <a:cs typeface="Times New Roman"/>
              </a:rPr>
              <a:t> </a:t>
            </a:r>
            <a:r>
              <a:rPr sz="2400" dirty="0">
                <a:latin typeface="Times New Roman"/>
                <a:cs typeface="Times New Roman"/>
              </a:rPr>
              <a:t>sustains</a:t>
            </a:r>
            <a:r>
              <a:rPr sz="2400" spc="5" dirty="0">
                <a:latin typeface="Times New Roman"/>
                <a:cs typeface="Times New Roman"/>
              </a:rPr>
              <a:t> </a:t>
            </a:r>
            <a:r>
              <a:rPr sz="2400" dirty="0">
                <a:latin typeface="Times New Roman"/>
                <a:cs typeface="Times New Roman"/>
              </a:rPr>
              <a:t>life</a:t>
            </a:r>
            <a:r>
              <a:rPr sz="2400" spc="10" dirty="0">
                <a:latin typeface="Times New Roman"/>
                <a:cs typeface="Times New Roman"/>
              </a:rPr>
              <a:t> </a:t>
            </a:r>
            <a:r>
              <a:rPr sz="2400" dirty="0">
                <a:latin typeface="Times New Roman"/>
                <a:cs typeface="Times New Roman"/>
              </a:rPr>
              <a:t>itself.</a:t>
            </a:r>
          </a:p>
          <a:p>
            <a:pPr marL="298450" marR="35560" indent="-285750" algn="just">
              <a:lnSpc>
                <a:spcPct val="107000"/>
              </a:lnSpc>
              <a:spcBef>
                <a:spcPts val="795"/>
              </a:spcBef>
              <a:buFont typeface="Tahoma"/>
              <a:buChar char="•"/>
              <a:tabLst>
                <a:tab pos="297815" algn="l"/>
                <a:tab pos="298450" algn="l"/>
              </a:tabLst>
            </a:pPr>
            <a:r>
              <a:rPr sz="2400" b="1" dirty="0">
                <a:latin typeface="Times New Roman"/>
                <a:cs typeface="Times New Roman"/>
              </a:rPr>
              <a:t>Human Capital: </a:t>
            </a:r>
            <a:r>
              <a:rPr sz="2400" dirty="0">
                <a:latin typeface="Times New Roman"/>
                <a:cs typeface="Times New Roman"/>
              </a:rPr>
              <a:t>Consists of people's health, knowledge, skills, and motivation. Essential </a:t>
            </a:r>
            <a:r>
              <a:rPr sz="2400" spc="-385" dirty="0">
                <a:latin typeface="Times New Roman"/>
                <a:cs typeface="Times New Roman"/>
              </a:rPr>
              <a:t> </a:t>
            </a:r>
            <a:r>
              <a:rPr sz="2400" dirty="0">
                <a:latin typeface="Times New Roman"/>
                <a:cs typeface="Times New Roman"/>
              </a:rPr>
              <a:t>for productive work and economic flourishing. Enhancing human capital through </a:t>
            </a:r>
            <a:r>
              <a:rPr sz="2400" spc="5" dirty="0">
                <a:latin typeface="Times New Roman"/>
                <a:cs typeface="Times New Roman"/>
              </a:rPr>
              <a:t> </a:t>
            </a:r>
            <a:r>
              <a:rPr sz="2400" dirty="0">
                <a:latin typeface="Times New Roman"/>
                <a:cs typeface="Times New Roman"/>
              </a:rPr>
              <a:t>education</a:t>
            </a:r>
            <a:r>
              <a:rPr sz="2400" spc="-15" dirty="0">
                <a:latin typeface="Times New Roman"/>
                <a:cs typeface="Times New Roman"/>
              </a:rPr>
              <a:t> </a:t>
            </a:r>
            <a:r>
              <a:rPr sz="2400" dirty="0">
                <a:latin typeface="Times New Roman"/>
                <a:cs typeface="Times New Roman"/>
              </a:rPr>
              <a:t>and</a:t>
            </a:r>
            <a:r>
              <a:rPr sz="2400" spc="-10" dirty="0">
                <a:latin typeface="Times New Roman"/>
                <a:cs typeface="Times New Roman"/>
              </a:rPr>
              <a:t> </a:t>
            </a:r>
            <a:r>
              <a:rPr sz="2400" dirty="0">
                <a:latin typeface="Times New Roman"/>
                <a:cs typeface="Times New Roman"/>
              </a:rPr>
              <a:t>training</a:t>
            </a:r>
            <a:r>
              <a:rPr sz="2400" spc="10" dirty="0">
                <a:latin typeface="Times New Roman"/>
                <a:cs typeface="Times New Roman"/>
              </a:rPr>
              <a:t> </a:t>
            </a:r>
            <a:r>
              <a:rPr sz="2400" dirty="0">
                <a:latin typeface="Times New Roman"/>
                <a:cs typeface="Times New Roman"/>
              </a:rPr>
              <a:t>is</a:t>
            </a:r>
            <a:r>
              <a:rPr sz="2400" spc="5" dirty="0">
                <a:latin typeface="Times New Roman"/>
                <a:cs typeface="Times New Roman"/>
              </a:rPr>
              <a:t> </a:t>
            </a:r>
            <a:r>
              <a:rPr sz="2400" dirty="0">
                <a:latin typeface="Times New Roman"/>
                <a:cs typeface="Times New Roman"/>
              </a:rPr>
              <a:t>crucial.</a:t>
            </a:r>
          </a:p>
          <a:p>
            <a:pPr marL="298450" marR="5080" indent="-285750" algn="just">
              <a:lnSpc>
                <a:spcPct val="107000"/>
              </a:lnSpc>
              <a:spcBef>
                <a:spcPts val="805"/>
              </a:spcBef>
              <a:buFont typeface="Tahoma"/>
              <a:buChar char="•"/>
              <a:tabLst>
                <a:tab pos="297815" algn="l"/>
                <a:tab pos="298450" algn="l"/>
              </a:tabLst>
            </a:pPr>
            <a:r>
              <a:rPr sz="2400" b="1" dirty="0">
                <a:latin typeface="Times New Roman"/>
                <a:cs typeface="Times New Roman"/>
              </a:rPr>
              <a:t>Social Capital: </a:t>
            </a:r>
            <a:r>
              <a:rPr sz="2400" dirty="0">
                <a:latin typeface="Times New Roman"/>
                <a:cs typeface="Times New Roman"/>
              </a:rPr>
              <a:t>Refers to institutions that support and develop human capital in </a:t>
            </a:r>
            <a:r>
              <a:rPr sz="2400" spc="5" dirty="0">
                <a:latin typeface="Times New Roman"/>
                <a:cs typeface="Times New Roman"/>
              </a:rPr>
              <a:t> </a:t>
            </a:r>
            <a:r>
              <a:rPr sz="2400" dirty="0">
                <a:latin typeface="Times New Roman"/>
                <a:cs typeface="Times New Roman"/>
              </a:rPr>
              <a:t>partnership with others. Includes families, communities, businesses, trade unions, schools, </a:t>
            </a:r>
            <a:r>
              <a:rPr sz="2400" spc="-385" dirty="0">
                <a:latin typeface="Times New Roman"/>
                <a:cs typeface="Times New Roman"/>
              </a:rPr>
              <a:t> </a:t>
            </a:r>
            <a:r>
              <a:rPr sz="2400" dirty="0">
                <a:latin typeface="Times New Roman"/>
                <a:cs typeface="Times New Roman"/>
              </a:rPr>
              <a:t>and</a:t>
            </a:r>
            <a:r>
              <a:rPr sz="2400" spc="-10" dirty="0">
                <a:latin typeface="Times New Roman"/>
                <a:cs typeface="Times New Roman"/>
              </a:rPr>
              <a:t> </a:t>
            </a:r>
            <a:r>
              <a:rPr sz="2400" dirty="0">
                <a:latin typeface="Times New Roman"/>
                <a:cs typeface="Times New Roman"/>
              </a:rPr>
              <a:t>voluntary</a:t>
            </a:r>
            <a:r>
              <a:rPr sz="2400" spc="5" dirty="0">
                <a:latin typeface="Times New Roman"/>
                <a:cs typeface="Times New Roman"/>
              </a:rPr>
              <a:t> </a:t>
            </a:r>
            <a:r>
              <a:rPr sz="2400" spc="-5" dirty="0">
                <a:latin typeface="Times New Roman"/>
                <a:cs typeface="Times New Roman"/>
              </a:rPr>
              <a:t>organizations.</a:t>
            </a:r>
            <a:r>
              <a:rPr sz="2400" spc="5" dirty="0">
                <a:latin typeface="Times New Roman"/>
                <a:cs typeface="Times New Roman"/>
              </a:rPr>
              <a:t> </a:t>
            </a:r>
            <a:r>
              <a:rPr sz="2400" dirty="0">
                <a:latin typeface="Times New Roman"/>
                <a:cs typeface="Times New Roman"/>
              </a:rPr>
              <a:t>Facilitates</a:t>
            </a:r>
            <a:r>
              <a:rPr sz="2400" spc="25" dirty="0">
                <a:latin typeface="Times New Roman"/>
                <a:cs typeface="Times New Roman"/>
              </a:rPr>
              <a:t> </a:t>
            </a:r>
            <a:r>
              <a:rPr sz="2400" dirty="0">
                <a:latin typeface="Times New Roman"/>
                <a:cs typeface="Times New Roman"/>
              </a:rPr>
              <a:t>collaboration, trust,</a:t>
            </a:r>
            <a:r>
              <a:rPr sz="2400" spc="10" dirty="0">
                <a:latin typeface="Times New Roman"/>
                <a:cs typeface="Times New Roman"/>
              </a:rPr>
              <a:t> </a:t>
            </a:r>
            <a:r>
              <a:rPr sz="2400" dirty="0">
                <a:latin typeface="Times New Roman"/>
                <a:cs typeface="Times New Roman"/>
              </a:rPr>
              <a:t>and</a:t>
            </a:r>
            <a:r>
              <a:rPr sz="2400" spc="-5" dirty="0">
                <a:latin typeface="Times New Roman"/>
                <a:cs typeface="Times New Roman"/>
              </a:rPr>
              <a:t> </a:t>
            </a:r>
            <a:r>
              <a:rPr sz="2400" dirty="0">
                <a:latin typeface="Times New Roman"/>
                <a:cs typeface="Times New Roman"/>
              </a:rPr>
              <a:t>collective</a:t>
            </a:r>
            <a:r>
              <a:rPr sz="2400" spc="15" dirty="0">
                <a:latin typeface="Times New Roman"/>
                <a:cs typeface="Times New Roman"/>
              </a:rPr>
              <a:t> </a:t>
            </a:r>
            <a:r>
              <a:rPr sz="2400" dirty="0">
                <a:latin typeface="Times New Roman"/>
                <a:cs typeface="Times New Roman"/>
              </a:rPr>
              <a:t>well-being.</a:t>
            </a:r>
          </a:p>
          <a:p>
            <a:pPr marL="298450" marR="125095" indent="-285750" algn="just">
              <a:lnSpc>
                <a:spcPct val="106900"/>
              </a:lnSpc>
              <a:spcBef>
                <a:spcPts val="805"/>
              </a:spcBef>
              <a:buFont typeface="Tahoma"/>
              <a:buChar char="•"/>
              <a:tabLst>
                <a:tab pos="297815" algn="l"/>
                <a:tab pos="298450" algn="l"/>
              </a:tabLst>
            </a:pPr>
            <a:r>
              <a:rPr sz="2400" b="1" spc="-5" dirty="0">
                <a:latin typeface="Times New Roman"/>
                <a:cs typeface="Times New Roman"/>
              </a:rPr>
              <a:t>Manufactured </a:t>
            </a:r>
            <a:r>
              <a:rPr sz="2400" b="1" dirty="0">
                <a:latin typeface="Times New Roman"/>
                <a:cs typeface="Times New Roman"/>
              </a:rPr>
              <a:t>Capital: </a:t>
            </a:r>
            <a:r>
              <a:rPr sz="2400" dirty="0">
                <a:latin typeface="Times New Roman"/>
                <a:cs typeface="Times New Roman"/>
              </a:rPr>
              <a:t>Comprises material</a:t>
            </a:r>
            <a:r>
              <a:rPr sz="2400" spc="15" dirty="0">
                <a:latin typeface="Times New Roman"/>
                <a:cs typeface="Times New Roman"/>
              </a:rPr>
              <a:t> </a:t>
            </a:r>
            <a:r>
              <a:rPr sz="2400" dirty="0">
                <a:latin typeface="Times New Roman"/>
                <a:cs typeface="Times New Roman"/>
              </a:rPr>
              <a:t>goods</a:t>
            </a:r>
            <a:r>
              <a:rPr sz="2400" spc="-20" dirty="0">
                <a:latin typeface="Times New Roman"/>
                <a:cs typeface="Times New Roman"/>
              </a:rPr>
              <a:t> </a:t>
            </a:r>
            <a:r>
              <a:rPr sz="2400" dirty="0">
                <a:latin typeface="Times New Roman"/>
                <a:cs typeface="Times New Roman"/>
              </a:rPr>
              <a:t>or fixed assets</a:t>
            </a:r>
            <a:r>
              <a:rPr sz="2400" spc="5" dirty="0">
                <a:latin typeface="Times New Roman"/>
                <a:cs typeface="Times New Roman"/>
              </a:rPr>
              <a:t> </a:t>
            </a:r>
            <a:r>
              <a:rPr sz="2400" dirty="0">
                <a:latin typeface="Times New Roman"/>
                <a:cs typeface="Times New Roman"/>
              </a:rPr>
              <a:t>that</a:t>
            </a:r>
            <a:r>
              <a:rPr sz="2400" spc="5" dirty="0">
                <a:latin typeface="Times New Roman"/>
                <a:cs typeface="Times New Roman"/>
              </a:rPr>
              <a:t> </a:t>
            </a:r>
            <a:r>
              <a:rPr sz="2400" dirty="0">
                <a:latin typeface="Times New Roman"/>
                <a:cs typeface="Times New Roman"/>
              </a:rPr>
              <a:t>contribute to</a:t>
            </a:r>
            <a:r>
              <a:rPr sz="2400" spc="5" dirty="0">
                <a:latin typeface="Times New Roman"/>
                <a:cs typeface="Times New Roman"/>
              </a:rPr>
              <a:t> </a:t>
            </a:r>
            <a:r>
              <a:rPr sz="2400" dirty="0">
                <a:latin typeface="Times New Roman"/>
                <a:cs typeface="Times New Roman"/>
              </a:rPr>
              <a:t>the </a:t>
            </a:r>
            <a:r>
              <a:rPr sz="2400" spc="5" dirty="0">
                <a:latin typeface="Times New Roman"/>
                <a:cs typeface="Times New Roman"/>
              </a:rPr>
              <a:t> </a:t>
            </a:r>
            <a:r>
              <a:rPr sz="2400" dirty="0">
                <a:latin typeface="Times New Roman"/>
                <a:cs typeface="Times New Roman"/>
              </a:rPr>
              <a:t>production process. Examples include </a:t>
            </a:r>
            <a:r>
              <a:rPr sz="2400" spc="-5" dirty="0">
                <a:latin typeface="Times New Roman"/>
                <a:cs typeface="Times New Roman"/>
              </a:rPr>
              <a:t>tools, </a:t>
            </a:r>
            <a:r>
              <a:rPr sz="2400" dirty="0">
                <a:latin typeface="Times New Roman"/>
                <a:cs typeface="Times New Roman"/>
              </a:rPr>
              <a:t>machines, and buildings.Supports economic </a:t>
            </a:r>
            <a:r>
              <a:rPr sz="2400" spc="-385" dirty="0">
                <a:latin typeface="Times New Roman"/>
                <a:cs typeface="Times New Roman"/>
              </a:rPr>
              <a:t> </a:t>
            </a:r>
            <a:r>
              <a:rPr sz="2400" dirty="0">
                <a:latin typeface="Times New Roman"/>
                <a:cs typeface="Times New Roman"/>
              </a:rPr>
              <a:t>activities</a:t>
            </a:r>
            <a:r>
              <a:rPr sz="2400" spc="10" dirty="0">
                <a:latin typeface="Times New Roman"/>
                <a:cs typeface="Times New Roman"/>
              </a:rPr>
              <a:t> </a:t>
            </a:r>
            <a:r>
              <a:rPr sz="2400" dirty="0">
                <a:latin typeface="Times New Roman"/>
                <a:cs typeface="Times New Roman"/>
              </a:rPr>
              <a:t>and output generation.</a:t>
            </a:r>
          </a:p>
          <a:p>
            <a:pPr marL="298450" marR="18415" indent="-285750" algn="just">
              <a:lnSpc>
                <a:spcPct val="107000"/>
              </a:lnSpc>
              <a:spcBef>
                <a:spcPts val="800"/>
              </a:spcBef>
              <a:buFont typeface="Tahoma"/>
              <a:buChar char="•"/>
              <a:tabLst>
                <a:tab pos="297815" algn="l"/>
                <a:tab pos="298450" algn="l"/>
              </a:tabLst>
            </a:pPr>
            <a:r>
              <a:rPr sz="2400" b="1" dirty="0">
                <a:latin typeface="Times New Roman"/>
                <a:cs typeface="Times New Roman"/>
              </a:rPr>
              <a:t>Financial Capital: </a:t>
            </a:r>
            <a:r>
              <a:rPr sz="2400" dirty="0">
                <a:latin typeface="Times New Roman"/>
                <a:cs typeface="Times New Roman"/>
              </a:rPr>
              <a:t>Plays a crucial role in the </a:t>
            </a:r>
            <a:r>
              <a:rPr sz="2400" spc="-15" dirty="0">
                <a:latin typeface="Times New Roman"/>
                <a:cs typeface="Times New Roman"/>
              </a:rPr>
              <a:t>economy, </a:t>
            </a:r>
            <a:r>
              <a:rPr sz="2400" dirty="0">
                <a:latin typeface="Times New Roman"/>
                <a:cs typeface="Times New Roman"/>
              </a:rPr>
              <a:t>enabling ownership and trade of </a:t>
            </a:r>
            <a:r>
              <a:rPr sz="2400" spc="5" dirty="0">
                <a:latin typeface="Times New Roman"/>
                <a:cs typeface="Times New Roman"/>
              </a:rPr>
              <a:t> </a:t>
            </a:r>
            <a:r>
              <a:rPr sz="2400" dirty="0">
                <a:latin typeface="Times New Roman"/>
                <a:cs typeface="Times New Roman"/>
              </a:rPr>
              <a:t>other types of capital. </a:t>
            </a:r>
          </a:p>
        </p:txBody>
      </p:sp>
      <p:sp>
        <p:nvSpPr>
          <p:cNvPr id="7" name="object 7"/>
          <p:cNvSpPr txBox="1">
            <a:spLocks noGrp="1"/>
          </p:cNvSpPr>
          <p:nvPr>
            <p:ph type="sldNum" sz="quarter" idx="12"/>
          </p:nvPr>
        </p:nvSpPr>
        <p:spPr>
          <a:xfrm>
            <a:off x="1766825" y="6505592"/>
            <a:ext cx="317500" cy="178895"/>
          </a:xfrm>
          <a:prstGeom prst="rect">
            <a:avLst/>
          </a:prstGeom>
        </p:spPr>
        <p:txBody>
          <a:bodyPr vert="horz" wrap="square" lIns="0" tIns="24765" rIns="0" bIns="0" rtlCol="0">
            <a:spAutoFit/>
          </a:bodyPr>
          <a:lstStyle/>
          <a:p>
            <a:pPr marL="38100">
              <a:spcBef>
                <a:spcPts val="195"/>
              </a:spcBef>
            </a:pPr>
            <a:fld id="{81D60167-4931-47E6-BA6A-407CBD079E47}" type="slidenum">
              <a:rPr dirty="0"/>
              <a:pPr marL="38100">
                <a:spcBef>
                  <a:spcPts val="195"/>
                </a:spcBef>
              </a:pPr>
              <a:t>17</a:t>
            </a:fld>
            <a:endParaRP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524000" y="1"/>
            <a:ext cx="9144000" cy="765175"/>
            <a:chOff x="0" y="0"/>
            <a:chExt cx="9144000" cy="765175"/>
          </a:xfrm>
        </p:grpSpPr>
        <p:pic>
          <p:nvPicPr>
            <p:cNvPr id="4" name="object 4"/>
            <p:cNvPicPr/>
            <p:nvPr/>
          </p:nvPicPr>
          <p:blipFill>
            <a:blip r:embed="rId2" cstate="print"/>
            <a:stretch>
              <a:fillRect/>
            </a:stretch>
          </p:blipFill>
          <p:spPr>
            <a:xfrm>
              <a:off x="0" y="0"/>
              <a:ext cx="9144000" cy="765048"/>
            </a:xfrm>
            <a:prstGeom prst="rect">
              <a:avLst/>
            </a:prstGeom>
          </p:spPr>
        </p:pic>
        <p:pic>
          <p:nvPicPr>
            <p:cNvPr id="5" name="object 5"/>
            <p:cNvPicPr/>
            <p:nvPr/>
          </p:nvPicPr>
          <p:blipFill>
            <a:blip r:embed="rId3" cstate="print"/>
            <a:stretch>
              <a:fillRect/>
            </a:stretch>
          </p:blipFill>
          <p:spPr>
            <a:xfrm>
              <a:off x="3414521" y="281940"/>
              <a:ext cx="2311146" cy="206502"/>
            </a:xfrm>
            <a:prstGeom prst="rect">
              <a:avLst/>
            </a:prstGeom>
          </p:spPr>
        </p:pic>
      </p:grpSp>
      <p:sp>
        <p:nvSpPr>
          <p:cNvPr id="6" name="object 6"/>
          <p:cNvSpPr txBox="1"/>
          <p:nvPr/>
        </p:nvSpPr>
        <p:spPr>
          <a:xfrm>
            <a:off x="353732" y="1400098"/>
            <a:ext cx="8714068" cy="5219186"/>
          </a:xfrm>
          <a:prstGeom prst="rect">
            <a:avLst/>
          </a:prstGeom>
        </p:spPr>
        <p:txBody>
          <a:bodyPr vert="horz" wrap="square" lIns="0" tIns="131445" rIns="0" bIns="0" rtlCol="0">
            <a:spAutoFit/>
          </a:bodyPr>
          <a:lstStyle/>
          <a:p>
            <a:pPr marL="12700">
              <a:spcBef>
                <a:spcPts val="1035"/>
              </a:spcBef>
            </a:pPr>
            <a:r>
              <a:rPr sz="1600" b="1" dirty="0">
                <a:latin typeface="Times New Roman"/>
                <a:cs typeface="Times New Roman"/>
              </a:rPr>
              <a:t>1.</a:t>
            </a:r>
            <a:r>
              <a:rPr sz="1600" b="1" spc="-10" dirty="0">
                <a:latin typeface="Times New Roman"/>
                <a:cs typeface="Times New Roman"/>
              </a:rPr>
              <a:t> </a:t>
            </a:r>
            <a:r>
              <a:rPr sz="2400" b="1" spc="-5" dirty="0">
                <a:latin typeface="Times New Roman"/>
                <a:cs typeface="Times New Roman"/>
              </a:rPr>
              <a:t>Environmental Impact:</a:t>
            </a:r>
            <a:endParaRPr sz="2400" dirty="0">
              <a:latin typeface="Times New Roman"/>
              <a:cs typeface="Times New Roman"/>
            </a:endParaRPr>
          </a:p>
          <a:p>
            <a:pPr marL="355600" marR="216535" indent="-342900">
              <a:lnSpc>
                <a:spcPct val="106900"/>
              </a:lnSpc>
              <a:spcBef>
                <a:spcPts val="805"/>
              </a:spcBef>
              <a:buFont typeface="Symbol"/>
              <a:buChar char=""/>
              <a:tabLst>
                <a:tab pos="354965" algn="l"/>
                <a:tab pos="355600" algn="l"/>
              </a:tabLst>
            </a:pPr>
            <a:r>
              <a:rPr sz="2400" dirty="0">
                <a:latin typeface="Times New Roman"/>
                <a:cs typeface="Times New Roman"/>
              </a:rPr>
              <a:t>Assessing</a:t>
            </a:r>
            <a:r>
              <a:rPr sz="2400" spc="-20" dirty="0">
                <a:latin typeface="Times New Roman"/>
                <a:cs typeface="Times New Roman"/>
              </a:rPr>
              <a:t> </a:t>
            </a:r>
            <a:r>
              <a:rPr sz="2400" dirty="0">
                <a:latin typeface="Times New Roman"/>
                <a:cs typeface="Times New Roman"/>
              </a:rPr>
              <a:t>resource</a:t>
            </a:r>
            <a:r>
              <a:rPr sz="2400" spc="-10" dirty="0">
                <a:latin typeface="Times New Roman"/>
                <a:cs typeface="Times New Roman"/>
              </a:rPr>
              <a:t> </a:t>
            </a:r>
            <a:r>
              <a:rPr sz="2400" dirty="0">
                <a:latin typeface="Times New Roman"/>
                <a:cs typeface="Times New Roman"/>
              </a:rPr>
              <a:t>consumption,</a:t>
            </a:r>
            <a:r>
              <a:rPr sz="2400" spc="-20" dirty="0">
                <a:latin typeface="Times New Roman"/>
                <a:cs typeface="Times New Roman"/>
              </a:rPr>
              <a:t> </a:t>
            </a:r>
            <a:r>
              <a:rPr sz="2400" dirty="0">
                <a:latin typeface="Times New Roman"/>
                <a:cs typeface="Times New Roman"/>
              </a:rPr>
              <a:t>waste</a:t>
            </a:r>
            <a:r>
              <a:rPr sz="2400" spc="-5" dirty="0">
                <a:latin typeface="Times New Roman"/>
                <a:cs typeface="Times New Roman"/>
              </a:rPr>
              <a:t> </a:t>
            </a:r>
            <a:r>
              <a:rPr sz="2400" dirty="0">
                <a:latin typeface="Times New Roman"/>
                <a:cs typeface="Times New Roman"/>
              </a:rPr>
              <a:t>generation,</a:t>
            </a:r>
            <a:r>
              <a:rPr sz="2400" spc="-20" dirty="0">
                <a:latin typeface="Times New Roman"/>
                <a:cs typeface="Times New Roman"/>
              </a:rPr>
              <a:t> </a:t>
            </a:r>
            <a:r>
              <a:rPr sz="2400" dirty="0">
                <a:latin typeface="Times New Roman"/>
                <a:cs typeface="Times New Roman"/>
              </a:rPr>
              <a:t>emissions, and </a:t>
            </a:r>
            <a:r>
              <a:rPr sz="2400" spc="-385" dirty="0">
                <a:latin typeface="Times New Roman"/>
                <a:cs typeface="Times New Roman"/>
              </a:rPr>
              <a:t> </a:t>
            </a:r>
            <a:r>
              <a:rPr sz="2400" spc="-5" dirty="0">
                <a:latin typeface="Times New Roman"/>
                <a:cs typeface="Times New Roman"/>
              </a:rPr>
              <a:t>energy</a:t>
            </a:r>
            <a:r>
              <a:rPr sz="2400" spc="-15" dirty="0">
                <a:latin typeface="Times New Roman"/>
                <a:cs typeface="Times New Roman"/>
              </a:rPr>
              <a:t> </a:t>
            </a:r>
            <a:r>
              <a:rPr sz="2400" dirty="0">
                <a:latin typeface="Times New Roman"/>
                <a:cs typeface="Times New Roman"/>
              </a:rPr>
              <a:t>usage.</a:t>
            </a:r>
          </a:p>
          <a:p>
            <a:pPr marL="355600" marR="115570" indent="-342900">
              <a:lnSpc>
                <a:spcPts val="2060"/>
              </a:lnSpc>
              <a:spcBef>
                <a:spcPts val="80"/>
              </a:spcBef>
              <a:buFont typeface="Symbol"/>
              <a:buChar char=""/>
              <a:tabLst>
                <a:tab pos="354965" algn="l"/>
                <a:tab pos="355600" algn="l"/>
              </a:tabLst>
            </a:pPr>
            <a:r>
              <a:rPr sz="2400" dirty="0">
                <a:latin typeface="Times New Roman"/>
                <a:cs typeface="Times New Roman"/>
              </a:rPr>
              <a:t>Focus on minimizing negative environmental </a:t>
            </a:r>
            <a:r>
              <a:rPr sz="2400" spc="-5" dirty="0">
                <a:latin typeface="Times New Roman"/>
                <a:cs typeface="Times New Roman"/>
              </a:rPr>
              <a:t>effects </a:t>
            </a:r>
            <a:r>
              <a:rPr sz="2400" dirty="0">
                <a:latin typeface="Times New Roman"/>
                <a:cs typeface="Times New Roman"/>
              </a:rPr>
              <a:t>and promoting </a:t>
            </a:r>
            <a:r>
              <a:rPr sz="2400" spc="-385" dirty="0">
                <a:latin typeface="Times New Roman"/>
                <a:cs typeface="Times New Roman"/>
              </a:rPr>
              <a:t> </a:t>
            </a:r>
            <a:r>
              <a:rPr sz="2400" dirty="0">
                <a:latin typeface="Times New Roman"/>
                <a:cs typeface="Times New Roman"/>
              </a:rPr>
              <a:t>sustainable</a:t>
            </a:r>
            <a:r>
              <a:rPr sz="2400" spc="-5" dirty="0">
                <a:latin typeface="Times New Roman"/>
                <a:cs typeface="Times New Roman"/>
              </a:rPr>
              <a:t> </a:t>
            </a:r>
            <a:r>
              <a:rPr sz="2400" dirty="0">
                <a:latin typeface="Times New Roman"/>
                <a:cs typeface="Times New Roman"/>
              </a:rPr>
              <a:t>resource</a:t>
            </a:r>
            <a:r>
              <a:rPr sz="2400" spc="5" dirty="0">
                <a:latin typeface="Times New Roman"/>
                <a:cs typeface="Times New Roman"/>
              </a:rPr>
              <a:t> </a:t>
            </a:r>
            <a:r>
              <a:rPr sz="2400" dirty="0">
                <a:latin typeface="Times New Roman"/>
                <a:cs typeface="Times New Roman"/>
              </a:rPr>
              <a:t>management.</a:t>
            </a:r>
          </a:p>
          <a:p>
            <a:pPr marL="12700">
              <a:spcBef>
                <a:spcPts val="844"/>
              </a:spcBef>
            </a:pPr>
            <a:r>
              <a:rPr sz="2400" b="1" dirty="0">
                <a:latin typeface="Times New Roman"/>
                <a:cs typeface="Times New Roman"/>
              </a:rPr>
              <a:t>2.</a:t>
            </a:r>
            <a:r>
              <a:rPr sz="2400" b="1" spc="-30" dirty="0">
                <a:latin typeface="Times New Roman"/>
                <a:cs typeface="Times New Roman"/>
              </a:rPr>
              <a:t> </a:t>
            </a:r>
            <a:r>
              <a:rPr sz="2400" b="1" dirty="0">
                <a:latin typeface="Times New Roman"/>
                <a:cs typeface="Times New Roman"/>
              </a:rPr>
              <a:t>Social</a:t>
            </a:r>
            <a:r>
              <a:rPr sz="2400" b="1" spc="-25" dirty="0">
                <a:latin typeface="Times New Roman"/>
                <a:cs typeface="Times New Roman"/>
              </a:rPr>
              <a:t> </a:t>
            </a:r>
            <a:r>
              <a:rPr sz="2400" b="1" dirty="0">
                <a:latin typeface="Times New Roman"/>
                <a:cs typeface="Times New Roman"/>
              </a:rPr>
              <a:t>Responsibility:</a:t>
            </a:r>
            <a:endParaRPr sz="2400" dirty="0">
              <a:latin typeface="Times New Roman"/>
              <a:cs typeface="Times New Roman"/>
            </a:endParaRPr>
          </a:p>
          <a:p>
            <a:pPr marL="355600" indent="-342900">
              <a:spcBef>
                <a:spcPts val="930"/>
              </a:spcBef>
              <a:buFont typeface="Symbol"/>
              <a:buChar char=""/>
              <a:tabLst>
                <a:tab pos="354965" algn="l"/>
                <a:tab pos="355600" algn="l"/>
              </a:tabLst>
            </a:pPr>
            <a:r>
              <a:rPr sz="2400" dirty="0">
                <a:latin typeface="Times New Roman"/>
                <a:cs typeface="Times New Roman"/>
              </a:rPr>
              <a:t>Addressing</a:t>
            </a:r>
            <a:r>
              <a:rPr sz="2400" spc="-25" dirty="0">
                <a:latin typeface="Times New Roman"/>
                <a:cs typeface="Times New Roman"/>
              </a:rPr>
              <a:t> </a:t>
            </a:r>
            <a:r>
              <a:rPr sz="2400" dirty="0">
                <a:latin typeface="Times New Roman"/>
                <a:cs typeface="Times New Roman"/>
              </a:rPr>
              <a:t>social issues</a:t>
            </a:r>
            <a:r>
              <a:rPr sz="2400" spc="-5" dirty="0">
                <a:latin typeface="Times New Roman"/>
                <a:cs typeface="Times New Roman"/>
              </a:rPr>
              <a:t> </a:t>
            </a:r>
            <a:r>
              <a:rPr sz="2400" dirty="0">
                <a:latin typeface="Times New Roman"/>
                <a:cs typeface="Times New Roman"/>
              </a:rPr>
              <a:t>and</a:t>
            </a:r>
            <a:r>
              <a:rPr sz="2400" spc="-15" dirty="0">
                <a:latin typeface="Times New Roman"/>
                <a:cs typeface="Times New Roman"/>
              </a:rPr>
              <a:t> </a:t>
            </a:r>
            <a:r>
              <a:rPr sz="2400" dirty="0">
                <a:latin typeface="Times New Roman"/>
                <a:cs typeface="Times New Roman"/>
              </a:rPr>
              <a:t>promoting</a:t>
            </a:r>
            <a:r>
              <a:rPr sz="2400" spc="-5" dirty="0">
                <a:latin typeface="Times New Roman"/>
                <a:cs typeface="Times New Roman"/>
              </a:rPr>
              <a:t> </a:t>
            </a:r>
            <a:r>
              <a:rPr sz="2400" dirty="0">
                <a:latin typeface="Times New Roman"/>
                <a:cs typeface="Times New Roman"/>
              </a:rPr>
              <a:t>fair</a:t>
            </a:r>
            <a:r>
              <a:rPr sz="2400" spc="20" dirty="0">
                <a:latin typeface="Times New Roman"/>
                <a:cs typeface="Times New Roman"/>
              </a:rPr>
              <a:t> </a:t>
            </a:r>
            <a:r>
              <a:rPr sz="2400" dirty="0">
                <a:latin typeface="Times New Roman"/>
                <a:cs typeface="Times New Roman"/>
              </a:rPr>
              <a:t>labor</a:t>
            </a:r>
            <a:r>
              <a:rPr sz="2400" spc="-5" dirty="0">
                <a:latin typeface="Times New Roman"/>
                <a:cs typeface="Times New Roman"/>
              </a:rPr>
              <a:t> </a:t>
            </a:r>
            <a:r>
              <a:rPr sz="2400" dirty="0">
                <a:latin typeface="Times New Roman"/>
                <a:cs typeface="Times New Roman"/>
              </a:rPr>
              <a:t>practices.</a:t>
            </a:r>
          </a:p>
          <a:p>
            <a:pPr marL="355600" marR="99695" indent="-342900">
              <a:lnSpc>
                <a:spcPct val="106900"/>
              </a:lnSpc>
              <a:spcBef>
                <a:spcPts val="5"/>
              </a:spcBef>
              <a:buFont typeface="Symbol"/>
              <a:buChar char=""/>
              <a:tabLst>
                <a:tab pos="354965" algn="l"/>
                <a:tab pos="355600" algn="l"/>
              </a:tabLst>
            </a:pPr>
            <a:r>
              <a:rPr sz="2400" dirty="0">
                <a:latin typeface="Times New Roman"/>
                <a:cs typeface="Times New Roman"/>
              </a:rPr>
              <a:t>Considering</a:t>
            </a:r>
            <a:r>
              <a:rPr sz="2400" spc="-20" dirty="0">
                <a:latin typeface="Times New Roman"/>
                <a:cs typeface="Times New Roman"/>
              </a:rPr>
              <a:t> </a:t>
            </a:r>
            <a:r>
              <a:rPr sz="2400" dirty="0">
                <a:latin typeface="Times New Roman"/>
                <a:cs typeface="Times New Roman"/>
              </a:rPr>
              <a:t>employee</a:t>
            </a:r>
            <a:r>
              <a:rPr sz="2400" spc="-15" dirty="0">
                <a:latin typeface="Times New Roman"/>
                <a:cs typeface="Times New Roman"/>
              </a:rPr>
              <a:t> </a:t>
            </a:r>
            <a:r>
              <a:rPr sz="2400" dirty="0">
                <a:latin typeface="Times New Roman"/>
                <a:cs typeface="Times New Roman"/>
              </a:rPr>
              <a:t>welfare, community</a:t>
            </a:r>
            <a:r>
              <a:rPr sz="2400" spc="-5" dirty="0">
                <a:latin typeface="Times New Roman"/>
                <a:cs typeface="Times New Roman"/>
              </a:rPr>
              <a:t> </a:t>
            </a:r>
            <a:r>
              <a:rPr sz="2400" dirty="0">
                <a:latin typeface="Times New Roman"/>
                <a:cs typeface="Times New Roman"/>
              </a:rPr>
              <a:t>engagement,</a:t>
            </a:r>
            <a:r>
              <a:rPr sz="2400" spc="-20" dirty="0">
                <a:latin typeface="Times New Roman"/>
                <a:cs typeface="Times New Roman"/>
              </a:rPr>
              <a:t> </a:t>
            </a:r>
            <a:r>
              <a:rPr sz="2400" dirty="0">
                <a:latin typeface="Times New Roman"/>
                <a:cs typeface="Times New Roman"/>
              </a:rPr>
              <a:t>and</a:t>
            </a:r>
            <a:r>
              <a:rPr sz="2400" spc="-15" dirty="0">
                <a:latin typeface="Times New Roman"/>
                <a:cs typeface="Times New Roman"/>
              </a:rPr>
              <a:t> </a:t>
            </a:r>
            <a:r>
              <a:rPr sz="2400" dirty="0">
                <a:latin typeface="Times New Roman"/>
                <a:cs typeface="Times New Roman"/>
              </a:rPr>
              <a:t>ethical </a:t>
            </a:r>
            <a:r>
              <a:rPr sz="2400" spc="-385" dirty="0">
                <a:latin typeface="Times New Roman"/>
                <a:cs typeface="Times New Roman"/>
              </a:rPr>
              <a:t> </a:t>
            </a:r>
            <a:r>
              <a:rPr sz="2400" dirty="0">
                <a:latin typeface="Times New Roman"/>
                <a:cs typeface="Times New Roman"/>
              </a:rPr>
              <a:t>supply</a:t>
            </a:r>
            <a:r>
              <a:rPr sz="2400" spc="-15" dirty="0">
                <a:latin typeface="Times New Roman"/>
                <a:cs typeface="Times New Roman"/>
              </a:rPr>
              <a:t> </a:t>
            </a:r>
            <a:r>
              <a:rPr sz="2400" dirty="0">
                <a:latin typeface="Times New Roman"/>
                <a:cs typeface="Times New Roman"/>
              </a:rPr>
              <a:t>chain management.</a:t>
            </a:r>
          </a:p>
          <a:p>
            <a:pPr marL="12700">
              <a:spcBef>
                <a:spcPts val="935"/>
              </a:spcBef>
            </a:pPr>
            <a:r>
              <a:rPr sz="2400" b="1" dirty="0">
                <a:latin typeface="Times New Roman"/>
                <a:cs typeface="Times New Roman"/>
              </a:rPr>
              <a:t>3.</a:t>
            </a:r>
            <a:r>
              <a:rPr sz="2400" b="1" spc="-15" dirty="0">
                <a:latin typeface="Times New Roman"/>
                <a:cs typeface="Times New Roman"/>
              </a:rPr>
              <a:t> </a:t>
            </a:r>
            <a:r>
              <a:rPr sz="2400" b="1" dirty="0">
                <a:latin typeface="Times New Roman"/>
                <a:cs typeface="Times New Roman"/>
              </a:rPr>
              <a:t>Stakeholder</a:t>
            </a:r>
            <a:r>
              <a:rPr sz="2400" b="1" spc="-40" dirty="0">
                <a:latin typeface="Times New Roman"/>
                <a:cs typeface="Times New Roman"/>
              </a:rPr>
              <a:t> </a:t>
            </a:r>
            <a:r>
              <a:rPr sz="2400" b="1" spc="-5" dirty="0">
                <a:latin typeface="Times New Roman"/>
                <a:cs typeface="Times New Roman"/>
              </a:rPr>
              <a:t>Engagement:</a:t>
            </a:r>
            <a:endParaRPr sz="2400" dirty="0">
              <a:latin typeface="Times New Roman"/>
              <a:cs typeface="Times New Roman"/>
            </a:endParaRPr>
          </a:p>
          <a:p>
            <a:pPr marL="355600" indent="-342900">
              <a:spcBef>
                <a:spcPts val="940"/>
              </a:spcBef>
              <a:buFont typeface="Symbol"/>
              <a:buChar char=""/>
              <a:tabLst>
                <a:tab pos="354965" algn="l"/>
                <a:tab pos="355600" algn="l"/>
              </a:tabLst>
            </a:pPr>
            <a:r>
              <a:rPr sz="2400" dirty="0">
                <a:latin typeface="Times New Roman"/>
                <a:cs typeface="Times New Roman"/>
              </a:rPr>
              <a:t>Involving</a:t>
            </a:r>
            <a:r>
              <a:rPr sz="2400" spc="-15" dirty="0">
                <a:latin typeface="Times New Roman"/>
                <a:cs typeface="Times New Roman"/>
              </a:rPr>
              <a:t> </a:t>
            </a:r>
            <a:r>
              <a:rPr sz="2400" dirty="0">
                <a:latin typeface="Times New Roman"/>
                <a:cs typeface="Times New Roman"/>
              </a:rPr>
              <a:t>diverse</a:t>
            </a:r>
            <a:r>
              <a:rPr sz="2400" spc="-5" dirty="0">
                <a:latin typeface="Times New Roman"/>
                <a:cs typeface="Times New Roman"/>
              </a:rPr>
              <a:t> </a:t>
            </a:r>
            <a:r>
              <a:rPr sz="2400" dirty="0">
                <a:latin typeface="Times New Roman"/>
                <a:cs typeface="Times New Roman"/>
              </a:rPr>
              <a:t>stakeholders in</a:t>
            </a:r>
            <a:r>
              <a:rPr sz="2400" spc="-5" dirty="0">
                <a:latin typeface="Times New Roman"/>
                <a:cs typeface="Times New Roman"/>
              </a:rPr>
              <a:t> </a:t>
            </a:r>
            <a:r>
              <a:rPr sz="2400" dirty="0">
                <a:latin typeface="Times New Roman"/>
                <a:cs typeface="Times New Roman"/>
              </a:rPr>
              <a:t>decision-making</a:t>
            </a:r>
            <a:r>
              <a:rPr sz="2400" spc="-5" dirty="0">
                <a:latin typeface="Times New Roman"/>
                <a:cs typeface="Times New Roman"/>
              </a:rPr>
              <a:t> </a:t>
            </a:r>
            <a:r>
              <a:rPr sz="2400" dirty="0">
                <a:latin typeface="Times New Roman"/>
                <a:cs typeface="Times New Roman"/>
              </a:rPr>
              <a:t>processes.</a:t>
            </a:r>
          </a:p>
          <a:p>
            <a:pPr marL="355600" marR="5080" indent="-342900">
              <a:lnSpc>
                <a:spcPts val="2060"/>
              </a:lnSpc>
              <a:spcBef>
                <a:spcPts val="80"/>
              </a:spcBef>
              <a:buFont typeface="Symbol"/>
              <a:buChar char=""/>
              <a:tabLst>
                <a:tab pos="354965" algn="l"/>
                <a:tab pos="355600" algn="l"/>
              </a:tabLst>
            </a:pPr>
            <a:r>
              <a:rPr sz="2400" dirty="0">
                <a:latin typeface="Times New Roman"/>
                <a:cs typeface="Times New Roman"/>
              </a:rPr>
              <a:t>Considering the interests of employees, customers, communities, and </a:t>
            </a:r>
            <a:r>
              <a:rPr sz="2400" spc="-385" dirty="0">
                <a:latin typeface="Times New Roman"/>
                <a:cs typeface="Times New Roman"/>
              </a:rPr>
              <a:t> </a:t>
            </a:r>
            <a:r>
              <a:rPr sz="2400" dirty="0">
                <a:latin typeface="Times New Roman"/>
                <a:cs typeface="Times New Roman"/>
              </a:rPr>
              <a:t>investors.</a:t>
            </a:r>
          </a:p>
        </p:txBody>
      </p:sp>
      <p:grpSp>
        <p:nvGrpSpPr>
          <p:cNvPr id="7" name="object 7"/>
          <p:cNvGrpSpPr/>
          <p:nvPr/>
        </p:nvGrpSpPr>
        <p:grpSpPr>
          <a:xfrm>
            <a:off x="9067800" y="765049"/>
            <a:ext cx="3124200" cy="6092950"/>
            <a:chOff x="6947916" y="1193647"/>
            <a:chExt cx="1656714" cy="4683760"/>
          </a:xfrm>
        </p:grpSpPr>
        <p:pic>
          <p:nvPicPr>
            <p:cNvPr id="8" name="object 8"/>
            <p:cNvPicPr/>
            <p:nvPr/>
          </p:nvPicPr>
          <p:blipFill>
            <a:blip r:embed="rId4" cstate="print"/>
            <a:stretch>
              <a:fillRect/>
            </a:stretch>
          </p:blipFill>
          <p:spPr>
            <a:xfrm>
              <a:off x="7091934" y="1193647"/>
              <a:ext cx="1325118" cy="1230275"/>
            </a:xfrm>
            <a:prstGeom prst="rect">
              <a:avLst/>
            </a:prstGeom>
          </p:spPr>
        </p:pic>
        <p:pic>
          <p:nvPicPr>
            <p:cNvPr id="9" name="object 9"/>
            <p:cNvPicPr/>
            <p:nvPr/>
          </p:nvPicPr>
          <p:blipFill>
            <a:blip r:embed="rId5" cstate="print"/>
            <a:stretch>
              <a:fillRect/>
            </a:stretch>
          </p:blipFill>
          <p:spPr>
            <a:xfrm>
              <a:off x="6947916" y="2345436"/>
              <a:ext cx="1656587" cy="3531870"/>
            </a:xfrm>
            <a:prstGeom prst="rect">
              <a:avLst/>
            </a:prstGeom>
          </p:spPr>
        </p:pic>
      </p:grpSp>
      <p:sp>
        <p:nvSpPr>
          <p:cNvPr id="10" name="object 10"/>
          <p:cNvSpPr txBox="1">
            <a:spLocks noGrp="1"/>
          </p:cNvSpPr>
          <p:nvPr>
            <p:ph type="sldNum" sz="quarter" idx="12"/>
          </p:nvPr>
        </p:nvSpPr>
        <p:spPr>
          <a:xfrm>
            <a:off x="1766825" y="6505592"/>
            <a:ext cx="317500" cy="178895"/>
          </a:xfrm>
          <a:prstGeom prst="rect">
            <a:avLst/>
          </a:prstGeom>
        </p:spPr>
        <p:txBody>
          <a:bodyPr vert="horz" wrap="square" lIns="0" tIns="24765" rIns="0" bIns="0" rtlCol="0">
            <a:spAutoFit/>
          </a:bodyPr>
          <a:lstStyle/>
          <a:p>
            <a:pPr marL="38100">
              <a:spcBef>
                <a:spcPts val="195"/>
              </a:spcBef>
            </a:pPr>
            <a:fld id="{81D60167-4931-47E6-BA6A-407CBD079E47}" type="slidenum">
              <a:rPr dirty="0"/>
              <a:pPr marL="38100">
                <a:spcBef>
                  <a:spcPts val="195"/>
                </a:spcBef>
              </a:pPr>
              <a:t>18</a:t>
            </a:fld>
            <a:endParaRP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448800" y="833303"/>
            <a:ext cx="2590800" cy="2646740"/>
          </a:xfrm>
          <a:prstGeom prst="rect">
            <a:avLst/>
          </a:prstGeom>
        </p:spPr>
      </p:pic>
      <p:grpSp>
        <p:nvGrpSpPr>
          <p:cNvPr id="4" name="object 4"/>
          <p:cNvGrpSpPr/>
          <p:nvPr/>
        </p:nvGrpSpPr>
        <p:grpSpPr>
          <a:xfrm>
            <a:off x="1524000" y="1"/>
            <a:ext cx="9144000" cy="765175"/>
            <a:chOff x="0" y="0"/>
            <a:chExt cx="9144000" cy="765175"/>
          </a:xfrm>
        </p:grpSpPr>
        <p:pic>
          <p:nvPicPr>
            <p:cNvPr id="5" name="object 5"/>
            <p:cNvPicPr/>
            <p:nvPr/>
          </p:nvPicPr>
          <p:blipFill>
            <a:blip r:embed="rId3" cstate="print"/>
            <a:stretch>
              <a:fillRect/>
            </a:stretch>
          </p:blipFill>
          <p:spPr>
            <a:xfrm>
              <a:off x="0" y="0"/>
              <a:ext cx="9144000" cy="765048"/>
            </a:xfrm>
            <a:prstGeom prst="rect">
              <a:avLst/>
            </a:prstGeom>
          </p:spPr>
        </p:pic>
        <p:pic>
          <p:nvPicPr>
            <p:cNvPr id="6" name="object 6"/>
            <p:cNvPicPr/>
            <p:nvPr/>
          </p:nvPicPr>
          <p:blipFill>
            <a:blip r:embed="rId4" cstate="print"/>
            <a:stretch>
              <a:fillRect/>
            </a:stretch>
          </p:blipFill>
          <p:spPr>
            <a:xfrm>
              <a:off x="3414521" y="281940"/>
              <a:ext cx="2311146" cy="206502"/>
            </a:xfrm>
            <a:prstGeom prst="rect">
              <a:avLst/>
            </a:prstGeom>
          </p:spPr>
        </p:pic>
      </p:grpSp>
      <p:sp>
        <p:nvSpPr>
          <p:cNvPr id="7" name="object 7"/>
          <p:cNvSpPr txBox="1"/>
          <p:nvPr/>
        </p:nvSpPr>
        <p:spPr>
          <a:xfrm>
            <a:off x="279400" y="765049"/>
            <a:ext cx="9144000" cy="5270802"/>
          </a:xfrm>
          <a:prstGeom prst="rect">
            <a:avLst/>
          </a:prstGeom>
        </p:spPr>
        <p:txBody>
          <a:bodyPr vert="horz" wrap="square" lIns="0" tIns="131445" rIns="0" bIns="0" rtlCol="0">
            <a:spAutoFit/>
          </a:bodyPr>
          <a:lstStyle/>
          <a:p>
            <a:pPr marL="12700">
              <a:spcBef>
                <a:spcPts val="1035"/>
              </a:spcBef>
            </a:pPr>
            <a:r>
              <a:rPr sz="1600" b="1" dirty="0">
                <a:latin typeface="Times New Roman"/>
                <a:cs typeface="Times New Roman"/>
              </a:rPr>
              <a:t>4.</a:t>
            </a:r>
            <a:r>
              <a:rPr sz="1600" b="1" spc="-30" dirty="0">
                <a:latin typeface="Times New Roman"/>
                <a:cs typeface="Times New Roman"/>
              </a:rPr>
              <a:t> </a:t>
            </a:r>
            <a:r>
              <a:rPr sz="2400" b="1" dirty="0">
                <a:latin typeface="Times New Roman"/>
                <a:cs typeface="Times New Roman"/>
              </a:rPr>
              <a:t>Corporate</a:t>
            </a:r>
            <a:r>
              <a:rPr sz="2400" b="1" spc="-35" dirty="0">
                <a:latin typeface="Times New Roman"/>
                <a:cs typeface="Times New Roman"/>
              </a:rPr>
              <a:t> </a:t>
            </a:r>
            <a:r>
              <a:rPr sz="2400" b="1" dirty="0">
                <a:latin typeface="Times New Roman"/>
                <a:cs typeface="Times New Roman"/>
              </a:rPr>
              <a:t>Governance:</a:t>
            </a:r>
            <a:endParaRPr sz="2400" dirty="0">
              <a:latin typeface="Times New Roman"/>
              <a:cs typeface="Times New Roman"/>
            </a:endParaRPr>
          </a:p>
          <a:p>
            <a:pPr marL="355600" indent="-342900">
              <a:spcBef>
                <a:spcPts val="935"/>
              </a:spcBef>
              <a:buFont typeface="Symbol"/>
              <a:buChar char=""/>
              <a:tabLst>
                <a:tab pos="354965" algn="l"/>
                <a:tab pos="355600" algn="l"/>
              </a:tabLst>
            </a:pPr>
            <a:r>
              <a:rPr sz="2400" dirty="0">
                <a:latin typeface="Times New Roman"/>
                <a:cs typeface="Times New Roman"/>
              </a:rPr>
              <a:t>Emphasizing</a:t>
            </a:r>
            <a:r>
              <a:rPr sz="2400" spc="5" dirty="0">
                <a:latin typeface="Times New Roman"/>
                <a:cs typeface="Times New Roman"/>
              </a:rPr>
              <a:t> </a:t>
            </a:r>
            <a:r>
              <a:rPr sz="2400" spc="-10" dirty="0">
                <a:latin typeface="Times New Roman"/>
                <a:cs typeface="Times New Roman"/>
              </a:rPr>
              <a:t>transparency, accountability,</a:t>
            </a:r>
            <a:r>
              <a:rPr sz="2400" spc="5" dirty="0">
                <a:latin typeface="Times New Roman"/>
                <a:cs typeface="Times New Roman"/>
              </a:rPr>
              <a:t> </a:t>
            </a:r>
            <a:r>
              <a:rPr sz="2400" dirty="0">
                <a:latin typeface="Times New Roman"/>
                <a:cs typeface="Times New Roman"/>
              </a:rPr>
              <a:t>and</a:t>
            </a:r>
            <a:r>
              <a:rPr sz="2400" spc="-5" dirty="0">
                <a:latin typeface="Times New Roman"/>
                <a:cs typeface="Times New Roman"/>
              </a:rPr>
              <a:t> </a:t>
            </a:r>
            <a:r>
              <a:rPr sz="2400" dirty="0">
                <a:latin typeface="Times New Roman"/>
                <a:cs typeface="Times New Roman"/>
              </a:rPr>
              <a:t>ethical</a:t>
            </a:r>
            <a:r>
              <a:rPr sz="2400" spc="35" dirty="0">
                <a:latin typeface="Times New Roman"/>
                <a:cs typeface="Times New Roman"/>
              </a:rPr>
              <a:t> </a:t>
            </a:r>
            <a:r>
              <a:rPr sz="2400" spc="-10" dirty="0">
                <a:latin typeface="Times New Roman"/>
                <a:cs typeface="Times New Roman"/>
              </a:rPr>
              <a:t>behavior.</a:t>
            </a:r>
            <a:endParaRPr sz="2400" dirty="0">
              <a:latin typeface="Times New Roman"/>
              <a:cs typeface="Times New Roman"/>
            </a:endParaRPr>
          </a:p>
          <a:p>
            <a:pPr marL="355600" marR="68580" indent="-342900">
              <a:lnSpc>
                <a:spcPct val="106900"/>
              </a:lnSpc>
              <a:buFont typeface="Symbol"/>
              <a:buChar char=""/>
              <a:tabLst>
                <a:tab pos="354965" algn="l"/>
                <a:tab pos="355600" algn="l"/>
              </a:tabLst>
            </a:pPr>
            <a:r>
              <a:rPr sz="2400" dirty="0">
                <a:latin typeface="Times New Roman"/>
                <a:cs typeface="Times New Roman"/>
              </a:rPr>
              <a:t>Promoting responsible decision-making and compliance </a:t>
            </a:r>
            <a:r>
              <a:rPr sz="2400" spc="-5" dirty="0">
                <a:latin typeface="Times New Roman"/>
                <a:cs typeface="Times New Roman"/>
              </a:rPr>
              <a:t>with </a:t>
            </a:r>
            <a:r>
              <a:rPr sz="2400" dirty="0">
                <a:latin typeface="Times New Roman"/>
                <a:cs typeface="Times New Roman"/>
              </a:rPr>
              <a:t>legal and </a:t>
            </a:r>
            <a:r>
              <a:rPr sz="2400" spc="-385" dirty="0">
                <a:latin typeface="Times New Roman"/>
                <a:cs typeface="Times New Roman"/>
              </a:rPr>
              <a:t> </a:t>
            </a:r>
            <a:r>
              <a:rPr sz="2400" dirty="0">
                <a:latin typeface="Times New Roman"/>
                <a:cs typeface="Times New Roman"/>
              </a:rPr>
              <a:t>ethical standards.</a:t>
            </a:r>
          </a:p>
          <a:p>
            <a:pPr marL="12700">
              <a:spcBef>
                <a:spcPts val="935"/>
              </a:spcBef>
            </a:pPr>
            <a:r>
              <a:rPr sz="2400" b="1" dirty="0">
                <a:latin typeface="Times New Roman"/>
                <a:cs typeface="Times New Roman"/>
              </a:rPr>
              <a:t>5.</a:t>
            </a:r>
            <a:r>
              <a:rPr sz="2400" b="1" spc="-5" dirty="0">
                <a:latin typeface="Times New Roman"/>
                <a:cs typeface="Times New Roman"/>
              </a:rPr>
              <a:t> </a:t>
            </a:r>
            <a:r>
              <a:rPr sz="2400" b="1" dirty="0">
                <a:latin typeface="Times New Roman"/>
                <a:cs typeface="Times New Roman"/>
              </a:rPr>
              <a:t>Innovation</a:t>
            </a:r>
            <a:r>
              <a:rPr sz="2400" b="1" spc="-15" dirty="0">
                <a:latin typeface="Times New Roman"/>
                <a:cs typeface="Times New Roman"/>
              </a:rPr>
              <a:t> </a:t>
            </a:r>
            <a:r>
              <a:rPr sz="2400" b="1" dirty="0">
                <a:latin typeface="Times New Roman"/>
                <a:cs typeface="Times New Roman"/>
              </a:rPr>
              <a:t>and</a:t>
            </a:r>
            <a:r>
              <a:rPr sz="2400" b="1" spc="-100" dirty="0">
                <a:latin typeface="Times New Roman"/>
                <a:cs typeface="Times New Roman"/>
              </a:rPr>
              <a:t> </a:t>
            </a:r>
            <a:r>
              <a:rPr sz="2400" b="1" dirty="0">
                <a:latin typeface="Times New Roman"/>
                <a:cs typeface="Times New Roman"/>
              </a:rPr>
              <a:t>Adaptability:</a:t>
            </a:r>
            <a:endParaRPr sz="2400" dirty="0">
              <a:latin typeface="Times New Roman"/>
              <a:cs typeface="Times New Roman"/>
            </a:endParaRPr>
          </a:p>
          <a:p>
            <a:pPr marL="355600" indent="-342900">
              <a:spcBef>
                <a:spcPts val="935"/>
              </a:spcBef>
              <a:buFont typeface="Symbol"/>
              <a:buChar char=""/>
              <a:tabLst>
                <a:tab pos="354965" algn="l"/>
                <a:tab pos="355600" algn="l"/>
              </a:tabLst>
            </a:pPr>
            <a:r>
              <a:rPr sz="2400" dirty="0">
                <a:latin typeface="Times New Roman"/>
                <a:cs typeface="Times New Roman"/>
              </a:rPr>
              <a:t>Embracing</a:t>
            </a:r>
            <a:r>
              <a:rPr sz="2400" spc="-5" dirty="0">
                <a:latin typeface="Times New Roman"/>
                <a:cs typeface="Times New Roman"/>
              </a:rPr>
              <a:t> </a:t>
            </a:r>
            <a:r>
              <a:rPr sz="2400" dirty="0">
                <a:latin typeface="Times New Roman"/>
                <a:cs typeface="Times New Roman"/>
              </a:rPr>
              <a:t>change</a:t>
            </a:r>
            <a:r>
              <a:rPr sz="2400" spc="-20" dirty="0">
                <a:latin typeface="Times New Roman"/>
                <a:cs typeface="Times New Roman"/>
              </a:rPr>
              <a:t> </a:t>
            </a:r>
            <a:r>
              <a:rPr sz="2400" dirty="0">
                <a:latin typeface="Times New Roman"/>
                <a:cs typeface="Times New Roman"/>
              </a:rPr>
              <a:t>and</a:t>
            </a:r>
            <a:r>
              <a:rPr sz="2400" spc="-15" dirty="0">
                <a:latin typeface="Times New Roman"/>
                <a:cs typeface="Times New Roman"/>
              </a:rPr>
              <a:t> </a:t>
            </a:r>
            <a:r>
              <a:rPr sz="2400" dirty="0">
                <a:latin typeface="Times New Roman"/>
                <a:cs typeface="Times New Roman"/>
              </a:rPr>
              <a:t>finding</a:t>
            </a:r>
            <a:r>
              <a:rPr sz="2400" spc="-5" dirty="0">
                <a:latin typeface="Times New Roman"/>
                <a:cs typeface="Times New Roman"/>
              </a:rPr>
              <a:t> </a:t>
            </a:r>
            <a:r>
              <a:rPr sz="2400" dirty="0">
                <a:latin typeface="Times New Roman"/>
                <a:cs typeface="Times New Roman"/>
              </a:rPr>
              <a:t>creative solutions to</a:t>
            </a:r>
            <a:r>
              <a:rPr sz="2400" spc="-5" dirty="0">
                <a:latin typeface="Times New Roman"/>
                <a:cs typeface="Times New Roman"/>
              </a:rPr>
              <a:t> </a:t>
            </a:r>
            <a:r>
              <a:rPr sz="2400" dirty="0">
                <a:latin typeface="Times New Roman"/>
                <a:cs typeface="Times New Roman"/>
              </a:rPr>
              <a:t>sustainability</a:t>
            </a:r>
          </a:p>
          <a:p>
            <a:pPr marL="355600">
              <a:spcBef>
                <a:spcPts val="135"/>
              </a:spcBef>
            </a:pPr>
            <a:r>
              <a:rPr sz="2400" dirty="0">
                <a:latin typeface="Times New Roman"/>
                <a:cs typeface="Times New Roman"/>
              </a:rPr>
              <a:t>challenges.</a:t>
            </a:r>
          </a:p>
          <a:p>
            <a:pPr marL="355600" marR="5080" indent="-342900">
              <a:lnSpc>
                <a:spcPct val="106900"/>
              </a:lnSpc>
              <a:spcBef>
                <a:spcPts val="5"/>
              </a:spcBef>
              <a:buFont typeface="Symbol"/>
              <a:buChar char=""/>
              <a:tabLst>
                <a:tab pos="354965" algn="l"/>
                <a:tab pos="355600" algn="l"/>
              </a:tabLst>
            </a:pPr>
            <a:r>
              <a:rPr sz="2400" dirty="0">
                <a:latin typeface="Times New Roman"/>
                <a:cs typeface="Times New Roman"/>
              </a:rPr>
              <a:t>Recognizing the importance of continuous improvement and embracing </a:t>
            </a:r>
            <a:r>
              <a:rPr sz="2400" spc="-390" dirty="0">
                <a:latin typeface="Times New Roman"/>
                <a:cs typeface="Times New Roman"/>
              </a:rPr>
              <a:t> </a:t>
            </a:r>
            <a:r>
              <a:rPr sz="2400" dirty="0">
                <a:latin typeface="Times New Roman"/>
                <a:cs typeface="Times New Roman"/>
              </a:rPr>
              <a:t>new</a:t>
            </a:r>
            <a:r>
              <a:rPr sz="2400" spc="-20" dirty="0">
                <a:latin typeface="Times New Roman"/>
                <a:cs typeface="Times New Roman"/>
              </a:rPr>
              <a:t> </a:t>
            </a:r>
            <a:r>
              <a:rPr sz="2400" dirty="0">
                <a:latin typeface="Times New Roman"/>
                <a:cs typeface="Times New Roman"/>
              </a:rPr>
              <a:t>technologies.</a:t>
            </a:r>
          </a:p>
          <a:p>
            <a:pPr marL="12700">
              <a:spcBef>
                <a:spcPts val="935"/>
              </a:spcBef>
            </a:pPr>
            <a:r>
              <a:rPr sz="2400" b="1" dirty="0">
                <a:latin typeface="Times New Roman"/>
                <a:cs typeface="Times New Roman"/>
              </a:rPr>
              <a:t>6.</a:t>
            </a:r>
            <a:r>
              <a:rPr sz="2400" b="1" spc="-15" dirty="0">
                <a:latin typeface="Times New Roman"/>
                <a:cs typeface="Times New Roman"/>
              </a:rPr>
              <a:t> </a:t>
            </a:r>
            <a:r>
              <a:rPr sz="2400" b="1" spc="-5" dirty="0">
                <a:latin typeface="Times New Roman"/>
                <a:cs typeface="Times New Roman"/>
              </a:rPr>
              <a:t>Supply</a:t>
            </a:r>
            <a:r>
              <a:rPr sz="2400" b="1" spc="-15" dirty="0">
                <a:latin typeface="Times New Roman"/>
                <a:cs typeface="Times New Roman"/>
              </a:rPr>
              <a:t> </a:t>
            </a:r>
            <a:r>
              <a:rPr sz="2400" b="1" dirty="0">
                <a:latin typeface="Times New Roman"/>
                <a:cs typeface="Times New Roman"/>
              </a:rPr>
              <a:t>Chain</a:t>
            </a:r>
            <a:r>
              <a:rPr sz="2400" b="1" spc="-15" dirty="0">
                <a:latin typeface="Times New Roman"/>
                <a:cs typeface="Times New Roman"/>
              </a:rPr>
              <a:t> </a:t>
            </a:r>
            <a:r>
              <a:rPr sz="2400" b="1" dirty="0">
                <a:latin typeface="Times New Roman"/>
                <a:cs typeface="Times New Roman"/>
              </a:rPr>
              <a:t>Management:</a:t>
            </a:r>
            <a:endParaRPr sz="2400" dirty="0">
              <a:latin typeface="Times New Roman"/>
              <a:cs typeface="Times New Roman"/>
            </a:endParaRPr>
          </a:p>
          <a:p>
            <a:pPr marL="355600" indent="-342900">
              <a:spcBef>
                <a:spcPts val="940"/>
              </a:spcBef>
              <a:buFont typeface="Symbol"/>
              <a:buChar char=""/>
              <a:tabLst>
                <a:tab pos="354965" algn="l"/>
                <a:tab pos="355600" algn="l"/>
              </a:tabLst>
            </a:pPr>
            <a:r>
              <a:rPr sz="2400" dirty="0">
                <a:latin typeface="Times New Roman"/>
                <a:cs typeface="Times New Roman"/>
              </a:rPr>
              <a:t>Promoting</a:t>
            </a:r>
            <a:r>
              <a:rPr sz="2400" spc="-10" dirty="0">
                <a:latin typeface="Times New Roman"/>
                <a:cs typeface="Times New Roman"/>
              </a:rPr>
              <a:t> </a:t>
            </a:r>
            <a:r>
              <a:rPr sz="2400" dirty="0">
                <a:latin typeface="Times New Roman"/>
                <a:cs typeface="Times New Roman"/>
              </a:rPr>
              <a:t>responsible</a:t>
            </a:r>
            <a:r>
              <a:rPr sz="2400" spc="-10" dirty="0">
                <a:latin typeface="Times New Roman"/>
                <a:cs typeface="Times New Roman"/>
              </a:rPr>
              <a:t> </a:t>
            </a:r>
            <a:r>
              <a:rPr sz="2400" dirty="0">
                <a:latin typeface="Times New Roman"/>
                <a:cs typeface="Times New Roman"/>
              </a:rPr>
              <a:t>sourcing</a:t>
            </a:r>
            <a:r>
              <a:rPr sz="2400" spc="-10" dirty="0">
                <a:latin typeface="Times New Roman"/>
                <a:cs typeface="Times New Roman"/>
              </a:rPr>
              <a:t> </a:t>
            </a:r>
            <a:r>
              <a:rPr sz="2400" dirty="0">
                <a:latin typeface="Times New Roman"/>
                <a:cs typeface="Times New Roman"/>
              </a:rPr>
              <a:t>and</a:t>
            </a:r>
            <a:r>
              <a:rPr sz="2400" spc="-15" dirty="0">
                <a:latin typeface="Times New Roman"/>
                <a:cs typeface="Times New Roman"/>
              </a:rPr>
              <a:t> </a:t>
            </a:r>
            <a:r>
              <a:rPr sz="2400" dirty="0">
                <a:latin typeface="Times New Roman"/>
                <a:cs typeface="Times New Roman"/>
              </a:rPr>
              <a:t>supplier</a:t>
            </a:r>
            <a:r>
              <a:rPr sz="2400" spc="-10" dirty="0">
                <a:latin typeface="Times New Roman"/>
                <a:cs typeface="Times New Roman"/>
              </a:rPr>
              <a:t> diversity.</a:t>
            </a:r>
            <a:endParaRPr sz="2400" dirty="0">
              <a:latin typeface="Times New Roman"/>
              <a:cs typeface="Times New Roman"/>
            </a:endParaRPr>
          </a:p>
          <a:p>
            <a:pPr marL="355600" indent="-342900">
              <a:spcBef>
                <a:spcPts val="130"/>
              </a:spcBef>
              <a:buFont typeface="Symbol"/>
              <a:buChar char=""/>
              <a:tabLst>
                <a:tab pos="354965" algn="l"/>
                <a:tab pos="355600" algn="l"/>
              </a:tabLst>
            </a:pPr>
            <a:r>
              <a:rPr sz="2400" dirty="0">
                <a:latin typeface="Times New Roman"/>
                <a:cs typeface="Times New Roman"/>
              </a:rPr>
              <a:t>Considering</a:t>
            </a:r>
            <a:r>
              <a:rPr sz="2400" spc="-20" dirty="0">
                <a:latin typeface="Times New Roman"/>
                <a:cs typeface="Times New Roman"/>
              </a:rPr>
              <a:t> </a:t>
            </a:r>
            <a:r>
              <a:rPr sz="2400" dirty="0">
                <a:latin typeface="Times New Roman"/>
                <a:cs typeface="Times New Roman"/>
              </a:rPr>
              <a:t>environmental</a:t>
            </a:r>
            <a:r>
              <a:rPr sz="2400" spc="-5" dirty="0">
                <a:latin typeface="Times New Roman"/>
                <a:cs typeface="Times New Roman"/>
              </a:rPr>
              <a:t> </a:t>
            </a:r>
            <a:r>
              <a:rPr sz="2400" dirty="0">
                <a:latin typeface="Times New Roman"/>
                <a:cs typeface="Times New Roman"/>
              </a:rPr>
              <a:t>and social</a:t>
            </a:r>
            <a:r>
              <a:rPr sz="2400" spc="-5" dirty="0">
                <a:latin typeface="Times New Roman"/>
                <a:cs typeface="Times New Roman"/>
              </a:rPr>
              <a:t> </a:t>
            </a:r>
            <a:r>
              <a:rPr sz="2400" dirty="0">
                <a:latin typeface="Times New Roman"/>
                <a:cs typeface="Times New Roman"/>
              </a:rPr>
              <a:t>criteria</a:t>
            </a:r>
            <a:r>
              <a:rPr sz="2400" spc="15" dirty="0">
                <a:latin typeface="Times New Roman"/>
                <a:cs typeface="Times New Roman"/>
              </a:rPr>
              <a:t> </a:t>
            </a:r>
            <a:r>
              <a:rPr sz="2400" dirty="0">
                <a:latin typeface="Times New Roman"/>
                <a:cs typeface="Times New Roman"/>
              </a:rPr>
              <a:t>for</a:t>
            </a:r>
            <a:r>
              <a:rPr sz="2400" spc="-5" dirty="0">
                <a:latin typeface="Times New Roman"/>
                <a:cs typeface="Times New Roman"/>
              </a:rPr>
              <a:t> </a:t>
            </a:r>
            <a:r>
              <a:rPr sz="2400" dirty="0">
                <a:latin typeface="Times New Roman"/>
                <a:cs typeface="Times New Roman"/>
              </a:rPr>
              <a:t>supplier</a:t>
            </a:r>
            <a:r>
              <a:rPr sz="2400" spc="5" dirty="0">
                <a:latin typeface="Times New Roman"/>
                <a:cs typeface="Times New Roman"/>
              </a:rPr>
              <a:t> </a:t>
            </a:r>
            <a:r>
              <a:rPr sz="2400" dirty="0">
                <a:latin typeface="Times New Roman"/>
                <a:cs typeface="Times New Roman"/>
              </a:rPr>
              <a:t>selection.</a:t>
            </a:r>
          </a:p>
        </p:txBody>
      </p:sp>
      <p:pic>
        <p:nvPicPr>
          <p:cNvPr id="8" name="object 8"/>
          <p:cNvPicPr/>
          <p:nvPr/>
        </p:nvPicPr>
        <p:blipFill>
          <a:blip r:embed="rId5" cstate="print"/>
          <a:stretch>
            <a:fillRect/>
          </a:stretch>
        </p:blipFill>
        <p:spPr>
          <a:xfrm>
            <a:off x="9448800" y="3644646"/>
            <a:ext cx="2590800" cy="2592324"/>
          </a:xfrm>
          <a:prstGeom prst="rect">
            <a:avLst/>
          </a:prstGeom>
        </p:spPr>
      </p:pic>
      <p:sp>
        <p:nvSpPr>
          <p:cNvPr id="9" name="object 9"/>
          <p:cNvSpPr txBox="1">
            <a:spLocks noGrp="1"/>
          </p:cNvSpPr>
          <p:nvPr>
            <p:ph type="sldNum" sz="quarter" idx="12"/>
          </p:nvPr>
        </p:nvSpPr>
        <p:spPr>
          <a:xfrm>
            <a:off x="1766825" y="6505592"/>
            <a:ext cx="317500" cy="178895"/>
          </a:xfrm>
          <a:prstGeom prst="rect">
            <a:avLst/>
          </a:prstGeom>
        </p:spPr>
        <p:txBody>
          <a:bodyPr vert="horz" wrap="square" lIns="0" tIns="24765" rIns="0" bIns="0" rtlCol="0">
            <a:spAutoFit/>
          </a:bodyPr>
          <a:lstStyle/>
          <a:p>
            <a:pPr marL="38100">
              <a:spcBef>
                <a:spcPts val="195"/>
              </a:spcBef>
            </a:pPr>
            <a:fld id="{81D60167-4931-47E6-BA6A-407CBD079E47}" type="slidenum">
              <a:rPr dirty="0"/>
              <a:pPr marL="38100">
                <a:spcBef>
                  <a:spcPts val="195"/>
                </a:spcBef>
              </a:pPr>
              <a:t>19</a:t>
            </a:fld>
            <a:endParaRP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cer\Desktop\BRSR\Sustainability-Roadmap-and-ESG-BRS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5919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228600" y="4775708"/>
            <a:ext cx="5423916" cy="1613262"/>
          </a:xfrm>
          <a:prstGeom prst="rect">
            <a:avLst/>
          </a:prstGeom>
        </p:spPr>
        <p:txBody>
          <a:bodyPr vert="horz" wrap="square" lIns="0" tIns="12700" rIns="0" bIns="0" rtlCol="0">
            <a:spAutoFit/>
          </a:bodyPr>
          <a:lstStyle/>
          <a:p>
            <a:pPr marL="1831339">
              <a:spcBef>
                <a:spcPts val="100"/>
              </a:spcBef>
            </a:pPr>
            <a:r>
              <a:rPr sz="2400" b="1" spc="55" dirty="0">
                <a:latin typeface="Cambria"/>
                <a:cs typeface="Cambria"/>
              </a:rPr>
              <a:t>People:</a:t>
            </a:r>
            <a:endParaRPr sz="2400" dirty="0">
              <a:latin typeface="Cambria"/>
              <a:cs typeface="Cambria"/>
            </a:endParaRPr>
          </a:p>
          <a:p>
            <a:pPr marL="298450" indent="-286385">
              <a:spcBef>
                <a:spcPts val="10"/>
              </a:spcBef>
              <a:buFont typeface="Tahoma"/>
              <a:buChar char="•"/>
              <a:tabLst>
                <a:tab pos="298450" algn="l"/>
                <a:tab pos="299085" algn="l"/>
              </a:tabLst>
            </a:pPr>
            <a:r>
              <a:rPr sz="2000" spc="45" dirty="0">
                <a:latin typeface="Cambria"/>
                <a:cs typeface="Cambria"/>
              </a:rPr>
              <a:t>Emphasize</a:t>
            </a:r>
            <a:r>
              <a:rPr sz="2000" spc="25" dirty="0">
                <a:latin typeface="Cambria"/>
                <a:cs typeface="Cambria"/>
              </a:rPr>
              <a:t> </a:t>
            </a:r>
            <a:r>
              <a:rPr sz="2000" spc="30" dirty="0">
                <a:latin typeface="Cambria"/>
                <a:cs typeface="Cambria"/>
              </a:rPr>
              <a:t>the</a:t>
            </a:r>
            <a:r>
              <a:rPr sz="2000" spc="45" dirty="0">
                <a:latin typeface="Cambria"/>
                <a:cs typeface="Cambria"/>
              </a:rPr>
              <a:t> </a:t>
            </a:r>
            <a:r>
              <a:rPr sz="2000" spc="50" dirty="0">
                <a:latin typeface="Cambria"/>
                <a:cs typeface="Cambria"/>
              </a:rPr>
              <a:t>social</a:t>
            </a:r>
            <a:r>
              <a:rPr sz="2000" spc="40" dirty="0">
                <a:latin typeface="Cambria"/>
                <a:cs typeface="Cambria"/>
              </a:rPr>
              <a:t> </a:t>
            </a:r>
            <a:r>
              <a:rPr sz="2000" spc="60" dirty="0">
                <a:latin typeface="Cambria"/>
                <a:cs typeface="Cambria"/>
              </a:rPr>
              <a:t>aspect</a:t>
            </a:r>
            <a:r>
              <a:rPr sz="2000" spc="25" dirty="0">
                <a:latin typeface="Cambria"/>
                <a:cs typeface="Cambria"/>
              </a:rPr>
              <a:t> </a:t>
            </a:r>
            <a:r>
              <a:rPr sz="2000" spc="15" dirty="0">
                <a:latin typeface="Cambria"/>
                <a:cs typeface="Cambria"/>
              </a:rPr>
              <a:t>of</a:t>
            </a:r>
            <a:r>
              <a:rPr sz="2000" spc="40" dirty="0">
                <a:latin typeface="Cambria"/>
                <a:cs typeface="Cambria"/>
              </a:rPr>
              <a:t> </a:t>
            </a:r>
            <a:r>
              <a:rPr sz="2000" spc="25" dirty="0">
                <a:latin typeface="Cambria"/>
                <a:cs typeface="Cambria"/>
              </a:rPr>
              <a:t>sustainability.</a:t>
            </a:r>
            <a:endParaRPr sz="2000" dirty="0">
              <a:latin typeface="Cambria"/>
              <a:cs typeface="Cambria"/>
            </a:endParaRPr>
          </a:p>
          <a:p>
            <a:pPr marL="298450" marR="250825" indent="-286385">
              <a:buFont typeface="Tahoma"/>
              <a:buChar char="•"/>
              <a:tabLst>
                <a:tab pos="298450" algn="l"/>
                <a:tab pos="299085" algn="l"/>
              </a:tabLst>
            </a:pPr>
            <a:r>
              <a:rPr sz="2000" spc="20" dirty="0">
                <a:latin typeface="Cambria"/>
                <a:cs typeface="Cambria"/>
              </a:rPr>
              <a:t>Promote </a:t>
            </a:r>
            <a:r>
              <a:rPr sz="2000" spc="25" dirty="0">
                <a:latin typeface="Cambria"/>
                <a:cs typeface="Cambria"/>
              </a:rPr>
              <a:t>fair </a:t>
            </a:r>
            <a:r>
              <a:rPr sz="2000" spc="55" dirty="0">
                <a:latin typeface="Cambria"/>
                <a:cs typeface="Cambria"/>
              </a:rPr>
              <a:t>labor practices, </a:t>
            </a:r>
            <a:r>
              <a:rPr sz="2000" spc="60" dirty="0">
                <a:latin typeface="Cambria"/>
                <a:cs typeface="Cambria"/>
              </a:rPr>
              <a:t>employee </a:t>
            </a:r>
            <a:r>
              <a:rPr sz="2000" spc="65" dirty="0">
                <a:latin typeface="Cambria"/>
                <a:cs typeface="Cambria"/>
              </a:rPr>
              <a:t> </a:t>
            </a:r>
            <a:r>
              <a:rPr sz="2000" spc="110" dirty="0">
                <a:latin typeface="Cambria"/>
                <a:cs typeface="Cambria"/>
              </a:rPr>
              <a:t>d</a:t>
            </a:r>
            <a:r>
              <a:rPr sz="2000" spc="55" dirty="0">
                <a:latin typeface="Cambria"/>
                <a:cs typeface="Cambria"/>
              </a:rPr>
              <a:t>e</a:t>
            </a:r>
            <a:r>
              <a:rPr sz="2000" spc="10" dirty="0">
                <a:latin typeface="Cambria"/>
                <a:cs typeface="Cambria"/>
              </a:rPr>
              <a:t>v</a:t>
            </a:r>
            <a:r>
              <a:rPr sz="2000" spc="55" dirty="0">
                <a:latin typeface="Cambria"/>
                <a:cs typeface="Cambria"/>
              </a:rPr>
              <a:t>el</a:t>
            </a:r>
            <a:r>
              <a:rPr sz="2000" spc="80" dirty="0">
                <a:latin typeface="Cambria"/>
                <a:cs typeface="Cambria"/>
              </a:rPr>
              <a:t>o</a:t>
            </a:r>
            <a:r>
              <a:rPr sz="2000" spc="65" dirty="0">
                <a:latin typeface="Cambria"/>
                <a:cs typeface="Cambria"/>
              </a:rPr>
              <a:t>pm</a:t>
            </a:r>
            <a:r>
              <a:rPr sz="2000" spc="55" dirty="0">
                <a:latin typeface="Cambria"/>
                <a:cs typeface="Cambria"/>
              </a:rPr>
              <a:t>e</a:t>
            </a:r>
            <a:r>
              <a:rPr sz="2000" spc="70" dirty="0">
                <a:latin typeface="Cambria"/>
                <a:cs typeface="Cambria"/>
              </a:rPr>
              <a:t>n</a:t>
            </a:r>
            <a:r>
              <a:rPr sz="2000" spc="30" dirty="0">
                <a:latin typeface="Cambria"/>
                <a:cs typeface="Cambria"/>
              </a:rPr>
              <a:t>t,</a:t>
            </a:r>
            <a:r>
              <a:rPr sz="2000" spc="-75" dirty="0">
                <a:latin typeface="Cambria"/>
                <a:cs typeface="Cambria"/>
              </a:rPr>
              <a:t> </a:t>
            </a:r>
            <a:r>
              <a:rPr sz="2000" spc="75" dirty="0">
                <a:latin typeface="Cambria"/>
                <a:cs typeface="Cambria"/>
              </a:rPr>
              <a:t>d</a:t>
            </a:r>
            <a:r>
              <a:rPr sz="2000" spc="5" dirty="0">
                <a:latin typeface="Cambria"/>
                <a:cs typeface="Cambria"/>
              </a:rPr>
              <a:t>i</a:t>
            </a:r>
            <a:r>
              <a:rPr sz="2000" spc="10" dirty="0">
                <a:latin typeface="Cambria"/>
                <a:cs typeface="Cambria"/>
              </a:rPr>
              <a:t>v</a:t>
            </a:r>
            <a:r>
              <a:rPr sz="2000" spc="25" dirty="0">
                <a:latin typeface="Cambria"/>
                <a:cs typeface="Cambria"/>
              </a:rPr>
              <a:t>ersit</a:t>
            </a:r>
            <a:r>
              <a:rPr sz="2000" spc="40" dirty="0">
                <a:latin typeface="Cambria"/>
                <a:cs typeface="Cambria"/>
              </a:rPr>
              <a:t>y</a:t>
            </a:r>
            <a:r>
              <a:rPr sz="2000" spc="55" dirty="0">
                <a:latin typeface="Cambria"/>
                <a:cs typeface="Cambria"/>
              </a:rPr>
              <a:t> </a:t>
            </a:r>
            <a:r>
              <a:rPr sz="2000" spc="35" dirty="0">
                <a:latin typeface="Cambria"/>
                <a:cs typeface="Cambria"/>
              </a:rPr>
              <a:t>an</a:t>
            </a:r>
            <a:r>
              <a:rPr sz="2000" spc="95" dirty="0">
                <a:latin typeface="Cambria"/>
                <a:cs typeface="Cambria"/>
              </a:rPr>
              <a:t>d</a:t>
            </a:r>
            <a:r>
              <a:rPr sz="2000" spc="35" dirty="0">
                <a:latin typeface="Cambria"/>
                <a:cs typeface="Cambria"/>
              </a:rPr>
              <a:t> inclusio</a:t>
            </a:r>
            <a:r>
              <a:rPr sz="2000" spc="50" dirty="0">
                <a:latin typeface="Cambria"/>
                <a:cs typeface="Cambria"/>
              </a:rPr>
              <a:t>n</a:t>
            </a:r>
            <a:r>
              <a:rPr sz="2000" spc="120" dirty="0">
                <a:latin typeface="Cambria"/>
                <a:cs typeface="Cambria"/>
              </a:rPr>
              <a:t>,</a:t>
            </a:r>
            <a:r>
              <a:rPr sz="2000" spc="-75" dirty="0">
                <a:latin typeface="Cambria"/>
                <a:cs typeface="Cambria"/>
              </a:rPr>
              <a:t> </a:t>
            </a:r>
            <a:r>
              <a:rPr sz="2000" spc="35" dirty="0">
                <a:latin typeface="Cambria"/>
                <a:cs typeface="Cambria"/>
              </a:rPr>
              <a:t>an</a:t>
            </a:r>
            <a:r>
              <a:rPr sz="2000" spc="55" dirty="0">
                <a:latin typeface="Cambria"/>
                <a:cs typeface="Cambria"/>
              </a:rPr>
              <a:t>d  </a:t>
            </a:r>
            <a:r>
              <a:rPr sz="2000" spc="35" dirty="0">
                <a:latin typeface="Cambria"/>
                <a:cs typeface="Cambria"/>
              </a:rPr>
              <a:t>contribute</a:t>
            </a:r>
            <a:r>
              <a:rPr sz="2000" spc="40" dirty="0">
                <a:latin typeface="Cambria"/>
                <a:cs typeface="Cambria"/>
              </a:rPr>
              <a:t> </a:t>
            </a:r>
            <a:r>
              <a:rPr sz="2000" dirty="0">
                <a:latin typeface="Cambria"/>
                <a:cs typeface="Cambria"/>
              </a:rPr>
              <a:t>to</a:t>
            </a:r>
            <a:r>
              <a:rPr sz="2000" spc="40" dirty="0">
                <a:latin typeface="Cambria"/>
                <a:cs typeface="Cambria"/>
              </a:rPr>
              <a:t> societal</a:t>
            </a:r>
            <a:r>
              <a:rPr sz="2000" spc="30" dirty="0">
                <a:latin typeface="Cambria"/>
                <a:cs typeface="Cambria"/>
              </a:rPr>
              <a:t> </a:t>
            </a:r>
            <a:r>
              <a:rPr sz="2000" spc="35" dirty="0">
                <a:latin typeface="Cambria"/>
                <a:cs typeface="Cambria"/>
              </a:rPr>
              <a:t>welfare.</a:t>
            </a:r>
            <a:endParaRPr sz="2000" dirty="0">
              <a:latin typeface="Cambria"/>
              <a:cs typeface="Cambria"/>
            </a:endParaRPr>
          </a:p>
        </p:txBody>
      </p:sp>
      <p:sp>
        <p:nvSpPr>
          <p:cNvPr id="5" name="object 5"/>
          <p:cNvSpPr txBox="1"/>
          <p:nvPr/>
        </p:nvSpPr>
        <p:spPr>
          <a:xfrm>
            <a:off x="6108700" y="4222303"/>
            <a:ext cx="5875273" cy="2228815"/>
          </a:xfrm>
          <a:prstGeom prst="rect">
            <a:avLst/>
          </a:prstGeom>
        </p:spPr>
        <p:txBody>
          <a:bodyPr vert="horz" wrap="square" lIns="0" tIns="12700" rIns="0" bIns="0" rtlCol="0">
            <a:spAutoFit/>
          </a:bodyPr>
          <a:lstStyle/>
          <a:p>
            <a:pPr marL="1850389">
              <a:spcBef>
                <a:spcPts val="100"/>
              </a:spcBef>
            </a:pPr>
            <a:r>
              <a:rPr sz="2400" b="1" spc="55" dirty="0">
                <a:latin typeface="Cambria"/>
                <a:cs typeface="Cambria"/>
              </a:rPr>
              <a:t>Planet:</a:t>
            </a:r>
            <a:endParaRPr sz="2400" dirty="0">
              <a:latin typeface="Cambria"/>
              <a:cs typeface="Cambria"/>
            </a:endParaRPr>
          </a:p>
          <a:p>
            <a:pPr marL="298450" marR="608330" indent="-285750">
              <a:spcBef>
                <a:spcPts val="10"/>
              </a:spcBef>
              <a:buFont typeface="Tahoma"/>
              <a:buChar char="•"/>
              <a:tabLst>
                <a:tab pos="297815" algn="l"/>
                <a:tab pos="298450" algn="l"/>
              </a:tabLst>
            </a:pPr>
            <a:r>
              <a:rPr sz="2000" spc="40" dirty="0">
                <a:latin typeface="Cambria"/>
                <a:cs typeface="Cambria"/>
              </a:rPr>
              <a:t>Evaluate</a:t>
            </a:r>
            <a:r>
              <a:rPr sz="2000" spc="35" dirty="0">
                <a:latin typeface="Cambria"/>
                <a:cs typeface="Cambria"/>
              </a:rPr>
              <a:t> </a:t>
            </a:r>
            <a:r>
              <a:rPr sz="2000" spc="30" dirty="0">
                <a:latin typeface="Cambria"/>
                <a:cs typeface="Cambria"/>
              </a:rPr>
              <a:t>the</a:t>
            </a:r>
            <a:r>
              <a:rPr sz="2000" spc="35" dirty="0">
                <a:latin typeface="Cambria"/>
                <a:cs typeface="Cambria"/>
              </a:rPr>
              <a:t> </a:t>
            </a:r>
            <a:r>
              <a:rPr sz="2000" spc="75" dirty="0">
                <a:latin typeface="Cambria"/>
                <a:cs typeface="Cambria"/>
              </a:rPr>
              <a:t>ecological</a:t>
            </a:r>
            <a:r>
              <a:rPr sz="2000" spc="20" dirty="0">
                <a:latin typeface="Cambria"/>
                <a:cs typeface="Cambria"/>
              </a:rPr>
              <a:t> </a:t>
            </a:r>
            <a:r>
              <a:rPr sz="2000" spc="45" dirty="0">
                <a:latin typeface="Cambria"/>
                <a:cs typeface="Cambria"/>
              </a:rPr>
              <a:t>impact</a:t>
            </a:r>
            <a:r>
              <a:rPr sz="2000" spc="30" dirty="0">
                <a:latin typeface="Cambria"/>
                <a:cs typeface="Cambria"/>
              </a:rPr>
              <a:t> </a:t>
            </a:r>
            <a:r>
              <a:rPr sz="2000" spc="15" dirty="0">
                <a:latin typeface="Cambria"/>
                <a:cs typeface="Cambria"/>
              </a:rPr>
              <a:t>of</a:t>
            </a:r>
            <a:r>
              <a:rPr sz="2000" spc="40" dirty="0">
                <a:latin typeface="Cambria"/>
                <a:cs typeface="Cambria"/>
              </a:rPr>
              <a:t> </a:t>
            </a:r>
            <a:r>
              <a:rPr sz="2000" spc="50" dirty="0">
                <a:latin typeface="Cambria"/>
                <a:cs typeface="Cambria"/>
              </a:rPr>
              <a:t>business </a:t>
            </a:r>
            <a:r>
              <a:rPr sz="2000" spc="-295" dirty="0">
                <a:latin typeface="Cambria"/>
                <a:cs typeface="Cambria"/>
              </a:rPr>
              <a:t> </a:t>
            </a:r>
            <a:r>
              <a:rPr sz="2000" spc="45" dirty="0">
                <a:latin typeface="Cambria"/>
                <a:cs typeface="Cambria"/>
              </a:rPr>
              <a:t>operations.</a:t>
            </a:r>
            <a:endParaRPr sz="2000" dirty="0">
              <a:latin typeface="Cambria"/>
              <a:cs typeface="Cambria"/>
            </a:endParaRPr>
          </a:p>
          <a:p>
            <a:pPr marL="298450" indent="-285750">
              <a:buFont typeface="Tahoma"/>
              <a:buChar char="•"/>
              <a:tabLst>
                <a:tab pos="297815" algn="l"/>
                <a:tab pos="298450" algn="l"/>
              </a:tabLst>
            </a:pPr>
            <a:r>
              <a:rPr sz="2000" spc="35" dirty="0">
                <a:latin typeface="Cambria"/>
                <a:cs typeface="Cambria"/>
              </a:rPr>
              <a:t>Minimize </a:t>
            </a:r>
            <a:r>
              <a:rPr sz="2000" spc="50" dirty="0">
                <a:latin typeface="Cambria"/>
                <a:cs typeface="Cambria"/>
              </a:rPr>
              <a:t>negative</a:t>
            </a:r>
            <a:r>
              <a:rPr sz="2000" spc="40" dirty="0">
                <a:latin typeface="Cambria"/>
                <a:cs typeface="Cambria"/>
              </a:rPr>
              <a:t> </a:t>
            </a:r>
            <a:r>
              <a:rPr sz="2000" spc="45" dirty="0">
                <a:latin typeface="Cambria"/>
                <a:cs typeface="Cambria"/>
              </a:rPr>
              <a:t>effects</a:t>
            </a:r>
            <a:r>
              <a:rPr sz="2000" spc="30" dirty="0">
                <a:latin typeface="Cambria"/>
                <a:cs typeface="Cambria"/>
              </a:rPr>
              <a:t> </a:t>
            </a:r>
            <a:r>
              <a:rPr sz="2000" spc="35" dirty="0">
                <a:latin typeface="Cambria"/>
                <a:cs typeface="Cambria"/>
              </a:rPr>
              <a:t>on</a:t>
            </a:r>
            <a:r>
              <a:rPr sz="2000" spc="30" dirty="0">
                <a:latin typeface="Cambria"/>
                <a:cs typeface="Cambria"/>
              </a:rPr>
              <a:t> the</a:t>
            </a:r>
            <a:r>
              <a:rPr sz="2000" spc="35" dirty="0">
                <a:latin typeface="Cambria"/>
                <a:cs typeface="Cambria"/>
              </a:rPr>
              <a:t> environment.</a:t>
            </a:r>
            <a:endParaRPr sz="2000" dirty="0">
              <a:latin typeface="Cambria"/>
              <a:cs typeface="Cambria"/>
            </a:endParaRPr>
          </a:p>
          <a:p>
            <a:pPr marL="298450" marR="5080" indent="-285750">
              <a:buFont typeface="Tahoma"/>
              <a:buChar char="•"/>
              <a:tabLst>
                <a:tab pos="297815" algn="l"/>
                <a:tab pos="298450" algn="l"/>
              </a:tabLst>
            </a:pPr>
            <a:r>
              <a:rPr sz="2000" spc="45" dirty="0">
                <a:latin typeface="Cambria"/>
                <a:cs typeface="Cambria"/>
              </a:rPr>
              <a:t>Re</a:t>
            </a:r>
            <a:r>
              <a:rPr sz="2000" spc="85" dirty="0">
                <a:latin typeface="Cambria"/>
                <a:cs typeface="Cambria"/>
              </a:rPr>
              <a:t>duce</a:t>
            </a:r>
            <a:r>
              <a:rPr sz="2000" spc="40" dirty="0">
                <a:latin typeface="Cambria"/>
                <a:cs typeface="Cambria"/>
              </a:rPr>
              <a:t> </a:t>
            </a:r>
            <a:r>
              <a:rPr sz="2000" spc="-75" dirty="0">
                <a:latin typeface="Cambria"/>
                <a:cs typeface="Cambria"/>
              </a:rPr>
              <a:t>r</a:t>
            </a:r>
            <a:r>
              <a:rPr sz="2000" spc="75" dirty="0">
                <a:latin typeface="Cambria"/>
                <a:cs typeface="Cambria"/>
              </a:rPr>
              <a:t>e</a:t>
            </a:r>
            <a:r>
              <a:rPr sz="2000" spc="70" dirty="0">
                <a:latin typeface="Cambria"/>
                <a:cs typeface="Cambria"/>
              </a:rPr>
              <a:t>s</a:t>
            </a:r>
            <a:r>
              <a:rPr sz="2000" spc="20" dirty="0">
                <a:latin typeface="Cambria"/>
                <a:cs typeface="Cambria"/>
              </a:rPr>
              <a:t>ou</a:t>
            </a:r>
            <a:r>
              <a:rPr sz="2000" spc="-35" dirty="0">
                <a:latin typeface="Cambria"/>
                <a:cs typeface="Cambria"/>
              </a:rPr>
              <a:t>r</a:t>
            </a:r>
            <a:r>
              <a:rPr sz="2000" spc="110" dirty="0">
                <a:latin typeface="Cambria"/>
                <a:cs typeface="Cambria"/>
              </a:rPr>
              <a:t>ce</a:t>
            </a:r>
            <a:r>
              <a:rPr sz="2000" spc="30" dirty="0">
                <a:latin typeface="Cambria"/>
                <a:cs typeface="Cambria"/>
              </a:rPr>
              <a:t> </a:t>
            </a:r>
            <a:r>
              <a:rPr sz="2000" spc="55" dirty="0">
                <a:latin typeface="Cambria"/>
                <a:cs typeface="Cambria"/>
              </a:rPr>
              <a:t>cons</a:t>
            </a:r>
            <a:r>
              <a:rPr sz="2000" spc="25" dirty="0">
                <a:latin typeface="Cambria"/>
                <a:cs typeface="Cambria"/>
              </a:rPr>
              <a:t>umptio</a:t>
            </a:r>
            <a:r>
              <a:rPr sz="2000" spc="95" dirty="0">
                <a:latin typeface="Cambria"/>
                <a:cs typeface="Cambria"/>
              </a:rPr>
              <a:t>n</a:t>
            </a:r>
            <a:r>
              <a:rPr sz="2000" spc="35" dirty="0">
                <a:latin typeface="Cambria"/>
                <a:cs typeface="Cambria"/>
              </a:rPr>
              <a:t>,</a:t>
            </a:r>
            <a:r>
              <a:rPr sz="2000" spc="-75" dirty="0">
                <a:latin typeface="Cambria"/>
                <a:cs typeface="Cambria"/>
              </a:rPr>
              <a:t> </a:t>
            </a:r>
            <a:r>
              <a:rPr sz="2000" spc="35" dirty="0">
                <a:latin typeface="Cambria"/>
                <a:cs typeface="Cambria"/>
              </a:rPr>
              <a:t>man</a:t>
            </a:r>
            <a:r>
              <a:rPr sz="2000" spc="114" dirty="0">
                <a:latin typeface="Cambria"/>
                <a:cs typeface="Cambria"/>
              </a:rPr>
              <a:t>a</a:t>
            </a:r>
            <a:r>
              <a:rPr sz="2000" spc="90" dirty="0">
                <a:latin typeface="Cambria"/>
                <a:cs typeface="Cambria"/>
              </a:rPr>
              <a:t>g</a:t>
            </a:r>
            <a:r>
              <a:rPr sz="2000" spc="114" dirty="0">
                <a:latin typeface="Cambria"/>
                <a:cs typeface="Cambria"/>
              </a:rPr>
              <a:t>e</a:t>
            </a:r>
            <a:r>
              <a:rPr sz="2000" spc="20" dirty="0">
                <a:latin typeface="Cambria"/>
                <a:cs typeface="Cambria"/>
              </a:rPr>
              <a:t> </a:t>
            </a:r>
            <a:r>
              <a:rPr sz="2000" spc="-35" dirty="0">
                <a:latin typeface="Cambria"/>
                <a:cs typeface="Cambria"/>
              </a:rPr>
              <a:t>w</a:t>
            </a:r>
            <a:r>
              <a:rPr sz="2000" spc="40" dirty="0">
                <a:latin typeface="Cambria"/>
                <a:cs typeface="Cambria"/>
              </a:rPr>
              <a:t>aste</a:t>
            </a:r>
            <a:r>
              <a:rPr sz="2000" spc="30" dirty="0">
                <a:latin typeface="Cambria"/>
                <a:cs typeface="Cambria"/>
              </a:rPr>
              <a:t> </a:t>
            </a:r>
            <a:r>
              <a:rPr sz="2000" spc="35" dirty="0">
                <a:latin typeface="Cambria"/>
                <a:cs typeface="Cambria"/>
              </a:rPr>
              <a:t>an</a:t>
            </a:r>
            <a:r>
              <a:rPr sz="2000" spc="55" dirty="0">
                <a:latin typeface="Cambria"/>
                <a:cs typeface="Cambria"/>
              </a:rPr>
              <a:t>d  e</a:t>
            </a:r>
            <a:r>
              <a:rPr sz="2000" spc="100" dirty="0">
                <a:latin typeface="Cambria"/>
                <a:cs typeface="Cambria"/>
              </a:rPr>
              <a:t>m</a:t>
            </a:r>
            <a:r>
              <a:rPr sz="2000" spc="30" dirty="0">
                <a:latin typeface="Cambria"/>
                <a:cs typeface="Cambria"/>
              </a:rPr>
              <a:t>issio</a:t>
            </a:r>
            <a:r>
              <a:rPr sz="2000" spc="25" dirty="0">
                <a:latin typeface="Cambria"/>
                <a:cs typeface="Cambria"/>
              </a:rPr>
              <a:t>ns</a:t>
            </a:r>
            <a:r>
              <a:rPr sz="2000" spc="120" dirty="0">
                <a:latin typeface="Cambria"/>
                <a:cs typeface="Cambria"/>
              </a:rPr>
              <a:t>,</a:t>
            </a:r>
            <a:r>
              <a:rPr sz="2000" spc="-85" dirty="0">
                <a:latin typeface="Cambria"/>
                <a:cs typeface="Cambria"/>
              </a:rPr>
              <a:t> </a:t>
            </a:r>
            <a:r>
              <a:rPr sz="2000" spc="70" dirty="0">
                <a:latin typeface="Cambria"/>
                <a:cs typeface="Cambria"/>
              </a:rPr>
              <a:t>ad</a:t>
            </a:r>
            <a:r>
              <a:rPr sz="2000" spc="75" dirty="0">
                <a:latin typeface="Cambria"/>
                <a:cs typeface="Cambria"/>
              </a:rPr>
              <a:t>o</a:t>
            </a:r>
            <a:r>
              <a:rPr sz="2000" spc="20" dirty="0">
                <a:latin typeface="Cambria"/>
                <a:cs typeface="Cambria"/>
              </a:rPr>
              <a:t>pt</a:t>
            </a:r>
            <a:r>
              <a:rPr sz="2000" spc="30" dirty="0">
                <a:latin typeface="Cambria"/>
                <a:cs typeface="Cambria"/>
              </a:rPr>
              <a:t> </a:t>
            </a:r>
            <a:r>
              <a:rPr sz="2000" spc="15" dirty="0">
                <a:latin typeface="Cambria"/>
                <a:cs typeface="Cambria"/>
              </a:rPr>
              <a:t>sustain</a:t>
            </a:r>
            <a:r>
              <a:rPr sz="2000" spc="90" dirty="0">
                <a:latin typeface="Cambria"/>
                <a:cs typeface="Cambria"/>
              </a:rPr>
              <a:t>a</a:t>
            </a:r>
            <a:r>
              <a:rPr sz="2000" spc="75" dirty="0">
                <a:latin typeface="Cambria"/>
                <a:cs typeface="Cambria"/>
              </a:rPr>
              <a:t>b</a:t>
            </a:r>
            <a:r>
              <a:rPr sz="2000" spc="70" dirty="0">
                <a:latin typeface="Cambria"/>
                <a:cs typeface="Cambria"/>
              </a:rPr>
              <a:t>le</a:t>
            </a:r>
            <a:r>
              <a:rPr sz="2000" spc="20" dirty="0">
                <a:latin typeface="Cambria"/>
                <a:cs typeface="Cambria"/>
              </a:rPr>
              <a:t> </a:t>
            </a:r>
            <a:r>
              <a:rPr sz="2000" spc="55" dirty="0">
                <a:latin typeface="Cambria"/>
                <a:cs typeface="Cambria"/>
              </a:rPr>
              <a:t>p</a:t>
            </a:r>
            <a:r>
              <a:rPr sz="2000" spc="5" dirty="0">
                <a:latin typeface="Cambria"/>
                <a:cs typeface="Cambria"/>
              </a:rPr>
              <a:t>r</a:t>
            </a:r>
            <a:r>
              <a:rPr sz="2000" spc="45" dirty="0">
                <a:latin typeface="Cambria"/>
                <a:cs typeface="Cambria"/>
              </a:rPr>
              <a:t>actic</a:t>
            </a:r>
            <a:r>
              <a:rPr sz="2000" spc="75" dirty="0">
                <a:latin typeface="Cambria"/>
                <a:cs typeface="Cambria"/>
              </a:rPr>
              <a:t>e</a:t>
            </a:r>
            <a:r>
              <a:rPr sz="2000" spc="70" dirty="0">
                <a:latin typeface="Cambria"/>
                <a:cs typeface="Cambria"/>
              </a:rPr>
              <a:t>s</a:t>
            </a:r>
            <a:r>
              <a:rPr sz="2000" spc="120" dirty="0">
                <a:latin typeface="Cambria"/>
                <a:cs typeface="Cambria"/>
              </a:rPr>
              <a:t>,</a:t>
            </a:r>
            <a:r>
              <a:rPr sz="2000" spc="-75" dirty="0">
                <a:latin typeface="Cambria"/>
                <a:cs typeface="Cambria"/>
              </a:rPr>
              <a:t> </a:t>
            </a:r>
            <a:r>
              <a:rPr sz="2000" spc="35" dirty="0">
                <a:latin typeface="Cambria"/>
                <a:cs typeface="Cambria"/>
              </a:rPr>
              <a:t>an</a:t>
            </a:r>
            <a:r>
              <a:rPr sz="2000" spc="55" dirty="0">
                <a:latin typeface="Cambria"/>
                <a:cs typeface="Cambria"/>
              </a:rPr>
              <a:t>d  </a:t>
            </a:r>
            <a:r>
              <a:rPr sz="2000" spc="50" dirty="0">
                <a:latin typeface="Cambria"/>
                <a:cs typeface="Cambria"/>
              </a:rPr>
              <a:t>address</a:t>
            </a:r>
            <a:r>
              <a:rPr sz="2000" spc="25" dirty="0">
                <a:latin typeface="Cambria"/>
                <a:cs typeface="Cambria"/>
              </a:rPr>
              <a:t> </a:t>
            </a:r>
            <a:r>
              <a:rPr sz="2000" spc="45" dirty="0">
                <a:latin typeface="Cambria"/>
                <a:cs typeface="Cambria"/>
              </a:rPr>
              <a:t>climate </a:t>
            </a:r>
            <a:r>
              <a:rPr sz="2000" spc="80" dirty="0">
                <a:latin typeface="Cambria"/>
                <a:cs typeface="Cambria"/>
              </a:rPr>
              <a:t>change</a:t>
            </a:r>
            <a:r>
              <a:rPr sz="2000" spc="20" dirty="0">
                <a:latin typeface="Cambria"/>
                <a:cs typeface="Cambria"/>
              </a:rPr>
              <a:t> </a:t>
            </a:r>
            <a:r>
              <a:rPr sz="2000" spc="55" dirty="0">
                <a:latin typeface="Cambria"/>
                <a:cs typeface="Cambria"/>
              </a:rPr>
              <a:t>and</a:t>
            </a:r>
            <a:r>
              <a:rPr sz="2000" spc="35" dirty="0">
                <a:latin typeface="Cambria"/>
                <a:cs typeface="Cambria"/>
              </a:rPr>
              <a:t> </a:t>
            </a:r>
            <a:r>
              <a:rPr sz="2000" spc="40" dirty="0">
                <a:latin typeface="Cambria"/>
                <a:cs typeface="Cambria"/>
              </a:rPr>
              <a:t>biodiversity</a:t>
            </a:r>
            <a:r>
              <a:rPr sz="2000" spc="50" dirty="0">
                <a:latin typeface="Cambria"/>
                <a:cs typeface="Cambria"/>
              </a:rPr>
              <a:t> </a:t>
            </a:r>
            <a:r>
              <a:rPr sz="2000" spc="55" dirty="0">
                <a:latin typeface="Cambria"/>
                <a:cs typeface="Cambria"/>
              </a:rPr>
              <a:t>loss.</a:t>
            </a:r>
            <a:endParaRPr sz="2000" dirty="0">
              <a:latin typeface="Cambria"/>
              <a:cs typeface="Cambria"/>
            </a:endParaRPr>
          </a:p>
        </p:txBody>
      </p:sp>
      <p:pic>
        <p:nvPicPr>
          <p:cNvPr id="6" name="object 6"/>
          <p:cNvPicPr/>
          <p:nvPr/>
        </p:nvPicPr>
        <p:blipFill>
          <a:blip r:embed="rId2" cstate="print"/>
          <a:stretch>
            <a:fillRect/>
          </a:stretch>
        </p:blipFill>
        <p:spPr>
          <a:xfrm>
            <a:off x="2043684" y="3790630"/>
            <a:ext cx="1385315" cy="939546"/>
          </a:xfrm>
          <a:prstGeom prst="rect">
            <a:avLst/>
          </a:prstGeom>
        </p:spPr>
      </p:pic>
      <p:pic>
        <p:nvPicPr>
          <p:cNvPr id="7" name="object 7"/>
          <p:cNvPicPr/>
          <p:nvPr/>
        </p:nvPicPr>
        <p:blipFill>
          <a:blip r:embed="rId3" cstate="print"/>
          <a:stretch>
            <a:fillRect/>
          </a:stretch>
        </p:blipFill>
        <p:spPr>
          <a:xfrm>
            <a:off x="9370567" y="3800766"/>
            <a:ext cx="593598" cy="593598"/>
          </a:xfrm>
          <a:prstGeom prst="rect">
            <a:avLst/>
          </a:prstGeom>
        </p:spPr>
      </p:pic>
      <p:pic>
        <p:nvPicPr>
          <p:cNvPr id="8" name="object 8"/>
          <p:cNvPicPr/>
          <p:nvPr/>
        </p:nvPicPr>
        <p:blipFill>
          <a:blip r:embed="rId4" cstate="print"/>
          <a:stretch>
            <a:fillRect/>
          </a:stretch>
        </p:blipFill>
        <p:spPr>
          <a:xfrm>
            <a:off x="3314700" y="1495805"/>
            <a:ext cx="938784" cy="939546"/>
          </a:xfrm>
          <a:prstGeom prst="rect">
            <a:avLst/>
          </a:prstGeom>
        </p:spPr>
      </p:pic>
      <p:sp>
        <p:nvSpPr>
          <p:cNvPr id="9" name="object 9"/>
          <p:cNvSpPr txBox="1"/>
          <p:nvPr/>
        </p:nvSpPr>
        <p:spPr>
          <a:xfrm>
            <a:off x="0" y="938022"/>
            <a:ext cx="12192000" cy="3034805"/>
          </a:xfrm>
          <a:prstGeom prst="rect">
            <a:avLst/>
          </a:prstGeom>
        </p:spPr>
        <p:txBody>
          <a:bodyPr vert="horz" wrap="square" lIns="0" tIns="18415" rIns="0" bIns="0" rtlCol="0">
            <a:spAutoFit/>
          </a:bodyPr>
          <a:lstStyle/>
          <a:p>
            <a:pPr>
              <a:lnSpc>
                <a:spcPct val="100000"/>
              </a:lnSpc>
            </a:pPr>
            <a:endParaRPr sz="1900" dirty="0">
              <a:latin typeface="Cambria"/>
              <a:cs typeface="Cambria"/>
            </a:endParaRPr>
          </a:p>
          <a:p>
            <a:pPr marL="1892300">
              <a:spcBef>
                <a:spcPts val="1540"/>
              </a:spcBef>
            </a:pPr>
            <a:r>
              <a:rPr sz="2800" b="1" spc="35" dirty="0">
                <a:latin typeface="Cambria"/>
                <a:cs typeface="Cambria"/>
              </a:rPr>
              <a:t>Profit:</a:t>
            </a:r>
            <a:endParaRPr lang="en-IN" sz="2800" b="1" spc="35" dirty="0">
              <a:latin typeface="Cambria"/>
              <a:cs typeface="Cambria"/>
            </a:endParaRPr>
          </a:p>
          <a:p>
            <a:pPr marL="1892300">
              <a:spcBef>
                <a:spcPts val="1540"/>
              </a:spcBef>
            </a:pPr>
            <a:endParaRPr sz="2800" dirty="0">
              <a:latin typeface="Cambria"/>
              <a:cs typeface="Cambria"/>
            </a:endParaRPr>
          </a:p>
          <a:p>
            <a:pPr marL="298450" indent="-286385">
              <a:spcBef>
                <a:spcPts val="10"/>
              </a:spcBef>
              <a:buFont typeface="Tahoma"/>
              <a:buChar char="•"/>
              <a:tabLst>
                <a:tab pos="298450" algn="l"/>
                <a:tab pos="299085" algn="l"/>
              </a:tabLst>
            </a:pPr>
            <a:r>
              <a:rPr sz="2400" spc="20" dirty="0">
                <a:latin typeface="Cambria"/>
                <a:cs typeface="Cambria"/>
              </a:rPr>
              <a:t>Focus</a:t>
            </a:r>
            <a:r>
              <a:rPr sz="2400" spc="45" dirty="0">
                <a:latin typeface="Cambria"/>
                <a:cs typeface="Cambria"/>
              </a:rPr>
              <a:t> </a:t>
            </a:r>
            <a:r>
              <a:rPr sz="2400" spc="35" dirty="0">
                <a:latin typeface="Cambria"/>
                <a:cs typeface="Cambria"/>
              </a:rPr>
              <a:t>on</a:t>
            </a:r>
            <a:r>
              <a:rPr sz="2400" spc="40" dirty="0">
                <a:latin typeface="Cambria"/>
                <a:cs typeface="Cambria"/>
              </a:rPr>
              <a:t> </a:t>
            </a:r>
            <a:r>
              <a:rPr sz="2400" spc="30" dirty="0">
                <a:latin typeface="Cambria"/>
                <a:cs typeface="Cambria"/>
              </a:rPr>
              <a:t>financial</a:t>
            </a:r>
            <a:r>
              <a:rPr sz="2400" spc="35" dirty="0">
                <a:latin typeface="Cambria"/>
                <a:cs typeface="Cambria"/>
              </a:rPr>
              <a:t> </a:t>
            </a:r>
            <a:r>
              <a:rPr sz="2400" spc="55" dirty="0">
                <a:latin typeface="Cambria"/>
                <a:cs typeface="Cambria"/>
              </a:rPr>
              <a:t>performance</a:t>
            </a:r>
            <a:r>
              <a:rPr sz="2400" spc="35" dirty="0">
                <a:latin typeface="Cambria"/>
                <a:cs typeface="Cambria"/>
              </a:rPr>
              <a:t> </a:t>
            </a:r>
            <a:r>
              <a:rPr sz="2400" spc="55" dirty="0">
                <a:latin typeface="Cambria"/>
                <a:cs typeface="Cambria"/>
              </a:rPr>
              <a:t>and</a:t>
            </a:r>
            <a:r>
              <a:rPr sz="2400" spc="40" dirty="0">
                <a:latin typeface="Cambria"/>
                <a:cs typeface="Cambria"/>
              </a:rPr>
              <a:t> </a:t>
            </a:r>
            <a:r>
              <a:rPr sz="2400" spc="20" dirty="0">
                <a:latin typeface="Cambria"/>
                <a:cs typeface="Cambria"/>
              </a:rPr>
              <a:t>profitability.</a:t>
            </a:r>
            <a:endParaRPr sz="2400" dirty="0">
              <a:latin typeface="Cambria"/>
              <a:cs typeface="Cambria"/>
            </a:endParaRPr>
          </a:p>
          <a:p>
            <a:pPr marL="298450" indent="-286385">
              <a:buFont typeface="Tahoma"/>
              <a:buChar char="•"/>
              <a:tabLst>
                <a:tab pos="298450" algn="l"/>
                <a:tab pos="299085" algn="l"/>
              </a:tabLst>
            </a:pPr>
            <a:r>
              <a:rPr sz="2400" spc="60" dirty="0">
                <a:latin typeface="Cambria"/>
                <a:cs typeface="Cambria"/>
              </a:rPr>
              <a:t>Assess</a:t>
            </a:r>
            <a:r>
              <a:rPr sz="2400" spc="5" dirty="0">
                <a:latin typeface="Cambria"/>
                <a:cs typeface="Cambria"/>
              </a:rPr>
              <a:t> </a:t>
            </a:r>
            <a:r>
              <a:rPr sz="2400" spc="30" dirty="0">
                <a:latin typeface="Cambria"/>
                <a:cs typeface="Cambria"/>
              </a:rPr>
              <a:t>the</a:t>
            </a:r>
            <a:r>
              <a:rPr sz="2400" spc="35" dirty="0">
                <a:latin typeface="Cambria"/>
                <a:cs typeface="Cambria"/>
              </a:rPr>
              <a:t> </a:t>
            </a:r>
            <a:r>
              <a:rPr sz="2400" spc="65" dirty="0">
                <a:latin typeface="Cambria"/>
                <a:cs typeface="Cambria"/>
              </a:rPr>
              <a:t>economic</a:t>
            </a:r>
            <a:r>
              <a:rPr sz="2400" spc="20" dirty="0">
                <a:latin typeface="Cambria"/>
                <a:cs typeface="Cambria"/>
              </a:rPr>
              <a:t> </a:t>
            </a:r>
            <a:r>
              <a:rPr sz="2400" spc="45" dirty="0">
                <a:latin typeface="Cambria"/>
                <a:cs typeface="Cambria"/>
              </a:rPr>
              <a:t>impact</a:t>
            </a:r>
            <a:r>
              <a:rPr sz="2400" spc="35" dirty="0">
                <a:latin typeface="Cambria"/>
                <a:cs typeface="Cambria"/>
              </a:rPr>
              <a:t> </a:t>
            </a:r>
            <a:r>
              <a:rPr sz="2400" spc="20" dirty="0">
                <a:latin typeface="Cambria"/>
                <a:cs typeface="Cambria"/>
              </a:rPr>
              <a:t>of</a:t>
            </a:r>
            <a:r>
              <a:rPr sz="2400" spc="35" dirty="0">
                <a:latin typeface="Cambria"/>
                <a:cs typeface="Cambria"/>
              </a:rPr>
              <a:t> </a:t>
            </a:r>
            <a:r>
              <a:rPr sz="2400" spc="50" dirty="0">
                <a:latin typeface="Cambria"/>
                <a:cs typeface="Cambria"/>
              </a:rPr>
              <a:t>business</a:t>
            </a:r>
            <a:r>
              <a:rPr sz="2400" spc="35" dirty="0">
                <a:latin typeface="Cambria"/>
                <a:cs typeface="Cambria"/>
              </a:rPr>
              <a:t> activities.</a:t>
            </a:r>
            <a:endParaRPr sz="2400" dirty="0">
              <a:latin typeface="Cambria"/>
              <a:cs typeface="Cambria"/>
            </a:endParaRPr>
          </a:p>
          <a:p>
            <a:pPr marL="298450" marR="3556000" indent="-286385">
              <a:buFont typeface="Tahoma"/>
              <a:buChar char="•"/>
              <a:tabLst>
                <a:tab pos="298450" algn="l"/>
                <a:tab pos="299085" algn="l"/>
              </a:tabLst>
            </a:pPr>
            <a:r>
              <a:rPr sz="2400" spc="50" dirty="0">
                <a:latin typeface="Cambria"/>
                <a:cs typeface="Cambria"/>
              </a:rPr>
              <a:t>Maximize</a:t>
            </a:r>
            <a:r>
              <a:rPr sz="2400" spc="45" dirty="0">
                <a:latin typeface="Cambria"/>
                <a:cs typeface="Cambria"/>
              </a:rPr>
              <a:t> </a:t>
            </a:r>
            <a:r>
              <a:rPr sz="2400" spc="10" dirty="0">
                <a:latin typeface="Cambria"/>
                <a:cs typeface="Cambria"/>
              </a:rPr>
              <a:t>profits</a:t>
            </a:r>
            <a:r>
              <a:rPr sz="2400" spc="50" dirty="0">
                <a:latin typeface="Cambria"/>
                <a:cs typeface="Cambria"/>
              </a:rPr>
              <a:t> </a:t>
            </a:r>
            <a:r>
              <a:rPr sz="2400" spc="55" dirty="0">
                <a:latin typeface="Cambria"/>
                <a:cs typeface="Cambria"/>
              </a:rPr>
              <a:t>and</a:t>
            </a:r>
            <a:r>
              <a:rPr sz="2400" spc="45" dirty="0">
                <a:latin typeface="Cambria"/>
                <a:cs typeface="Cambria"/>
              </a:rPr>
              <a:t> </a:t>
            </a:r>
            <a:r>
              <a:rPr sz="2400" spc="35" dirty="0">
                <a:latin typeface="Cambria"/>
                <a:cs typeface="Cambria"/>
              </a:rPr>
              <a:t>ensure</a:t>
            </a:r>
            <a:r>
              <a:rPr sz="2400" spc="40" dirty="0">
                <a:latin typeface="Cambria"/>
                <a:cs typeface="Cambria"/>
              </a:rPr>
              <a:t> </a:t>
            </a:r>
            <a:r>
              <a:rPr sz="2400" spc="45" dirty="0">
                <a:latin typeface="Cambria"/>
                <a:cs typeface="Cambria"/>
              </a:rPr>
              <a:t>long-term</a:t>
            </a:r>
            <a:r>
              <a:rPr sz="2400" spc="55" dirty="0">
                <a:latin typeface="Cambria"/>
                <a:cs typeface="Cambria"/>
              </a:rPr>
              <a:t> </a:t>
            </a:r>
            <a:r>
              <a:rPr sz="2400" spc="30" dirty="0">
                <a:latin typeface="Cambria"/>
                <a:cs typeface="Cambria"/>
              </a:rPr>
              <a:t>financial</a:t>
            </a:r>
            <a:r>
              <a:rPr lang="en-IN" sz="2400" spc="30" dirty="0">
                <a:latin typeface="Cambria"/>
                <a:cs typeface="Cambria"/>
              </a:rPr>
              <a:t> </a:t>
            </a:r>
            <a:r>
              <a:rPr sz="2400" spc="25" dirty="0">
                <a:latin typeface="Cambria"/>
                <a:cs typeface="Cambria"/>
              </a:rPr>
              <a:t>sustainability.</a:t>
            </a:r>
            <a:endParaRPr sz="2400" dirty="0">
              <a:latin typeface="Cambria"/>
              <a:cs typeface="Cambria"/>
            </a:endParaRPr>
          </a:p>
        </p:txBody>
      </p:sp>
      <p:grpSp>
        <p:nvGrpSpPr>
          <p:cNvPr id="10" name="object 10"/>
          <p:cNvGrpSpPr/>
          <p:nvPr/>
        </p:nvGrpSpPr>
        <p:grpSpPr>
          <a:xfrm>
            <a:off x="1524000" y="0"/>
            <a:ext cx="9144000" cy="621030"/>
            <a:chOff x="0" y="0"/>
            <a:chExt cx="9144000" cy="621030"/>
          </a:xfrm>
        </p:grpSpPr>
        <p:pic>
          <p:nvPicPr>
            <p:cNvPr id="11" name="object 11"/>
            <p:cNvPicPr/>
            <p:nvPr/>
          </p:nvPicPr>
          <p:blipFill>
            <a:blip r:embed="rId5" cstate="print"/>
            <a:stretch>
              <a:fillRect/>
            </a:stretch>
          </p:blipFill>
          <p:spPr>
            <a:xfrm>
              <a:off x="0" y="0"/>
              <a:ext cx="9144000" cy="621029"/>
            </a:xfrm>
            <a:prstGeom prst="rect">
              <a:avLst/>
            </a:prstGeom>
          </p:spPr>
        </p:pic>
        <p:pic>
          <p:nvPicPr>
            <p:cNvPr id="12" name="object 12"/>
            <p:cNvPicPr/>
            <p:nvPr/>
          </p:nvPicPr>
          <p:blipFill>
            <a:blip r:embed="rId6" cstate="print"/>
            <a:stretch>
              <a:fillRect/>
            </a:stretch>
          </p:blipFill>
          <p:spPr>
            <a:xfrm>
              <a:off x="2042160" y="210311"/>
              <a:ext cx="5058155" cy="206502"/>
            </a:xfrm>
            <a:prstGeom prst="rect">
              <a:avLst/>
            </a:prstGeom>
          </p:spPr>
        </p:pic>
      </p:grpSp>
      <p:sp>
        <p:nvSpPr>
          <p:cNvPr id="13" name="object 13"/>
          <p:cNvSpPr txBox="1">
            <a:spLocks noGrp="1"/>
          </p:cNvSpPr>
          <p:nvPr>
            <p:ph type="sldNum" sz="quarter" idx="12"/>
          </p:nvPr>
        </p:nvSpPr>
        <p:spPr>
          <a:xfrm>
            <a:off x="1766825" y="6505592"/>
            <a:ext cx="317500" cy="159659"/>
          </a:xfrm>
          <a:prstGeom prst="rect">
            <a:avLst/>
          </a:prstGeom>
        </p:spPr>
        <p:txBody>
          <a:bodyPr vert="horz" wrap="square" lIns="0" tIns="5715" rIns="0" bIns="0" rtlCol="0">
            <a:spAutoFit/>
          </a:bodyPr>
          <a:lstStyle/>
          <a:p>
            <a:pPr marL="60325">
              <a:spcBef>
                <a:spcPts val="45"/>
              </a:spcBef>
            </a:pPr>
            <a:fld id="{81D60167-4931-47E6-BA6A-407CBD079E47}" type="slidenum">
              <a:rPr spc="-15" dirty="0">
                <a:latin typeface="Cambria"/>
                <a:cs typeface="Cambria"/>
              </a:rPr>
              <a:pPr marL="60325">
                <a:spcBef>
                  <a:spcPts val="45"/>
                </a:spcBef>
              </a:pPr>
              <a:t>20</a:t>
            </a:fld>
            <a:endParaRPr spc="-15" dirty="0">
              <a:latin typeface="Cambria"/>
              <a:cs typeface="Cambria"/>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524000" y="0"/>
            <a:ext cx="9144000" cy="621030"/>
            <a:chOff x="0" y="0"/>
            <a:chExt cx="9144000" cy="621030"/>
          </a:xfrm>
        </p:grpSpPr>
        <p:pic>
          <p:nvPicPr>
            <p:cNvPr id="4" name="object 4"/>
            <p:cNvPicPr/>
            <p:nvPr/>
          </p:nvPicPr>
          <p:blipFill>
            <a:blip r:embed="rId2" cstate="print"/>
            <a:stretch>
              <a:fillRect/>
            </a:stretch>
          </p:blipFill>
          <p:spPr>
            <a:xfrm>
              <a:off x="0" y="0"/>
              <a:ext cx="9144000" cy="621029"/>
            </a:xfrm>
            <a:prstGeom prst="rect">
              <a:avLst/>
            </a:prstGeom>
          </p:spPr>
        </p:pic>
        <p:pic>
          <p:nvPicPr>
            <p:cNvPr id="5" name="object 5"/>
            <p:cNvPicPr/>
            <p:nvPr/>
          </p:nvPicPr>
          <p:blipFill>
            <a:blip r:embed="rId3" cstate="print"/>
            <a:stretch>
              <a:fillRect/>
            </a:stretch>
          </p:blipFill>
          <p:spPr>
            <a:xfrm>
              <a:off x="2577083" y="210311"/>
              <a:ext cx="3998976" cy="206502"/>
            </a:xfrm>
            <a:prstGeom prst="rect">
              <a:avLst/>
            </a:prstGeom>
          </p:spPr>
        </p:pic>
      </p:grpSp>
      <p:pic>
        <p:nvPicPr>
          <p:cNvPr id="6" name="object 6"/>
          <p:cNvPicPr/>
          <p:nvPr/>
        </p:nvPicPr>
        <p:blipFill>
          <a:blip r:embed="rId4" cstate="print"/>
          <a:stretch>
            <a:fillRect/>
          </a:stretch>
        </p:blipFill>
        <p:spPr>
          <a:xfrm>
            <a:off x="6248399" y="1638680"/>
            <a:ext cx="4240783" cy="4191000"/>
          </a:xfrm>
          <a:prstGeom prst="rect">
            <a:avLst/>
          </a:prstGeom>
        </p:spPr>
      </p:pic>
      <p:sp>
        <p:nvSpPr>
          <p:cNvPr id="12" name="object 12"/>
          <p:cNvSpPr txBox="1">
            <a:spLocks noGrp="1"/>
          </p:cNvSpPr>
          <p:nvPr>
            <p:ph type="sldNum" sz="quarter" idx="12"/>
          </p:nvPr>
        </p:nvSpPr>
        <p:spPr>
          <a:xfrm>
            <a:off x="1766825" y="6505592"/>
            <a:ext cx="317500" cy="159659"/>
          </a:xfrm>
          <a:prstGeom prst="rect">
            <a:avLst/>
          </a:prstGeom>
        </p:spPr>
        <p:txBody>
          <a:bodyPr vert="horz" wrap="square" lIns="0" tIns="5715" rIns="0" bIns="0" rtlCol="0">
            <a:spAutoFit/>
          </a:bodyPr>
          <a:lstStyle/>
          <a:p>
            <a:pPr marL="60325">
              <a:spcBef>
                <a:spcPts val="45"/>
              </a:spcBef>
            </a:pPr>
            <a:fld id="{81D60167-4931-47E6-BA6A-407CBD079E47}" type="slidenum">
              <a:rPr spc="-15" dirty="0">
                <a:latin typeface="Cambria"/>
                <a:cs typeface="Cambria"/>
              </a:rPr>
              <a:pPr marL="60325">
                <a:spcBef>
                  <a:spcPts val="45"/>
                </a:spcBef>
              </a:pPr>
              <a:t>21</a:t>
            </a:fld>
            <a:endParaRPr spc="-15" dirty="0">
              <a:latin typeface="Cambria"/>
              <a:cs typeface="Cambria"/>
            </a:endParaRPr>
          </a:p>
        </p:txBody>
      </p:sp>
      <p:sp>
        <p:nvSpPr>
          <p:cNvPr id="11" name="object 11"/>
          <p:cNvSpPr txBox="1"/>
          <p:nvPr/>
        </p:nvSpPr>
        <p:spPr>
          <a:xfrm>
            <a:off x="457200" y="1563179"/>
            <a:ext cx="6553200" cy="3890809"/>
          </a:xfrm>
          <a:prstGeom prst="rect">
            <a:avLst/>
          </a:prstGeom>
        </p:spPr>
        <p:txBody>
          <a:bodyPr vert="horz" wrap="square" lIns="0" tIns="12700" rIns="0" bIns="0" rtlCol="0">
            <a:spAutoFit/>
          </a:bodyPr>
          <a:lstStyle/>
          <a:p>
            <a:pPr marL="298450" indent="-285750">
              <a:spcBef>
                <a:spcPts val="100"/>
              </a:spcBef>
              <a:buFont typeface="Tahoma"/>
              <a:buChar char="•"/>
              <a:tabLst>
                <a:tab pos="297815" algn="l"/>
                <a:tab pos="298450" algn="l"/>
              </a:tabLst>
            </a:pPr>
            <a:r>
              <a:rPr sz="2800" b="1" spc="80" dirty="0">
                <a:solidFill>
                  <a:srgbClr val="0D0D0D"/>
                </a:solidFill>
                <a:latin typeface="Cambria"/>
                <a:cs typeface="Cambria"/>
              </a:rPr>
              <a:t>Reduces</a:t>
            </a:r>
            <a:r>
              <a:rPr sz="2800" b="1" spc="15" dirty="0">
                <a:solidFill>
                  <a:srgbClr val="0D0D0D"/>
                </a:solidFill>
                <a:latin typeface="Cambria"/>
                <a:cs typeface="Cambria"/>
              </a:rPr>
              <a:t> </a:t>
            </a:r>
            <a:r>
              <a:rPr sz="2800" b="1" spc="60" dirty="0">
                <a:solidFill>
                  <a:srgbClr val="0D0D0D"/>
                </a:solidFill>
                <a:latin typeface="Cambria"/>
                <a:cs typeface="Cambria"/>
              </a:rPr>
              <a:t>Business</a:t>
            </a:r>
            <a:r>
              <a:rPr sz="2800" b="1" spc="25" dirty="0">
                <a:solidFill>
                  <a:srgbClr val="0D0D0D"/>
                </a:solidFill>
                <a:latin typeface="Cambria"/>
                <a:cs typeface="Cambria"/>
              </a:rPr>
              <a:t> </a:t>
            </a:r>
            <a:r>
              <a:rPr sz="2800" b="1" spc="90" dirty="0">
                <a:solidFill>
                  <a:srgbClr val="0D0D0D"/>
                </a:solidFill>
                <a:latin typeface="Cambria"/>
                <a:cs typeface="Cambria"/>
              </a:rPr>
              <a:t>Costs</a:t>
            </a:r>
            <a:r>
              <a:rPr sz="2800" b="1" spc="20" dirty="0">
                <a:solidFill>
                  <a:srgbClr val="0D0D0D"/>
                </a:solidFill>
                <a:latin typeface="Cambria"/>
                <a:cs typeface="Cambria"/>
              </a:rPr>
              <a:t> </a:t>
            </a:r>
            <a:r>
              <a:rPr sz="2800" b="1" spc="25" dirty="0">
                <a:solidFill>
                  <a:srgbClr val="0D0D0D"/>
                </a:solidFill>
                <a:latin typeface="Cambria"/>
                <a:cs typeface="Cambria"/>
              </a:rPr>
              <a:t>after</a:t>
            </a:r>
            <a:r>
              <a:rPr sz="2800" b="1" spc="30" dirty="0">
                <a:solidFill>
                  <a:srgbClr val="0D0D0D"/>
                </a:solidFill>
                <a:latin typeface="Cambria"/>
                <a:cs typeface="Cambria"/>
              </a:rPr>
              <a:t> </a:t>
            </a:r>
            <a:r>
              <a:rPr sz="2800" b="1" spc="45" dirty="0">
                <a:solidFill>
                  <a:srgbClr val="0D0D0D"/>
                </a:solidFill>
                <a:latin typeface="Cambria"/>
                <a:cs typeface="Cambria"/>
              </a:rPr>
              <a:t>initial</a:t>
            </a:r>
            <a:r>
              <a:rPr sz="2800" b="1" spc="25" dirty="0">
                <a:solidFill>
                  <a:srgbClr val="0D0D0D"/>
                </a:solidFill>
                <a:latin typeface="Cambria"/>
                <a:cs typeface="Cambria"/>
              </a:rPr>
              <a:t> </a:t>
            </a:r>
            <a:r>
              <a:rPr sz="2800" b="1" spc="40" dirty="0">
                <a:solidFill>
                  <a:srgbClr val="0D0D0D"/>
                </a:solidFill>
                <a:latin typeface="Cambria"/>
                <a:cs typeface="Cambria"/>
              </a:rPr>
              <a:t>investment</a:t>
            </a:r>
            <a:endParaRPr sz="2800" dirty="0">
              <a:latin typeface="Cambria"/>
              <a:cs typeface="Cambria"/>
            </a:endParaRPr>
          </a:p>
          <a:p>
            <a:pPr marL="298450" indent="-285750">
              <a:buFont typeface="Tahoma"/>
              <a:buChar char="•"/>
              <a:tabLst>
                <a:tab pos="297815" algn="l"/>
                <a:tab pos="298450" algn="l"/>
              </a:tabLst>
            </a:pPr>
            <a:endParaRPr lang="en-IN" sz="2800" b="1" spc="55" dirty="0">
              <a:solidFill>
                <a:srgbClr val="0D0D0D"/>
              </a:solidFill>
              <a:latin typeface="Cambria"/>
              <a:cs typeface="Cambria"/>
            </a:endParaRPr>
          </a:p>
          <a:p>
            <a:pPr marL="298450" indent="-285750">
              <a:buFont typeface="Tahoma"/>
              <a:buChar char="•"/>
              <a:tabLst>
                <a:tab pos="297815" algn="l"/>
                <a:tab pos="298450" algn="l"/>
              </a:tabLst>
            </a:pPr>
            <a:r>
              <a:rPr sz="2800" b="1" spc="55" dirty="0">
                <a:solidFill>
                  <a:srgbClr val="0D0D0D"/>
                </a:solidFill>
                <a:latin typeface="Cambria"/>
                <a:cs typeface="Cambria"/>
              </a:rPr>
              <a:t>Improves</a:t>
            </a:r>
            <a:r>
              <a:rPr sz="2800" b="1" spc="15" dirty="0">
                <a:solidFill>
                  <a:srgbClr val="0D0D0D"/>
                </a:solidFill>
                <a:latin typeface="Cambria"/>
                <a:cs typeface="Cambria"/>
              </a:rPr>
              <a:t> </a:t>
            </a:r>
            <a:r>
              <a:rPr sz="2800" b="1" spc="60" dirty="0">
                <a:solidFill>
                  <a:srgbClr val="0D0D0D"/>
                </a:solidFill>
                <a:latin typeface="Cambria"/>
                <a:cs typeface="Cambria"/>
              </a:rPr>
              <a:t>Business</a:t>
            </a:r>
            <a:r>
              <a:rPr sz="2800" b="1" spc="25" dirty="0">
                <a:solidFill>
                  <a:srgbClr val="0D0D0D"/>
                </a:solidFill>
                <a:latin typeface="Cambria"/>
                <a:cs typeface="Cambria"/>
              </a:rPr>
              <a:t> </a:t>
            </a:r>
            <a:r>
              <a:rPr sz="2800" b="1" spc="30" dirty="0">
                <a:solidFill>
                  <a:srgbClr val="0D0D0D"/>
                </a:solidFill>
                <a:latin typeface="Cambria"/>
                <a:cs typeface="Cambria"/>
              </a:rPr>
              <a:t>Reputation</a:t>
            </a:r>
            <a:endParaRPr sz="2800" dirty="0">
              <a:latin typeface="Cambria"/>
              <a:cs typeface="Cambria"/>
            </a:endParaRPr>
          </a:p>
          <a:p>
            <a:pPr marL="298450" indent="-285750">
              <a:buFont typeface="Tahoma"/>
              <a:buChar char="•"/>
              <a:tabLst>
                <a:tab pos="297815" algn="l"/>
                <a:tab pos="298450" algn="l"/>
              </a:tabLst>
            </a:pPr>
            <a:endParaRPr lang="en-IN" sz="2800" b="1" spc="85" dirty="0">
              <a:solidFill>
                <a:srgbClr val="0D0D0D"/>
              </a:solidFill>
              <a:latin typeface="Cambria"/>
              <a:cs typeface="Cambria"/>
            </a:endParaRPr>
          </a:p>
          <a:p>
            <a:pPr marL="298450" indent="-285750">
              <a:buFont typeface="Tahoma"/>
              <a:buChar char="•"/>
              <a:tabLst>
                <a:tab pos="297815" algn="l"/>
                <a:tab pos="298450" algn="l"/>
              </a:tabLst>
            </a:pPr>
            <a:r>
              <a:rPr sz="2800" b="1" spc="85" dirty="0">
                <a:solidFill>
                  <a:srgbClr val="0D0D0D"/>
                </a:solidFill>
                <a:latin typeface="Cambria"/>
                <a:cs typeface="Cambria"/>
              </a:rPr>
              <a:t>Connect</a:t>
            </a:r>
            <a:r>
              <a:rPr sz="2800" b="1" spc="20" dirty="0">
                <a:solidFill>
                  <a:srgbClr val="0D0D0D"/>
                </a:solidFill>
                <a:latin typeface="Cambria"/>
                <a:cs typeface="Cambria"/>
              </a:rPr>
              <a:t> </a:t>
            </a:r>
            <a:r>
              <a:rPr sz="2800" b="1" spc="25" dirty="0">
                <a:solidFill>
                  <a:srgbClr val="0D0D0D"/>
                </a:solidFill>
                <a:latin typeface="Cambria"/>
                <a:cs typeface="Cambria"/>
              </a:rPr>
              <a:t>with</a:t>
            </a:r>
            <a:r>
              <a:rPr sz="2800" b="1" spc="40" dirty="0">
                <a:solidFill>
                  <a:srgbClr val="0D0D0D"/>
                </a:solidFill>
                <a:latin typeface="Cambria"/>
                <a:cs typeface="Cambria"/>
              </a:rPr>
              <a:t> </a:t>
            </a:r>
            <a:r>
              <a:rPr sz="2800" b="1" spc="75" dirty="0">
                <a:solidFill>
                  <a:srgbClr val="0D0D0D"/>
                </a:solidFill>
                <a:latin typeface="Cambria"/>
                <a:cs typeface="Cambria"/>
              </a:rPr>
              <a:t>Customers</a:t>
            </a:r>
            <a:r>
              <a:rPr sz="2800" b="1" spc="10" dirty="0">
                <a:solidFill>
                  <a:srgbClr val="0D0D0D"/>
                </a:solidFill>
                <a:latin typeface="Cambria"/>
                <a:cs typeface="Cambria"/>
              </a:rPr>
              <a:t> </a:t>
            </a:r>
            <a:r>
              <a:rPr sz="2800" b="1" spc="25" dirty="0">
                <a:solidFill>
                  <a:srgbClr val="0D0D0D"/>
                </a:solidFill>
                <a:latin typeface="Cambria"/>
                <a:cs typeface="Cambria"/>
              </a:rPr>
              <a:t>with</a:t>
            </a:r>
            <a:r>
              <a:rPr sz="2800" b="1" spc="40" dirty="0">
                <a:solidFill>
                  <a:srgbClr val="0D0D0D"/>
                </a:solidFill>
                <a:latin typeface="Cambria"/>
                <a:cs typeface="Cambria"/>
              </a:rPr>
              <a:t> </a:t>
            </a:r>
            <a:r>
              <a:rPr sz="2800" b="1" spc="75" dirty="0">
                <a:solidFill>
                  <a:srgbClr val="0D0D0D"/>
                </a:solidFill>
                <a:latin typeface="Cambria"/>
                <a:cs typeface="Cambria"/>
              </a:rPr>
              <a:t>a</a:t>
            </a:r>
            <a:r>
              <a:rPr sz="2800" b="1" spc="40" dirty="0">
                <a:solidFill>
                  <a:srgbClr val="0D0D0D"/>
                </a:solidFill>
                <a:latin typeface="Cambria"/>
                <a:cs typeface="Cambria"/>
              </a:rPr>
              <a:t> </a:t>
            </a:r>
            <a:r>
              <a:rPr sz="2800" b="1" spc="45" dirty="0">
                <a:solidFill>
                  <a:srgbClr val="0D0D0D"/>
                </a:solidFill>
                <a:latin typeface="Cambria"/>
                <a:cs typeface="Cambria"/>
              </a:rPr>
              <a:t>purpose</a:t>
            </a:r>
            <a:endParaRPr lang="en-IN" sz="2800" b="1" spc="45" dirty="0">
              <a:solidFill>
                <a:srgbClr val="0D0D0D"/>
              </a:solidFill>
              <a:latin typeface="Cambria"/>
              <a:cs typeface="Cambria"/>
            </a:endParaRPr>
          </a:p>
          <a:p>
            <a:pPr marL="298450" indent="-285750">
              <a:buFont typeface="Tahoma"/>
              <a:buChar char="•"/>
              <a:tabLst>
                <a:tab pos="297815" algn="l"/>
                <a:tab pos="298450" algn="l"/>
              </a:tabLst>
            </a:pPr>
            <a:endParaRPr sz="2800" dirty="0">
              <a:latin typeface="Cambria"/>
              <a:cs typeface="Cambria"/>
            </a:endParaRPr>
          </a:p>
          <a:p>
            <a:pPr marL="298450" indent="-285750">
              <a:buFont typeface="Tahoma"/>
              <a:buChar char="•"/>
              <a:tabLst>
                <a:tab pos="297815" algn="l"/>
                <a:tab pos="298450" algn="l"/>
              </a:tabLst>
            </a:pPr>
            <a:r>
              <a:rPr sz="2800" b="1" spc="25" dirty="0">
                <a:solidFill>
                  <a:srgbClr val="0D0D0D"/>
                </a:solidFill>
                <a:latin typeface="Cambria"/>
                <a:cs typeface="Cambria"/>
              </a:rPr>
              <a:t>Attracts</a:t>
            </a:r>
            <a:r>
              <a:rPr sz="2800" b="1" spc="30" dirty="0">
                <a:solidFill>
                  <a:srgbClr val="0D0D0D"/>
                </a:solidFill>
                <a:latin typeface="Cambria"/>
                <a:cs typeface="Cambria"/>
              </a:rPr>
              <a:t> </a:t>
            </a:r>
            <a:r>
              <a:rPr sz="2800" b="1" spc="25" dirty="0">
                <a:solidFill>
                  <a:srgbClr val="0D0D0D"/>
                </a:solidFill>
                <a:latin typeface="Cambria"/>
                <a:cs typeface="Cambria"/>
              </a:rPr>
              <a:t>investors </a:t>
            </a:r>
            <a:r>
              <a:rPr sz="2800" b="1" spc="50" dirty="0">
                <a:solidFill>
                  <a:srgbClr val="0D0D0D"/>
                </a:solidFill>
                <a:latin typeface="Cambria"/>
                <a:cs typeface="Cambria"/>
              </a:rPr>
              <a:t>and</a:t>
            </a:r>
            <a:r>
              <a:rPr sz="2800" b="1" spc="55" dirty="0">
                <a:solidFill>
                  <a:srgbClr val="0D0D0D"/>
                </a:solidFill>
                <a:latin typeface="Cambria"/>
                <a:cs typeface="Cambria"/>
              </a:rPr>
              <a:t> customers</a:t>
            </a:r>
            <a:endParaRPr sz="2800" dirty="0">
              <a:latin typeface="Cambria"/>
              <a:cs typeface="Cambri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524000" y="0"/>
            <a:ext cx="9144000" cy="621030"/>
            <a:chOff x="0" y="0"/>
            <a:chExt cx="9144000" cy="621030"/>
          </a:xfrm>
        </p:grpSpPr>
        <p:pic>
          <p:nvPicPr>
            <p:cNvPr id="4" name="object 4"/>
            <p:cNvPicPr/>
            <p:nvPr/>
          </p:nvPicPr>
          <p:blipFill>
            <a:blip r:embed="rId2" cstate="print"/>
            <a:stretch>
              <a:fillRect/>
            </a:stretch>
          </p:blipFill>
          <p:spPr>
            <a:xfrm>
              <a:off x="0" y="0"/>
              <a:ext cx="9144000" cy="621029"/>
            </a:xfrm>
            <a:prstGeom prst="rect">
              <a:avLst/>
            </a:prstGeom>
          </p:spPr>
        </p:pic>
        <p:pic>
          <p:nvPicPr>
            <p:cNvPr id="5" name="object 5"/>
            <p:cNvPicPr/>
            <p:nvPr/>
          </p:nvPicPr>
          <p:blipFill>
            <a:blip r:embed="rId3" cstate="print"/>
            <a:stretch>
              <a:fillRect/>
            </a:stretch>
          </p:blipFill>
          <p:spPr>
            <a:xfrm>
              <a:off x="2210561" y="210311"/>
              <a:ext cx="4719828" cy="206502"/>
            </a:xfrm>
            <a:prstGeom prst="rect">
              <a:avLst/>
            </a:prstGeom>
          </p:spPr>
        </p:pic>
      </p:grpSp>
      <p:pic>
        <p:nvPicPr>
          <p:cNvPr id="6" name="object 6"/>
          <p:cNvPicPr/>
          <p:nvPr/>
        </p:nvPicPr>
        <p:blipFill>
          <a:blip r:embed="rId4" cstate="print"/>
          <a:stretch>
            <a:fillRect/>
          </a:stretch>
        </p:blipFill>
        <p:spPr>
          <a:xfrm>
            <a:off x="381000" y="693418"/>
            <a:ext cx="11734800" cy="6164581"/>
          </a:xfrm>
          <a:prstGeom prst="rect">
            <a:avLst/>
          </a:prstGeom>
        </p:spPr>
      </p:pic>
      <p:sp>
        <p:nvSpPr>
          <p:cNvPr id="7" name="object 7"/>
          <p:cNvSpPr txBox="1">
            <a:spLocks noGrp="1"/>
          </p:cNvSpPr>
          <p:nvPr>
            <p:ph type="sldNum" sz="quarter" idx="12"/>
          </p:nvPr>
        </p:nvSpPr>
        <p:spPr>
          <a:xfrm>
            <a:off x="1766825" y="6505592"/>
            <a:ext cx="317500" cy="159659"/>
          </a:xfrm>
          <a:prstGeom prst="rect">
            <a:avLst/>
          </a:prstGeom>
        </p:spPr>
        <p:txBody>
          <a:bodyPr vert="horz" wrap="square" lIns="0" tIns="5715" rIns="0" bIns="0" rtlCol="0">
            <a:spAutoFit/>
          </a:bodyPr>
          <a:lstStyle/>
          <a:p>
            <a:pPr marL="60325">
              <a:spcBef>
                <a:spcPts val="45"/>
              </a:spcBef>
            </a:pPr>
            <a:fld id="{81D60167-4931-47E6-BA6A-407CBD079E47}" type="slidenum">
              <a:rPr spc="-15" dirty="0">
                <a:latin typeface="Cambria"/>
                <a:cs typeface="Cambria"/>
              </a:rPr>
              <a:pPr marL="60325">
                <a:spcBef>
                  <a:spcPts val="45"/>
                </a:spcBef>
              </a:pPr>
              <a:t>22</a:t>
            </a:fld>
            <a:endParaRPr spc="-15" dirty="0">
              <a:latin typeface="Cambria"/>
              <a:cs typeface="Cambri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5783908"/>
            <a:ext cx="5394960" cy="1074420"/>
            <a:chOff x="0" y="5783908"/>
            <a:chExt cx="5394960" cy="1074420"/>
          </a:xfrm>
        </p:grpSpPr>
        <p:sp>
          <p:nvSpPr>
            <p:cNvPr id="3" name="object 3"/>
            <p:cNvSpPr/>
            <p:nvPr/>
          </p:nvSpPr>
          <p:spPr>
            <a:xfrm>
              <a:off x="499109" y="5945123"/>
              <a:ext cx="4895850" cy="913130"/>
            </a:xfrm>
            <a:custGeom>
              <a:avLst/>
              <a:gdLst/>
              <a:ahLst/>
              <a:cxnLst/>
              <a:rect l="l" t="t" r="r" b="b"/>
              <a:pathLst>
                <a:path w="4895850" h="913129">
                  <a:moveTo>
                    <a:pt x="85515" y="21311"/>
                  </a:moveTo>
                  <a:lnTo>
                    <a:pt x="3635394" y="912873"/>
                  </a:lnTo>
                  <a:lnTo>
                    <a:pt x="4895575" y="912873"/>
                  </a:lnTo>
                  <a:lnTo>
                    <a:pt x="85515" y="21311"/>
                  </a:lnTo>
                  <a:close/>
                </a:path>
                <a:path w="4895850" h="913129">
                  <a:moveTo>
                    <a:pt x="660" y="0"/>
                  </a:moveTo>
                  <a:lnTo>
                    <a:pt x="0" y="5460"/>
                  </a:lnTo>
                  <a:lnTo>
                    <a:pt x="85515" y="21311"/>
                  </a:lnTo>
                  <a:lnTo>
                    <a:pt x="660" y="0"/>
                  </a:lnTo>
                  <a:close/>
                </a:path>
              </a:pathLst>
            </a:custGeom>
            <a:solidFill>
              <a:srgbClr val="9FCADC">
                <a:alpha val="39999"/>
              </a:srgbClr>
            </a:solidFill>
          </p:spPr>
          <p:txBody>
            <a:bodyPr wrap="square" lIns="0" tIns="0" rIns="0" bIns="0" rtlCol="0"/>
            <a:lstStyle/>
            <a:p>
              <a:endParaRPr/>
            </a:p>
          </p:txBody>
        </p:sp>
        <p:sp>
          <p:nvSpPr>
            <p:cNvPr id="4" name="object 4"/>
            <p:cNvSpPr/>
            <p:nvPr/>
          </p:nvSpPr>
          <p:spPr>
            <a:xfrm>
              <a:off x="485394" y="5939027"/>
              <a:ext cx="3652520" cy="919480"/>
            </a:xfrm>
            <a:custGeom>
              <a:avLst/>
              <a:gdLst/>
              <a:ahLst/>
              <a:cxnLst/>
              <a:rect l="l" t="t" r="r" b="b"/>
              <a:pathLst>
                <a:path w="3652520" h="919479">
                  <a:moveTo>
                    <a:pt x="0" y="0"/>
                  </a:moveTo>
                  <a:lnTo>
                    <a:pt x="7924" y="6350"/>
                  </a:lnTo>
                  <a:lnTo>
                    <a:pt x="2869375" y="918969"/>
                  </a:lnTo>
                  <a:lnTo>
                    <a:pt x="3652506" y="918969"/>
                  </a:lnTo>
                  <a:lnTo>
                    <a:pt x="0" y="0"/>
                  </a:lnTo>
                  <a:close/>
                </a:path>
              </a:pathLst>
            </a:custGeom>
            <a:solidFill>
              <a:srgbClr val="000000"/>
            </a:solidFill>
          </p:spPr>
          <p:txBody>
            <a:bodyPr wrap="square" lIns="0" tIns="0" rIns="0" bIns="0" rtlCol="0"/>
            <a:lstStyle/>
            <a:p>
              <a:endParaRPr/>
            </a:p>
          </p:txBody>
        </p:sp>
        <p:pic>
          <p:nvPicPr>
            <p:cNvPr id="5" name="object 5"/>
            <p:cNvPicPr/>
            <p:nvPr/>
          </p:nvPicPr>
          <p:blipFill>
            <a:blip r:embed="rId2" cstate="print"/>
            <a:stretch>
              <a:fillRect/>
            </a:stretch>
          </p:blipFill>
          <p:spPr>
            <a:xfrm>
              <a:off x="0" y="5790436"/>
              <a:ext cx="3396996" cy="1067562"/>
            </a:xfrm>
            <a:prstGeom prst="rect">
              <a:avLst/>
            </a:prstGeom>
          </p:spPr>
        </p:pic>
        <p:pic>
          <p:nvPicPr>
            <p:cNvPr id="6" name="object 6"/>
            <p:cNvPicPr/>
            <p:nvPr/>
          </p:nvPicPr>
          <p:blipFill>
            <a:blip r:embed="rId3" cstate="print"/>
            <a:stretch>
              <a:fillRect/>
            </a:stretch>
          </p:blipFill>
          <p:spPr>
            <a:xfrm>
              <a:off x="0" y="5783908"/>
              <a:ext cx="3373247" cy="1074088"/>
            </a:xfrm>
            <a:prstGeom prst="rect">
              <a:avLst/>
            </a:prstGeom>
          </p:spPr>
        </p:pic>
      </p:grpSp>
      <p:pic>
        <p:nvPicPr>
          <p:cNvPr id="7" name="object 7"/>
          <p:cNvPicPr/>
          <p:nvPr/>
        </p:nvPicPr>
        <p:blipFill>
          <a:blip r:embed="rId4" cstate="print"/>
          <a:stretch>
            <a:fillRect/>
          </a:stretch>
        </p:blipFill>
        <p:spPr>
          <a:xfrm>
            <a:off x="9167622" y="6309359"/>
            <a:ext cx="1500377" cy="548640"/>
          </a:xfrm>
          <a:prstGeom prst="rect">
            <a:avLst/>
          </a:prstGeom>
        </p:spPr>
      </p:pic>
      <p:grpSp>
        <p:nvGrpSpPr>
          <p:cNvPr id="8" name="object 8"/>
          <p:cNvGrpSpPr/>
          <p:nvPr/>
        </p:nvGrpSpPr>
        <p:grpSpPr>
          <a:xfrm>
            <a:off x="1524000" y="0"/>
            <a:ext cx="9144000" cy="621030"/>
            <a:chOff x="0" y="0"/>
            <a:chExt cx="9144000" cy="621030"/>
          </a:xfrm>
        </p:grpSpPr>
        <p:pic>
          <p:nvPicPr>
            <p:cNvPr id="9" name="object 9"/>
            <p:cNvPicPr/>
            <p:nvPr/>
          </p:nvPicPr>
          <p:blipFill>
            <a:blip r:embed="rId5" cstate="print"/>
            <a:stretch>
              <a:fillRect/>
            </a:stretch>
          </p:blipFill>
          <p:spPr>
            <a:xfrm>
              <a:off x="0" y="0"/>
              <a:ext cx="9144000" cy="621029"/>
            </a:xfrm>
            <a:prstGeom prst="rect">
              <a:avLst/>
            </a:prstGeom>
          </p:spPr>
        </p:pic>
        <p:pic>
          <p:nvPicPr>
            <p:cNvPr id="10" name="object 10"/>
            <p:cNvPicPr/>
            <p:nvPr/>
          </p:nvPicPr>
          <p:blipFill>
            <a:blip r:embed="rId6" cstate="print"/>
            <a:stretch>
              <a:fillRect/>
            </a:stretch>
          </p:blipFill>
          <p:spPr>
            <a:xfrm>
              <a:off x="1418844" y="210311"/>
              <a:ext cx="6307835" cy="207264"/>
            </a:xfrm>
            <a:prstGeom prst="rect">
              <a:avLst/>
            </a:prstGeom>
          </p:spPr>
        </p:pic>
      </p:grpSp>
      <p:sp>
        <p:nvSpPr>
          <p:cNvPr id="11" name="object 11"/>
          <p:cNvSpPr txBox="1"/>
          <p:nvPr/>
        </p:nvSpPr>
        <p:spPr>
          <a:xfrm>
            <a:off x="1572513" y="1150366"/>
            <a:ext cx="5270500" cy="4598695"/>
          </a:xfrm>
          <a:prstGeom prst="rect">
            <a:avLst/>
          </a:prstGeom>
        </p:spPr>
        <p:txBody>
          <a:bodyPr vert="horz" wrap="square" lIns="0" tIns="12700" rIns="0" bIns="0" rtlCol="0">
            <a:spAutoFit/>
          </a:bodyPr>
          <a:lstStyle/>
          <a:p>
            <a:pPr marL="298450" indent="-285750">
              <a:spcBef>
                <a:spcPts val="100"/>
              </a:spcBef>
              <a:buFont typeface="Tahoma"/>
              <a:buChar char="•"/>
              <a:tabLst>
                <a:tab pos="297815" algn="l"/>
                <a:tab pos="298450" algn="l"/>
              </a:tabLst>
            </a:pPr>
            <a:r>
              <a:rPr b="1" spc="85" dirty="0">
                <a:latin typeface="Cambria"/>
                <a:cs typeface="Cambria"/>
              </a:rPr>
              <a:t>Greenwashing</a:t>
            </a:r>
            <a:endParaRPr>
              <a:latin typeface="Cambria"/>
              <a:cs typeface="Cambria"/>
            </a:endParaRPr>
          </a:p>
          <a:p>
            <a:pPr marL="755650" marR="277495" lvl="1" indent="-285750">
              <a:spcBef>
                <a:spcPts val="15"/>
              </a:spcBef>
              <a:buFont typeface="Tahoma"/>
              <a:buChar char="•"/>
              <a:tabLst>
                <a:tab pos="755015" algn="l"/>
                <a:tab pos="755650" algn="l"/>
              </a:tabLst>
            </a:pPr>
            <a:r>
              <a:rPr sz="1400" spc="60" dirty="0">
                <a:latin typeface="Cambria"/>
                <a:cs typeface="Cambria"/>
              </a:rPr>
              <a:t>Greenwashing</a:t>
            </a:r>
            <a:r>
              <a:rPr sz="1400" spc="25" dirty="0">
                <a:latin typeface="Cambria"/>
                <a:cs typeface="Cambria"/>
              </a:rPr>
              <a:t> </a:t>
            </a:r>
            <a:r>
              <a:rPr sz="1400" spc="35" dirty="0">
                <a:latin typeface="Cambria"/>
                <a:cs typeface="Cambria"/>
              </a:rPr>
              <a:t>refers</a:t>
            </a:r>
            <a:r>
              <a:rPr sz="1400" spc="50" dirty="0">
                <a:latin typeface="Cambria"/>
                <a:cs typeface="Cambria"/>
              </a:rPr>
              <a:t> </a:t>
            </a:r>
            <a:r>
              <a:rPr sz="1400" dirty="0">
                <a:latin typeface="Cambria"/>
                <a:cs typeface="Cambria"/>
              </a:rPr>
              <a:t>to</a:t>
            </a:r>
            <a:r>
              <a:rPr sz="1400" spc="45" dirty="0">
                <a:latin typeface="Cambria"/>
                <a:cs typeface="Cambria"/>
              </a:rPr>
              <a:t> </a:t>
            </a:r>
            <a:r>
              <a:rPr sz="1400" spc="30" dirty="0">
                <a:latin typeface="Cambria"/>
                <a:cs typeface="Cambria"/>
              </a:rPr>
              <a:t>the</a:t>
            </a:r>
            <a:r>
              <a:rPr sz="1400" spc="45" dirty="0">
                <a:latin typeface="Cambria"/>
                <a:cs typeface="Cambria"/>
              </a:rPr>
              <a:t> </a:t>
            </a:r>
            <a:r>
              <a:rPr sz="1400" spc="50" dirty="0">
                <a:latin typeface="Cambria"/>
                <a:cs typeface="Cambria"/>
              </a:rPr>
              <a:t>practice</a:t>
            </a:r>
            <a:r>
              <a:rPr sz="1400" spc="40" dirty="0">
                <a:latin typeface="Cambria"/>
                <a:cs typeface="Cambria"/>
              </a:rPr>
              <a:t> </a:t>
            </a:r>
            <a:r>
              <a:rPr sz="1400" spc="20" dirty="0">
                <a:latin typeface="Cambria"/>
                <a:cs typeface="Cambria"/>
              </a:rPr>
              <a:t>of</a:t>
            </a:r>
            <a:r>
              <a:rPr sz="1400" spc="45" dirty="0">
                <a:latin typeface="Cambria"/>
                <a:cs typeface="Cambria"/>
              </a:rPr>
              <a:t> </a:t>
            </a:r>
            <a:r>
              <a:rPr sz="1400" spc="55" dirty="0">
                <a:latin typeface="Cambria"/>
                <a:cs typeface="Cambria"/>
              </a:rPr>
              <a:t>misleadingly </a:t>
            </a:r>
            <a:r>
              <a:rPr sz="1400" spc="-295" dirty="0">
                <a:latin typeface="Cambria"/>
                <a:cs typeface="Cambria"/>
              </a:rPr>
              <a:t> </a:t>
            </a:r>
            <a:r>
              <a:rPr sz="1400" spc="55" dirty="0">
                <a:latin typeface="Cambria"/>
                <a:cs typeface="Cambria"/>
              </a:rPr>
              <a:t>p</a:t>
            </a:r>
            <a:r>
              <a:rPr sz="1400" spc="-35" dirty="0">
                <a:latin typeface="Cambria"/>
                <a:cs typeface="Cambria"/>
              </a:rPr>
              <a:t>r</a:t>
            </a:r>
            <a:r>
              <a:rPr sz="1400" spc="75" dirty="0">
                <a:latin typeface="Cambria"/>
                <a:cs typeface="Cambria"/>
              </a:rPr>
              <a:t>e</a:t>
            </a:r>
            <a:r>
              <a:rPr sz="1400" spc="70" dirty="0">
                <a:latin typeface="Cambria"/>
                <a:cs typeface="Cambria"/>
              </a:rPr>
              <a:t>s</a:t>
            </a:r>
            <a:r>
              <a:rPr sz="1400" spc="55" dirty="0">
                <a:latin typeface="Cambria"/>
                <a:cs typeface="Cambria"/>
              </a:rPr>
              <a:t>e</a:t>
            </a:r>
            <a:r>
              <a:rPr sz="1400" spc="70" dirty="0">
                <a:latin typeface="Cambria"/>
                <a:cs typeface="Cambria"/>
              </a:rPr>
              <a:t>n</a:t>
            </a:r>
            <a:r>
              <a:rPr sz="1400" spc="40" dirty="0">
                <a:latin typeface="Cambria"/>
                <a:cs typeface="Cambria"/>
              </a:rPr>
              <a:t>ting </a:t>
            </a:r>
            <a:r>
              <a:rPr sz="1400" spc="55" dirty="0">
                <a:latin typeface="Cambria"/>
                <a:cs typeface="Cambria"/>
              </a:rPr>
              <a:t>a</a:t>
            </a:r>
            <a:r>
              <a:rPr sz="1400" spc="35" dirty="0">
                <a:latin typeface="Cambria"/>
                <a:cs typeface="Cambria"/>
              </a:rPr>
              <a:t> </a:t>
            </a:r>
            <a:r>
              <a:rPr sz="1400" spc="75" dirty="0">
                <a:latin typeface="Cambria"/>
                <a:cs typeface="Cambria"/>
              </a:rPr>
              <a:t>comp</a:t>
            </a:r>
            <a:r>
              <a:rPr sz="1400" spc="35" dirty="0">
                <a:latin typeface="Cambria"/>
                <a:cs typeface="Cambria"/>
              </a:rPr>
              <a:t>a</a:t>
            </a:r>
            <a:r>
              <a:rPr sz="1400" dirty="0">
                <a:latin typeface="Cambria"/>
                <a:cs typeface="Cambria"/>
              </a:rPr>
              <a:t>n</a:t>
            </a:r>
            <a:r>
              <a:rPr sz="1400" spc="-60" dirty="0">
                <a:latin typeface="Cambria"/>
                <a:cs typeface="Cambria"/>
              </a:rPr>
              <a:t>y</a:t>
            </a:r>
            <a:r>
              <a:rPr sz="1400" spc="120" dirty="0">
                <a:latin typeface="Cambria"/>
                <a:cs typeface="Cambria"/>
              </a:rPr>
              <a:t>,</a:t>
            </a:r>
            <a:r>
              <a:rPr sz="1400" spc="-85" dirty="0">
                <a:latin typeface="Cambria"/>
                <a:cs typeface="Cambria"/>
              </a:rPr>
              <a:t> </a:t>
            </a:r>
            <a:r>
              <a:rPr sz="1400" spc="55" dirty="0">
                <a:latin typeface="Cambria"/>
                <a:cs typeface="Cambria"/>
              </a:rPr>
              <a:t>p</a:t>
            </a:r>
            <a:r>
              <a:rPr sz="1400" spc="-15" dirty="0">
                <a:latin typeface="Cambria"/>
                <a:cs typeface="Cambria"/>
              </a:rPr>
              <a:t>r</a:t>
            </a:r>
            <a:r>
              <a:rPr sz="1400" spc="70" dirty="0">
                <a:latin typeface="Cambria"/>
                <a:cs typeface="Cambria"/>
              </a:rPr>
              <a:t>o</a:t>
            </a:r>
            <a:r>
              <a:rPr sz="1400" spc="75" dirty="0">
                <a:latin typeface="Cambria"/>
                <a:cs typeface="Cambria"/>
              </a:rPr>
              <a:t>d</a:t>
            </a:r>
            <a:r>
              <a:rPr sz="1400" spc="25" dirty="0">
                <a:latin typeface="Cambria"/>
                <a:cs typeface="Cambria"/>
              </a:rPr>
              <a:t>uc</a:t>
            </a:r>
            <a:r>
              <a:rPr sz="1400" spc="5" dirty="0">
                <a:latin typeface="Cambria"/>
                <a:cs typeface="Cambria"/>
              </a:rPr>
              <a:t>t</a:t>
            </a:r>
            <a:r>
              <a:rPr sz="1400" spc="120" dirty="0">
                <a:latin typeface="Cambria"/>
                <a:cs typeface="Cambria"/>
              </a:rPr>
              <a:t>,</a:t>
            </a:r>
            <a:r>
              <a:rPr sz="1400" spc="-75" dirty="0">
                <a:latin typeface="Cambria"/>
                <a:cs typeface="Cambria"/>
              </a:rPr>
              <a:t> </a:t>
            </a:r>
            <a:r>
              <a:rPr sz="1400" spc="30" dirty="0">
                <a:latin typeface="Cambria"/>
                <a:cs typeface="Cambria"/>
              </a:rPr>
              <a:t>o</a:t>
            </a:r>
            <a:r>
              <a:rPr sz="1400" spc="25" dirty="0">
                <a:latin typeface="Cambria"/>
                <a:cs typeface="Cambria"/>
              </a:rPr>
              <a:t>r</a:t>
            </a:r>
            <a:r>
              <a:rPr sz="1400" spc="45" dirty="0">
                <a:latin typeface="Cambria"/>
                <a:cs typeface="Cambria"/>
              </a:rPr>
              <a:t> </a:t>
            </a:r>
            <a:r>
              <a:rPr sz="1400" spc="75" dirty="0">
                <a:latin typeface="Cambria"/>
                <a:cs typeface="Cambria"/>
              </a:rPr>
              <a:t>se</a:t>
            </a:r>
            <a:r>
              <a:rPr sz="1400" spc="20" dirty="0">
                <a:latin typeface="Cambria"/>
                <a:cs typeface="Cambria"/>
              </a:rPr>
              <a:t>r</a:t>
            </a:r>
            <a:r>
              <a:rPr sz="1400" spc="55" dirty="0">
                <a:latin typeface="Cambria"/>
                <a:cs typeface="Cambria"/>
              </a:rPr>
              <a:t>vi</a:t>
            </a:r>
            <a:r>
              <a:rPr sz="1400" spc="60" dirty="0">
                <a:latin typeface="Cambria"/>
                <a:cs typeface="Cambria"/>
              </a:rPr>
              <a:t>c</a:t>
            </a:r>
            <a:r>
              <a:rPr sz="1400" spc="114" dirty="0">
                <a:latin typeface="Cambria"/>
                <a:cs typeface="Cambria"/>
              </a:rPr>
              <a:t>e</a:t>
            </a:r>
            <a:r>
              <a:rPr sz="1400" spc="40" dirty="0">
                <a:latin typeface="Cambria"/>
                <a:cs typeface="Cambria"/>
              </a:rPr>
              <a:t> </a:t>
            </a:r>
            <a:r>
              <a:rPr sz="1400" spc="35" dirty="0">
                <a:latin typeface="Cambria"/>
                <a:cs typeface="Cambria"/>
              </a:rPr>
              <a:t>as  </a:t>
            </a:r>
            <a:r>
              <a:rPr sz="1400" spc="55" dirty="0">
                <a:latin typeface="Cambria"/>
                <a:cs typeface="Cambria"/>
              </a:rPr>
              <a:t>e</a:t>
            </a:r>
            <a:r>
              <a:rPr sz="1400" spc="35" dirty="0">
                <a:latin typeface="Cambria"/>
                <a:cs typeface="Cambria"/>
              </a:rPr>
              <a:t>n</a:t>
            </a:r>
            <a:r>
              <a:rPr sz="1400" spc="20" dirty="0">
                <a:latin typeface="Cambria"/>
                <a:cs typeface="Cambria"/>
              </a:rPr>
              <a:t>vi</a:t>
            </a:r>
            <a:r>
              <a:rPr sz="1400" spc="-35" dirty="0">
                <a:latin typeface="Cambria"/>
                <a:cs typeface="Cambria"/>
              </a:rPr>
              <a:t>r</a:t>
            </a:r>
            <a:r>
              <a:rPr sz="1400" spc="30" dirty="0">
                <a:latin typeface="Cambria"/>
                <a:cs typeface="Cambria"/>
              </a:rPr>
              <a:t>o</a:t>
            </a:r>
            <a:r>
              <a:rPr sz="1400" spc="40" dirty="0">
                <a:latin typeface="Cambria"/>
                <a:cs typeface="Cambria"/>
              </a:rPr>
              <a:t>n</a:t>
            </a:r>
            <a:r>
              <a:rPr sz="1400" spc="95" dirty="0">
                <a:latin typeface="Cambria"/>
                <a:cs typeface="Cambria"/>
              </a:rPr>
              <a:t>m</a:t>
            </a:r>
            <a:r>
              <a:rPr sz="1400" spc="60" dirty="0">
                <a:latin typeface="Cambria"/>
                <a:cs typeface="Cambria"/>
              </a:rPr>
              <a:t>e</a:t>
            </a:r>
            <a:r>
              <a:rPr sz="1400" spc="10" dirty="0">
                <a:latin typeface="Cambria"/>
                <a:cs typeface="Cambria"/>
              </a:rPr>
              <a:t>ntal</a:t>
            </a:r>
            <a:r>
              <a:rPr sz="1400" spc="-20" dirty="0">
                <a:latin typeface="Cambria"/>
                <a:cs typeface="Cambria"/>
              </a:rPr>
              <a:t>l</a:t>
            </a:r>
            <a:r>
              <a:rPr sz="1400" spc="80" dirty="0">
                <a:latin typeface="Cambria"/>
                <a:cs typeface="Cambria"/>
              </a:rPr>
              <a:t>y</a:t>
            </a:r>
            <a:r>
              <a:rPr sz="1400" spc="40" dirty="0">
                <a:latin typeface="Cambria"/>
                <a:cs typeface="Cambria"/>
              </a:rPr>
              <a:t> </a:t>
            </a:r>
            <a:r>
              <a:rPr sz="1400" spc="-5" dirty="0">
                <a:latin typeface="Cambria"/>
                <a:cs typeface="Cambria"/>
              </a:rPr>
              <a:t>f</a:t>
            </a:r>
            <a:r>
              <a:rPr sz="1400" spc="20" dirty="0">
                <a:latin typeface="Cambria"/>
                <a:cs typeface="Cambria"/>
              </a:rPr>
              <a:t>r</a:t>
            </a:r>
            <a:r>
              <a:rPr sz="1400" spc="50" dirty="0">
                <a:latin typeface="Cambria"/>
                <a:cs typeface="Cambria"/>
              </a:rPr>
              <a:t>ien</a:t>
            </a:r>
            <a:r>
              <a:rPr sz="1400" spc="80" dirty="0">
                <a:latin typeface="Cambria"/>
                <a:cs typeface="Cambria"/>
              </a:rPr>
              <a:t>d</a:t>
            </a:r>
            <a:r>
              <a:rPr sz="1400" spc="10" dirty="0">
                <a:latin typeface="Cambria"/>
                <a:cs typeface="Cambria"/>
              </a:rPr>
              <a:t>l</a:t>
            </a:r>
            <a:r>
              <a:rPr sz="1400" spc="80" dirty="0">
                <a:latin typeface="Cambria"/>
                <a:cs typeface="Cambria"/>
              </a:rPr>
              <a:t>y</a:t>
            </a:r>
            <a:r>
              <a:rPr sz="1400" spc="45" dirty="0">
                <a:latin typeface="Cambria"/>
                <a:cs typeface="Cambria"/>
              </a:rPr>
              <a:t> </a:t>
            </a:r>
            <a:r>
              <a:rPr sz="1400" spc="30" dirty="0">
                <a:latin typeface="Cambria"/>
                <a:cs typeface="Cambria"/>
              </a:rPr>
              <a:t>o</a:t>
            </a:r>
            <a:r>
              <a:rPr sz="1400" spc="25" dirty="0">
                <a:latin typeface="Cambria"/>
                <a:cs typeface="Cambria"/>
              </a:rPr>
              <a:t>r</a:t>
            </a:r>
            <a:r>
              <a:rPr sz="1400" spc="45" dirty="0">
                <a:latin typeface="Cambria"/>
                <a:cs typeface="Cambria"/>
              </a:rPr>
              <a:t> </a:t>
            </a:r>
            <a:r>
              <a:rPr sz="1400" spc="15" dirty="0">
                <a:latin typeface="Cambria"/>
                <a:cs typeface="Cambria"/>
              </a:rPr>
              <a:t>sustain</a:t>
            </a:r>
            <a:r>
              <a:rPr sz="1400" spc="90" dirty="0">
                <a:latin typeface="Cambria"/>
                <a:cs typeface="Cambria"/>
              </a:rPr>
              <a:t>a</a:t>
            </a:r>
            <a:r>
              <a:rPr sz="1400" spc="75" dirty="0">
                <a:latin typeface="Cambria"/>
                <a:cs typeface="Cambria"/>
              </a:rPr>
              <a:t>b</a:t>
            </a:r>
            <a:r>
              <a:rPr sz="1400" spc="50" dirty="0">
                <a:latin typeface="Cambria"/>
                <a:cs typeface="Cambria"/>
              </a:rPr>
              <a:t>l</a:t>
            </a:r>
            <a:r>
              <a:rPr sz="1400" spc="60" dirty="0">
                <a:latin typeface="Cambria"/>
                <a:cs typeface="Cambria"/>
              </a:rPr>
              <a:t>e</a:t>
            </a:r>
            <a:r>
              <a:rPr sz="1400" spc="120" dirty="0">
                <a:latin typeface="Cambria"/>
                <a:cs typeface="Cambria"/>
              </a:rPr>
              <a:t>,</a:t>
            </a:r>
            <a:r>
              <a:rPr sz="1400" spc="-90" dirty="0">
                <a:latin typeface="Cambria"/>
                <a:cs typeface="Cambria"/>
              </a:rPr>
              <a:t> </a:t>
            </a:r>
            <a:r>
              <a:rPr sz="1400" spc="-40" dirty="0">
                <a:latin typeface="Cambria"/>
                <a:cs typeface="Cambria"/>
              </a:rPr>
              <a:t>w</a:t>
            </a:r>
            <a:r>
              <a:rPr sz="1400" spc="40" dirty="0">
                <a:latin typeface="Cambria"/>
                <a:cs typeface="Cambria"/>
              </a:rPr>
              <a:t>hil</a:t>
            </a:r>
            <a:r>
              <a:rPr sz="1400" spc="55" dirty="0">
                <a:latin typeface="Cambria"/>
                <a:cs typeface="Cambria"/>
              </a:rPr>
              <a:t>e</a:t>
            </a:r>
            <a:r>
              <a:rPr sz="1400" spc="45" dirty="0">
                <a:latin typeface="Cambria"/>
                <a:cs typeface="Cambria"/>
              </a:rPr>
              <a:t> </a:t>
            </a:r>
            <a:r>
              <a:rPr sz="1400" dirty="0">
                <a:latin typeface="Cambria"/>
                <a:cs typeface="Cambria"/>
              </a:rPr>
              <a:t>its  </a:t>
            </a:r>
            <a:r>
              <a:rPr sz="1400" spc="50" dirty="0">
                <a:latin typeface="Cambria"/>
                <a:cs typeface="Cambria"/>
              </a:rPr>
              <a:t>practices</a:t>
            </a:r>
            <a:r>
              <a:rPr sz="1400" spc="35" dirty="0">
                <a:latin typeface="Cambria"/>
                <a:cs typeface="Cambria"/>
              </a:rPr>
              <a:t> </a:t>
            </a:r>
            <a:r>
              <a:rPr sz="1400" spc="25" dirty="0">
                <a:latin typeface="Cambria"/>
                <a:cs typeface="Cambria"/>
              </a:rPr>
              <a:t>or</a:t>
            </a:r>
            <a:r>
              <a:rPr sz="1400" spc="40" dirty="0">
                <a:latin typeface="Cambria"/>
                <a:cs typeface="Cambria"/>
              </a:rPr>
              <a:t> </a:t>
            </a:r>
            <a:r>
              <a:rPr sz="1400" spc="45" dirty="0">
                <a:latin typeface="Cambria"/>
                <a:cs typeface="Cambria"/>
              </a:rPr>
              <a:t>impacts</a:t>
            </a:r>
            <a:r>
              <a:rPr sz="1400" spc="30" dirty="0">
                <a:latin typeface="Cambria"/>
                <a:cs typeface="Cambria"/>
              </a:rPr>
              <a:t> </a:t>
            </a:r>
            <a:r>
              <a:rPr sz="1400" spc="75" dirty="0">
                <a:latin typeface="Cambria"/>
                <a:cs typeface="Cambria"/>
              </a:rPr>
              <a:t>do</a:t>
            </a:r>
            <a:r>
              <a:rPr sz="1400" spc="45" dirty="0">
                <a:latin typeface="Cambria"/>
                <a:cs typeface="Cambria"/>
              </a:rPr>
              <a:t> </a:t>
            </a:r>
            <a:r>
              <a:rPr sz="1400" spc="5" dirty="0">
                <a:latin typeface="Cambria"/>
                <a:cs typeface="Cambria"/>
              </a:rPr>
              <a:t>not</a:t>
            </a:r>
            <a:r>
              <a:rPr sz="1400" spc="35" dirty="0">
                <a:latin typeface="Cambria"/>
                <a:cs typeface="Cambria"/>
              </a:rPr>
              <a:t> </a:t>
            </a:r>
            <a:r>
              <a:rPr sz="1400" spc="60" dirty="0">
                <a:latin typeface="Cambria"/>
                <a:cs typeface="Cambria"/>
              </a:rPr>
              <a:t>align</a:t>
            </a:r>
            <a:r>
              <a:rPr sz="1400" spc="40" dirty="0">
                <a:latin typeface="Cambria"/>
                <a:cs typeface="Cambria"/>
              </a:rPr>
              <a:t> </a:t>
            </a:r>
            <a:r>
              <a:rPr sz="1400" spc="-5" dirty="0">
                <a:latin typeface="Cambria"/>
                <a:cs typeface="Cambria"/>
              </a:rPr>
              <a:t>with</a:t>
            </a:r>
            <a:r>
              <a:rPr sz="1400" spc="40" dirty="0">
                <a:latin typeface="Cambria"/>
                <a:cs typeface="Cambria"/>
              </a:rPr>
              <a:t> </a:t>
            </a:r>
            <a:r>
              <a:rPr sz="1400" spc="45" dirty="0">
                <a:latin typeface="Cambria"/>
                <a:cs typeface="Cambria"/>
              </a:rPr>
              <a:t>such</a:t>
            </a:r>
            <a:r>
              <a:rPr sz="1400" spc="35" dirty="0">
                <a:latin typeface="Cambria"/>
                <a:cs typeface="Cambria"/>
              </a:rPr>
              <a:t> </a:t>
            </a:r>
            <a:r>
              <a:rPr sz="1400" spc="55" dirty="0">
                <a:latin typeface="Cambria"/>
                <a:cs typeface="Cambria"/>
              </a:rPr>
              <a:t>claims.</a:t>
            </a:r>
            <a:endParaRPr sz="1400">
              <a:latin typeface="Cambria"/>
              <a:cs typeface="Cambria"/>
            </a:endParaRPr>
          </a:p>
          <a:p>
            <a:pPr marL="755650" marR="26034" lvl="1" indent="-285750">
              <a:buFont typeface="Tahoma"/>
              <a:buChar char="•"/>
              <a:tabLst>
                <a:tab pos="799465" algn="l"/>
                <a:tab pos="800100" algn="l"/>
              </a:tabLst>
            </a:pPr>
            <a:r>
              <a:rPr dirty="0"/>
              <a:t>	</a:t>
            </a:r>
            <a:r>
              <a:rPr sz="1400" spc="-35" dirty="0">
                <a:latin typeface="Cambria"/>
                <a:cs typeface="Cambria"/>
              </a:rPr>
              <a:t>It</a:t>
            </a:r>
            <a:r>
              <a:rPr sz="1400" spc="40" dirty="0">
                <a:latin typeface="Cambria"/>
                <a:cs typeface="Cambria"/>
              </a:rPr>
              <a:t> </a:t>
            </a:r>
            <a:r>
              <a:rPr sz="1400" spc="25" dirty="0">
                <a:latin typeface="Cambria"/>
                <a:cs typeface="Cambria"/>
              </a:rPr>
              <a:t>is</a:t>
            </a:r>
            <a:r>
              <a:rPr sz="1400" spc="45" dirty="0">
                <a:latin typeface="Cambria"/>
                <a:cs typeface="Cambria"/>
              </a:rPr>
              <a:t> </a:t>
            </a:r>
            <a:r>
              <a:rPr sz="1400" spc="55" dirty="0">
                <a:latin typeface="Cambria"/>
                <a:cs typeface="Cambria"/>
              </a:rPr>
              <a:t>a</a:t>
            </a:r>
            <a:r>
              <a:rPr sz="1400" spc="35" dirty="0">
                <a:latin typeface="Cambria"/>
                <a:cs typeface="Cambria"/>
              </a:rPr>
              <a:t> </a:t>
            </a:r>
            <a:r>
              <a:rPr sz="1400" spc="45" dirty="0">
                <a:latin typeface="Cambria"/>
                <a:cs typeface="Cambria"/>
              </a:rPr>
              <a:t>growing</a:t>
            </a:r>
            <a:r>
              <a:rPr sz="1400" spc="40" dirty="0">
                <a:latin typeface="Cambria"/>
                <a:cs typeface="Cambria"/>
              </a:rPr>
              <a:t> </a:t>
            </a:r>
            <a:r>
              <a:rPr sz="1400" spc="65" dirty="0">
                <a:latin typeface="Cambria"/>
                <a:cs typeface="Cambria"/>
              </a:rPr>
              <a:t>concern</a:t>
            </a:r>
            <a:r>
              <a:rPr sz="1400" spc="25" dirty="0">
                <a:latin typeface="Cambria"/>
                <a:cs typeface="Cambria"/>
              </a:rPr>
              <a:t> </a:t>
            </a:r>
            <a:r>
              <a:rPr sz="1400" spc="15" dirty="0">
                <a:latin typeface="Cambria"/>
                <a:cs typeface="Cambria"/>
              </a:rPr>
              <a:t>in</a:t>
            </a:r>
            <a:r>
              <a:rPr sz="1400" spc="40" dirty="0">
                <a:latin typeface="Cambria"/>
                <a:cs typeface="Cambria"/>
              </a:rPr>
              <a:t> </a:t>
            </a:r>
            <a:r>
              <a:rPr sz="1400" spc="30" dirty="0">
                <a:latin typeface="Cambria"/>
                <a:cs typeface="Cambria"/>
              </a:rPr>
              <a:t>sustainability</a:t>
            </a:r>
            <a:r>
              <a:rPr sz="1400" spc="35" dirty="0">
                <a:latin typeface="Cambria"/>
                <a:cs typeface="Cambria"/>
              </a:rPr>
              <a:t> </a:t>
            </a:r>
            <a:r>
              <a:rPr sz="1400" spc="25" dirty="0">
                <a:latin typeface="Cambria"/>
                <a:cs typeface="Cambria"/>
              </a:rPr>
              <a:t>efforts</a:t>
            </a:r>
            <a:r>
              <a:rPr sz="1400" spc="40" dirty="0">
                <a:latin typeface="Cambria"/>
                <a:cs typeface="Cambria"/>
              </a:rPr>
              <a:t> </a:t>
            </a:r>
            <a:r>
              <a:rPr sz="1400" spc="55" dirty="0">
                <a:latin typeface="Cambria"/>
                <a:cs typeface="Cambria"/>
              </a:rPr>
              <a:t>and</a:t>
            </a:r>
            <a:r>
              <a:rPr sz="1400" spc="35" dirty="0">
                <a:latin typeface="Cambria"/>
                <a:cs typeface="Cambria"/>
              </a:rPr>
              <a:t> </a:t>
            </a:r>
            <a:r>
              <a:rPr sz="1400" spc="60" dirty="0">
                <a:latin typeface="Cambria"/>
                <a:cs typeface="Cambria"/>
              </a:rPr>
              <a:t>can </a:t>
            </a:r>
            <a:r>
              <a:rPr sz="1400" spc="-290" dirty="0">
                <a:latin typeface="Cambria"/>
                <a:cs typeface="Cambria"/>
              </a:rPr>
              <a:t> </a:t>
            </a:r>
            <a:r>
              <a:rPr sz="1400" spc="50" dirty="0">
                <a:latin typeface="Cambria"/>
                <a:cs typeface="Cambria"/>
              </a:rPr>
              <a:t>undermine</a:t>
            </a:r>
            <a:r>
              <a:rPr sz="1400" spc="35" dirty="0">
                <a:latin typeface="Cambria"/>
                <a:cs typeface="Cambria"/>
              </a:rPr>
              <a:t> </a:t>
            </a:r>
            <a:r>
              <a:rPr sz="1400" spc="-10" dirty="0">
                <a:latin typeface="Cambria"/>
                <a:cs typeface="Cambria"/>
              </a:rPr>
              <a:t>trust</a:t>
            </a:r>
            <a:r>
              <a:rPr sz="1400" spc="40" dirty="0">
                <a:latin typeface="Cambria"/>
                <a:cs typeface="Cambria"/>
              </a:rPr>
              <a:t> </a:t>
            </a:r>
            <a:r>
              <a:rPr sz="1400" spc="15" dirty="0">
                <a:latin typeface="Cambria"/>
                <a:cs typeface="Cambria"/>
              </a:rPr>
              <a:t>in</a:t>
            </a:r>
            <a:r>
              <a:rPr sz="1400" spc="45" dirty="0">
                <a:latin typeface="Cambria"/>
                <a:cs typeface="Cambria"/>
              </a:rPr>
              <a:t> </a:t>
            </a:r>
            <a:r>
              <a:rPr sz="1400" spc="55" dirty="0">
                <a:latin typeface="Cambria"/>
                <a:cs typeface="Cambria"/>
              </a:rPr>
              <a:t>businesses</a:t>
            </a:r>
            <a:r>
              <a:rPr sz="1400" spc="20" dirty="0">
                <a:latin typeface="Cambria"/>
                <a:cs typeface="Cambria"/>
              </a:rPr>
              <a:t> </a:t>
            </a:r>
            <a:r>
              <a:rPr sz="1400" spc="55" dirty="0">
                <a:latin typeface="Cambria"/>
                <a:cs typeface="Cambria"/>
              </a:rPr>
              <a:t>and</a:t>
            </a:r>
            <a:r>
              <a:rPr sz="1400" spc="25" dirty="0">
                <a:latin typeface="Cambria"/>
                <a:cs typeface="Cambria"/>
              </a:rPr>
              <a:t> </a:t>
            </a:r>
            <a:r>
              <a:rPr sz="1400" spc="30" dirty="0">
                <a:latin typeface="Cambria"/>
                <a:cs typeface="Cambria"/>
              </a:rPr>
              <a:t>sustainability </a:t>
            </a:r>
            <a:r>
              <a:rPr sz="1400" spc="35" dirty="0">
                <a:latin typeface="Cambria"/>
                <a:cs typeface="Cambria"/>
              </a:rPr>
              <a:t> </a:t>
            </a:r>
            <a:r>
              <a:rPr sz="1400" spc="25" dirty="0">
                <a:latin typeface="Cambria"/>
                <a:cs typeface="Cambria"/>
              </a:rPr>
              <a:t>initiatives.</a:t>
            </a:r>
            <a:endParaRPr sz="1400">
              <a:latin typeface="Cambria"/>
              <a:cs typeface="Cambria"/>
            </a:endParaRPr>
          </a:p>
          <a:p>
            <a:pPr lvl="1">
              <a:spcBef>
                <a:spcPts val="20"/>
              </a:spcBef>
              <a:buFont typeface="Tahoma"/>
              <a:buChar char="•"/>
            </a:pPr>
            <a:endParaRPr sz="1400">
              <a:latin typeface="Cambria"/>
              <a:cs typeface="Cambria"/>
            </a:endParaRPr>
          </a:p>
          <a:p>
            <a:pPr marL="298450" indent="-285750">
              <a:buFont typeface="Tahoma"/>
              <a:buChar char="•"/>
              <a:tabLst>
                <a:tab pos="297815" algn="l"/>
                <a:tab pos="298450" algn="l"/>
              </a:tabLst>
            </a:pPr>
            <a:r>
              <a:rPr b="1" spc="105" dirty="0">
                <a:latin typeface="Cambria"/>
                <a:cs typeface="Cambria"/>
              </a:rPr>
              <a:t>Global</a:t>
            </a:r>
            <a:r>
              <a:rPr b="1" spc="50" dirty="0">
                <a:latin typeface="Cambria"/>
                <a:cs typeface="Cambria"/>
              </a:rPr>
              <a:t> </a:t>
            </a:r>
            <a:r>
              <a:rPr b="1" spc="70" dirty="0">
                <a:latin typeface="Cambria"/>
                <a:cs typeface="Cambria"/>
              </a:rPr>
              <a:t>Accounting</a:t>
            </a:r>
            <a:r>
              <a:rPr b="1" spc="55" dirty="0">
                <a:latin typeface="Cambria"/>
                <a:cs typeface="Cambria"/>
              </a:rPr>
              <a:t> </a:t>
            </a:r>
            <a:r>
              <a:rPr b="1" spc="110" dirty="0">
                <a:latin typeface="Cambria"/>
                <a:cs typeface="Cambria"/>
              </a:rPr>
              <a:t>&amp;</a:t>
            </a:r>
            <a:r>
              <a:rPr b="1" spc="60" dirty="0">
                <a:latin typeface="Cambria"/>
                <a:cs typeface="Cambria"/>
              </a:rPr>
              <a:t> </a:t>
            </a:r>
            <a:r>
              <a:rPr b="1" spc="75" dirty="0">
                <a:latin typeface="Cambria"/>
                <a:cs typeface="Cambria"/>
              </a:rPr>
              <a:t>Disclosure</a:t>
            </a:r>
            <a:endParaRPr>
              <a:latin typeface="Cambria"/>
              <a:cs typeface="Cambria"/>
            </a:endParaRPr>
          </a:p>
          <a:p>
            <a:pPr marL="755650" marR="5080" lvl="1" indent="-285750">
              <a:spcBef>
                <a:spcPts val="20"/>
              </a:spcBef>
              <a:buFont typeface="Tahoma"/>
              <a:buChar char="•"/>
              <a:tabLst>
                <a:tab pos="755015" algn="l"/>
                <a:tab pos="755650" algn="l"/>
              </a:tabLst>
            </a:pPr>
            <a:r>
              <a:rPr sz="1400" spc="50" dirty="0">
                <a:latin typeface="Cambria"/>
                <a:cs typeface="Cambria"/>
              </a:rPr>
              <a:t>Accounting</a:t>
            </a:r>
            <a:r>
              <a:rPr sz="1400" spc="30" dirty="0">
                <a:latin typeface="Cambria"/>
                <a:cs typeface="Cambria"/>
              </a:rPr>
              <a:t> </a:t>
            </a:r>
            <a:r>
              <a:rPr sz="1400" spc="55" dirty="0">
                <a:latin typeface="Cambria"/>
                <a:cs typeface="Cambria"/>
              </a:rPr>
              <a:t>and</a:t>
            </a:r>
            <a:r>
              <a:rPr sz="1400" spc="35" dirty="0">
                <a:latin typeface="Cambria"/>
                <a:cs typeface="Cambria"/>
              </a:rPr>
              <a:t> </a:t>
            </a:r>
            <a:r>
              <a:rPr sz="1400" spc="45" dirty="0">
                <a:latin typeface="Cambria"/>
                <a:cs typeface="Cambria"/>
              </a:rPr>
              <a:t>disclosure</a:t>
            </a:r>
            <a:r>
              <a:rPr sz="1400" spc="40" dirty="0">
                <a:latin typeface="Cambria"/>
                <a:cs typeface="Cambria"/>
              </a:rPr>
              <a:t> </a:t>
            </a:r>
            <a:r>
              <a:rPr sz="1400" spc="15" dirty="0">
                <a:latin typeface="Cambria"/>
                <a:cs typeface="Cambria"/>
              </a:rPr>
              <a:t>initiatives</a:t>
            </a:r>
            <a:r>
              <a:rPr sz="1400" spc="55" dirty="0">
                <a:latin typeface="Cambria"/>
                <a:cs typeface="Cambria"/>
              </a:rPr>
              <a:t> </a:t>
            </a:r>
            <a:r>
              <a:rPr sz="1400" spc="40" dirty="0">
                <a:latin typeface="Cambria"/>
                <a:cs typeface="Cambria"/>
              </a:rPr>
              <a:t>related</a:t>
            </a:r>
            <a:r>
              <a:rPr sz="1400" spc="45" dirty="0">
                <a:latin typeface="Cambria"/>
                <a:cs typeface="Cambria"/>
              </a:rPr>
              <a:t> </a:t>
            </a:r>
            <a:r>
              <a:rPr sz="1400" dirty="0">
                <a:latin typeface="Cambria"/>
                <a:cs typeface="Cambria"/>
              </a:rPr>
              <a:t>to </a:t>
            </a:r>
            <a:r>
              <a:rPr sz="1400" spc="5" dirty="0">
                <a:latin typeface="Cambria"/>
                <a:cs typeface="Cambria"/>
              </a:rPr>
              <a:t> </a:t>
            </a:r>
            <a:r>
              <a:rPr sz="1400" spc="30" dirty="0">
                <a:latin typeface="Cambria"/>
                <a:cs typeface="Cambria"/>
              </a:rPr>
              <a:t>sustainability </a:t>
            </a:r>
            <a:r>
              <a:rPr sz="1400" spc="15" dirty="0">
                <a:latin typeface="Cambria"/>
                <a:cs typeface="Cambria"/>
              </a:rPr>
              <a:t>will</a:t>
            </a:r>
            <a:r>
              <a:rPr sz="1400" spc="50" dirty="0">
                <a:latin typeface="Cambria"/>
                <a:cs typeface="Cambria"/>
              </a:rPr>
              <a:t> </a:t>
            </a:r>
            <a:r>
              <a:rPr sz="1400" spc="45" dirty="0">
                <a:latin typeface="Cambria"/>
                <a:cs typeface="Cambria"/>
              </a:rPr>
              <a:t>impact</a:t>
            </a:r>
            <a:r>
              <a:rPr sz="1400" spc="35" dirty="0">
                <a:latin typeface="Cambria"/>
                <a:cs typeface="Cambria"/>
              </a:rPr>
              <a:t> </a:t>
            </a:r>
            <a:r>
              <a:rPr sz="1400" spc="60" dirty="0">
                <a:latin typeface="Cambria"/>
                <a:cs typeface="Cambria"/>
              </a:rPr>
              <a:t>companies</a:t>
            </a:r>
            <a:r>
              <a:rPr sz="1400" spc="40" dirty="0">
                <a:latin typeface="Cambria"/>
                <a:cs typeface="Cambria"/>
              </a:rPr>
              <a:t> worldwide, </a:t>
            </a:r>
            <a:r>
              <a:rPr sz="1400" spc="45" dirty="0">
                <a:latin typeface="Cambria"/>
                <a:cs typeface="Cambria"/>
              </a:rPr>
              <a:t> </a:t>
            </a:r>
            <a:r>
              <a:rPr sz="1400" spc="50" dirty="0">
                <a:latin typeface="Cambria"/>
                <a:cs typeface="Cambria"/>
              </a:rPr>
              <a:t>regardless</a:t>
            </a:r>
            <a:r>
              <a:rPr sz="1400" spc="45" dirty="0">
                <a:latin typeface="Cambria"/>
                <a:cs typeface="Cambria"/>
              </a:rPr>
              <a:t> </a:t>
            </a:r>
            <a:r>
              <a:rPr sz="1400" spc="15" dirty="0">
                <a:latin typeface="Cambria"/>
                <a:cs typeface="Cambria"/>
              </a:rPr>
              <a:t>of</a:t>
            </a:r>
            <a:r>
              <a:rPr sz="1400" spc="50" dirty="0">
                <a:latin typeface="Cambria"/>
                <a:cs typeface="Cambria"/>
              </a:rPr>
              <a:t> </a:t>
            </a:r>
            <a:r>
              <a:rPr sz="1400" spc="20" dirty="0">
                <a:latin typeface="Cambria"/>
                <a:cs typeface="Cambria"/>
              </a:rPr>
              <a:t>their</a:t>
            </a:r>
            <a:r>
              <a:rPr sz="1400" spc="45" dirty="0">
                <a:latin typeface="Cambria"/>
                <a:cs typeface="Cambria"/>
              </a:rPr>
              <a:t> </a:t>
            </a:r>
            <a:r>
              <a:rPr sz="1400" spc="35" dirty="0">
                <a:latin typeface="Cambria"/>
                <a:cs typeface="Cambria"/>
              </a:rPr>
              <a:t>listing</a:t>
            </a:r>
            <a:r>
              <a:rPr sz="1400" spc="60" dirty="0">
                <a:latin typeface="Cambria"/>
                <a:cs typeface="Cambria"/>
              </a:rPr>
              <a:t> </a:t>
            </a:r>
            <a:r>
              <a:rPr sz="1400" spc="5" dirty="0">
                <a:latin typeface="Cambria"/>
                <a:cs typeface="Cambria"/>
              </a:rPr>
              <a:t>status</a:t>
            </a:r>
            <a:r>
              <a:rPr sz="1400" spc="50" dirty="0">
                <a:latin typeface="Cambria"/>
                <a:cs typeface="Cambria"/>
              </a:rPr>
              <a:t> </a:t>
            </a:r>
            <a:r>
              <a:rPr sz="1400" spc="25" dirty="0">
                <a:latin typeface="Cambria"/>
                <a:cs typeface="Cambria"/>
              </a:rPr>
              <a:t>or</a:t>
            </a:r>
            <a:r>
              <a:rPr sz="1400" spc="45" dirty="0">
                <a:latin typeface="Cambria"/>
                <a:cs typeface="Cambria"/>
              </a:rPr>
              <a:t> </a:t>
            </a:r>
            <a:r>
              <a:rPr sz="1400" spc="75" dirty="0">
                <a:latin typeface="Cambria"/>
                <a:cs typeface="Cambria"/>
              </a:rPr>
              <a:t>geographic</a:t>
            </a:r>
            <a:r>
              <a:rPr sz="1400" spc="40" dirty="0">
                <a:latin typeface="Cambria"/>
                <a:cs typeface="Cambria"/>
              </a:rPr>
              <a:t> </a:t>
            </a:r>
            <a:r>
              <a:rPr sz="1400" spc="45" dirty="0">
                <a:latin typeface="Cambria"/>
                <a:cs typeface="Cambria"/>
              </a:rPr>
              <a:t>location.</a:t>
            </a:r>
            <a:endParaRPr sz="1400">
              <a:latin typeface="Cambria"/>
              <a:cs typeface="Cambria"/>
            </a:endParaRPr>
          </a:p>
          <a:p>
            <a:pPr marL="755650" marR="38100" lvl="1" indent="-285750">
              <a:buFont typeface="Tahoma"/>
              <a:buChar char="•"/>
              <a:tabLst>
                <a:tab pos="755015" algn="l"/>
                <a:tab pos="755650" algn="l"/>
              </a:tabLst>
            </a:pPr>
            <a:r>
              <a:rPr sz="1400" spc="80" dirty="0">
                <a:latin typeface="Cambria"/>
                <a:cs typeface="Cambria"/>
              </a:rPr>
              <a:t>Companies </a:t>
            </a:r>
            <a:r>
              <a:rPr sz="1400" spc="-5" dirty="0">
                <a:latin typeface="Cambria"/>
                <a:cs typeface="Cambria"/>
              </a:rPr>
              <a:t>that </a:t>
            </a:r>
            <a:r>
              <a:rPr sz="1400" spc="45" dirty="0">
                <a:latin typeface="Cambria"/>
                <a:cs typeface="Cambria"/>
              </a:rPr>
              <a:t>already </a:t>
            </a:r>
            <a:r>
              <a:rPr sz="1400" spc="15" dirty="0">
                <a:latin typeface="Cambria"/>
                <a:cs typeface="Cambria"/>
              </a:rPr>
              <a:t>utilize </a:t>
            </a:r>
            <a:r>
              <a:rPr sz="1400" spc="30" dirty="0">
                <a:latin typeface="Cambria"/>
                <a:cs typeface="Cambria"/>
              </a:rPr>
              <a:t>the </a:t>
            </a:r>
            <a:r>
              <a:rPr sz="1400" spc="85" dirty="0">
                <a:latin typeface="Cambria"/>
                <a:cs typeface="Cambria"/>
              </a:rPr>
              <a:t>TCFD </a:t>
            </a:r>
            <a:r>
              <a:rPr sz="1400" spc="15" dirty="0">
                <a:latin typeface="Cambria"/>
                <a:cs typeface="Cambria"/>
              </a:rPr>
              <a:t>framework </a:t>
            </a:r>
            <a:r>
              <a:rPr sz="1400" spc="20" dirty="0">
                <a:latin typeface="Cambria"/>
                <a:cs typeface="Cambria"/>
              </a:rPr>
              <a:t>for </a:t>
            </a:r>
            <a:r>
              <a:rPr sz="1400" spc="-295" dirty="0">
                <a:latin typeface="Cambria"/>
                <a:cs typeface="Cambria"/>
              </a:rPr>
              <a:t> </a:t>
            </a:r>
            <a:r>
              <a:rPr sz="1400" spc="40" dirty="0">
                <a:latin typeface="Cambria"/>
                <a:cs typeface="Cambria"/>
              </a:rPr>
              <a:t>reporting</a:t>
            </a:r>
            <a:r>
              <a:rPr sz="1400" spc="45" dirty="0">
                <a:latin typeface="Cambria"/>
                <a:cs typeface="Cambria"/>
              </a:rPr>
              <a:t> </a:t>
            </a:r>
            <a:r>
              <a:rPr sz="1400" spc="15" dirty="0">
                <a:latin typeface="Cambria"/>
                <a:cs typeface="Cambria"/>
              </a:rPr>
              <a:t>will</a:t>
            </a:r>
            <a:r>
              <a:rPr sz="1400" spc="55" dirty="0">
                <a:latin typeface="Cambria"/>
                <a:cs typeface="Cambria"/>
              </a:rPr>
              <a:t> </a:t>
            </a:r>
            <a:r>
              <a:rPr sz="1400" spc="45" dirty="0">
                <a:latin typeface="Cambria"/>
                <a:cs typeface="Cambria"/>
              </a:rPr>
              <a:t>have</a:t>
            </a:r>
            <a:r>
              <a:rPr sz="1400" spc="40" dirty="0">
                <a:latin typeface="Cambria"/>
                <a:cs typeface="Cambria"/>
              </a:rPr>
              <a:t> </a:t>
            </a:r>
            <a:r>
              <a:rPr sz="1400" spc="55" dirty="0">
                <a:latin typeface="Cambria"/>
                <a:cs typeface="Cambria"/>
              </a:rPr>
              <a:t>a</a:t>
            </a:r>
            <a:r>
              <a:rPr sz="1400" spc="40" dirty="0">
                <a:latin typeface="Cambria"/>
                <a:cs typeface="Cambria"/>
              </a:rPr>
              <a:t> </a:t>
            </a:r>
            <a:r>
              <a:rPr sz="1400" spc="70" dirty="0">
                <a:latin typeface="Cambria"/>
                <a:cs typeface="Cambria"/>
              </a:rPr>
              <a:t>head</a:t>
            </a:r>
            <a:r>
              <a:rPr sz="1400" spc="30" dirty="0">
                <a:latin typeface="Cambria"/>
                <a:cs typeface="Cambria"/>
              </a:rPr>
              <a:t> </a:t>
            </a:r>
            <a:r>
              <a:rPr sz="1400" dirty="0">
                <a:latin typeface="Cambria"/>
                <a:cs typeface="Cambria"/>
              </a:rPr>
              <a:t>start</a:t>
            </a:r>
            <a:r>
              <a:rPr sz="1400" spc="45" dirty="0">
                <a:latin typeface="Cambria"/>
                <a:cs typeface="Cambria"/>
              </a:rPr>
              <a:t> </a:t>
            </a:r>
            <a:r>
              <a:rPr sz="1400" spc="15" dirty="0">
                <a:latin typeface="Cambria"/>
                <a:cs typeface="Cambria"/>
              </a:rPr>
              <a:t>in</a:t>
            </a:r>
            <a:r>
              <a:rPr sz="1400" spc="40" dirty="0">
                <a:latin typeface="Cambria"/>
                <a:cs typeface="Cambria"/>
              </a:rPr>
              <a:t> </a:t>
            </a:r>
            <a:r>
              <a:rPr sz="1400" spc="65" dirty="0">
                <a:latin typeface="Cambria"/>
                <a:cs typeface="Cambria"/>
              </a:rPr>
              <a:t>complying</a:t>
            </a:r>
            <a:r>
              <a:rPr sz="1400" spc="45" dirty="0">
                <a:latin typeface="Cambria"/>
                <a:cs typeface="Cambria"/>
              </a:rPr>
              <a:t> </a:t>
            </a:r>
            <a:r>
              <a:rPr sz="1400" spc="-5" dirty="0">
                <a:latin typeface="Cambria"/>
                <a:cs typeface="Cambria"/>
              </a:rPr>
              <a:t>with</a:t>
            </a:r>
            <a:r>
              <a:rPr sz="1400" spc="45" dirty="0">
                <a:latin typeface="Cambria"/>
                <a:cs typeface="Cambria"/>
              </a:rPr>
              <a:t> </a:t>
            </a:r>
            <a:r>
              <a:rPr sz="1400" spc="30" dirty="0">
                <a:latin typeface="Cambria"/>
                <a:cs typeface="Cambria"/>
              </a:rPr>
              <a:t>the </a:t>
            </a:r>
            <a:r>
              <a:rPr sz="1400" spc="35" dirty="0">
                <a:latin typeface="Cambria"/>
                <a:cs typeface="Cambria"/>
              </a:rPr>
              <a:t> </a:t>
            </a:r>
            <a:r>
              <a:rPr sz="1400" spc="50" dirty="0">
                <a:latin typeface="Cambria"/>
                <a:cs typeface="Cambria"/>
              </a:rPr>
              <a:t>evolving</a:t>
            </a:r>
            <a:r>
              <a:rPr sz="1400" spc="45" dirty="0">
                <a:latin typeface="Cambria"/>
                <a:cs typeface="Cambria"/>
              </a:rPr>
              <a:t> </a:t>
            </a:r>
            <a:r>
              <a:rPr sz="1400" spc="50" dirty="0">
                <a:latin typeface="Cambria"/>
                <a:cs typeface="Cambria"/>
              </a:rPr>
              <a:t>accounting</a:t>
            </a:r>
            <a:r>
              <a:rPr sz="1400" spc="30" dirty="0">
                <a:latin typeface="Cambria"/>
                <a:cs typeface="Cambria"/>
              </a:rPr>
              <a:t> </a:t>
            </a:r>
            <a:r>
              <a:rPr sz="1400" spc="55" dirty="0">
                <a:latin typeface="Cambria"/>
                <a:cs typeface="Cambria"/>
              </a:rPr>
              <a:t>and</a:t>
            </a:r>
            <a:r>
              <a:rPr sz="1400" spc="35" dirty="0">
                <a:latin typeface="Cambria"/>
                <a:cs typeface="Cambria"/>
              </a:rPr>
              <a:t> </a:t>
            </a:r>
            <a:r>
              <a:rPr sz="1400" spc="45" dirty="0">
                <a:latin typeface="Cambria"/>
                <a:cs typeface="Cambria"/>
              </a:rPr>
              <a:t>disclosure</a:t>
            </a:r>
            <a:r>
              <a:rPr sz="1400" spc="40" dirty="0">
                <a:latin typeface="Cambria"/>
                <a:cs typeface="Cambria"/>
              </a:rPr>
              <a:t> standards.</a:t>
            </a:r>
            <a:endParaRPr sz="1400">
              <a:latin typeface="Cambria"/>
              <a:cs typeface="Cambria"/>
            </a:endParaRPr>
          </a:p>
          <a:p>
            <a:pPr lvl="1">
              <a:spcBef>
                <a:spcPts val="25"/>
              </a:spcBef>
              <a:buFont typeface="Tahoma"/>
              <a:buChar char="•"/>
            </a:pPr>
            <a:endParaRPr sz="1600">
              <a:latin typeface="Cambria"/>
              <a:cs typeface="Cambria"/>
            </a:endParaRPr>
          </a:p>
          <a:p>
            <a:pPr marL="298450" indent="-285750">
              <a:spcBef>
                <a:spcPts val="5"/>
              </a:spcBef>
              <a:buFont typeface="Tahoma"/>
              <a:buChar char="•"/>
              <a:tabLst>
                <a:tab pos="297815" algn="l"/>
                <a:tab pos="298450" algn="l"/>
              </a:tabLst>
            </a:pPr>
            <a:r>
              <a:rPr b="1" spc="50" dirty="0">
                <a:latin typeface="Cambria"/>
                <a:cs typeface="Cambria"/>
              </a:rPr>
              <a:t>Inflation</a:t>
            </a:r>
            <a:endParaRPr>
              <a:latin typeface="Cambria"/>
              <a:cs typeface="Cambria"/>
            </a:endParaRPr>
          </a:p>
          <a:p>
            <a:pPr marL="755650" marR="138430" lvl="1" indent="-285750">
              <a:spcBef>
                <a:spcPts val="15"/>
              </a:spcBef>
              <a:buFont typeface="Tahoma"/>
              <a:buChar char="•"/>
              <a:tabLst>
                <a:tab pos="755015" algn="l"/>
                <a:tab pos="755650" algn="l"/>
              </a:tabLst>
            </a:pPr>
            <a:r>
              <a:rPr sz="1400" spc="10" dirty="0">
                <a:latin typeface="Cambria"/>
                <a:cs typeface="Cambria"/>
              </a:rPr>
              <a:t>Inflation</a:t>
            </a:r>
            <a:r>
              <a:rPr sz="1400" spc="50" dirty="0">
                <a:latin typeface="Cambria"/>
                <a:cs typeface="Cambria"/>
              </a:rPr>
              <a:t> </a:t>
            </a:r>
            <a:r>
              <a:rPr sz="1400" spc="60" dirty="0">
                <a:latin typeface="Cambria"/>
                <a:cs typeface="Cambria"/>
              </a:rPr>
              <a:t>can</a:t>
            </a:r>
            <a:r>
              <a:rPr sz="1400" spc="35" dirty="0">
                <a:latin typeface="Cambria"/>
                <a:cs typeface="Cambria"/>
              </a:rPr>
              <a:t> </a:t>
            </a:r>
            <a:r>
              <a:rPr sz="1400" spc="75" dirty="0">
                <a:latin typeface="Cambria"/>
                <a:cs typeface="Cambria"/>
              </a:rPr>
              <a:t>lead</a:t>
            </a:r>
            <a:r>
              <a:rPr sz="1400" spc="45" dirty="0">
                <a:latin typeface="Cambria"/>
                <a:cs typeface="Cambria"/>
              </a:rPr>
              <a:t> </a:t>
            </a:r>
            <a:r>
              <a:rPr sz="1400" dirty="0">
                <a:latin typeface="Cambria"/>
                <a:cs typeface="Cambria"/>
              </a:rPr>
              <a:t>to</a:t>
            </a:r>
            <a:r>
              <a:rPr sz="1400" spc="50" dirty="0">
                <a:latin typeface="Cambria"/>
                <a:cs typeface="Cambria"/>
              </a:rPr>
              <a:t> </a:t>
            </a:r>
            <a:r>
              <a:rPr sz="1400" spc="55" dirty="0">
                <a:latin typeface="Cambria"/>
                <a:cs typeface="Cambria"/>
              </a:rPr>
              <a:t>increased</a:t>
            </a:r>
            <a:r>
              <a:rPr sz="1400" spc="35" dirty="0">
                <a:latin typeface="Cambria"/>
                <a:cs typeface="Cambria"/>
              </a:rPr>
              <a:t> costs</a:t>
            </a:r>
            <a:r>
              <a:rPr sz="1400" spc="45" dirty="0">
                <a:latin typeface="Cambria"/>
                <a:cs typeface="Cambria"/>
              </a:rPr>
              <a:t> </a:t>
            </a:r>
            <a:r>
              <a:rPr sz="1400" spc="20" dirty="0">
                <a:latin typeface="Cambria"/>
                <a:cs typeface="Cambria"/>
              </a:rPr>
              <a:t>for</a:t>
            </a:r>
            <a:r>
              <a:rPr sz="1400" spc="50" dirty="0">
                <a:latin typeface="Cambria"/>
                <a:cs typeface="Cambria"/>
              </a:rPr>
              <a:t> implementing </a:t>
            </a:r>
            <a:r>
              <a:rPr sz="1400" spc="-295" dirty="0">
                <a:latin typeface="Cambria"/>
                <a:cs typeface="Cambria"/>
              </a:rPr>
              <a:t> </a:t>
            </a:r>
            <a:r>
              <a:rPr sz="1400" spc="40" dirty="0">
                <a:latin typeface="Cambria"/>
                <a:cs typeface="Cambria"/>
              </a:rPr>
              <a:t>sustainable</a:t>
            </a:r>
            <a:r>
              <a:rPr sz="1400" spc="15" dirty="0">
                <a:latin typeface="Cambria"/>
                <a:cs typeface="Cambria"/>
              </a:rPr>
              <a:t> </a:t>
            </a:r>
            <a:r>
              <a:rPr sz="1400" spc="55" dirty="0">
                <a:latin typeface="Cambria"/>
                <a:cs typeface="Cambria"/>
              </a:rPr>
              <a:t>practices.</a:t>
            </a:r>
            <a:endParaRPr sz="1400">
              <a:latin typeface="Cambria"/>
              <a:cs typeface="Cambria"/>
            </a:endParaRPr>
          </a:p>
        </p:txBody>
      </p:sp>
      <p:pic>
        <p:nvPicPr>
          <p:cNvPr id="12" name="object 12"/>
          <p:cNvPicPr/>
          <p:nvPr/>
        </p:nvPicPr>
        <p:blipFill>
          <a:blip r:embed="rId7" cstate="print"/>
          <a:stretch>
            <a:fillRect/>
          </a:stretch>
        </p:blipFill>
        <p:spPr>
          <a:xfrm>
            <a:off x="7316723" y="1342645"/>
            <a:ext cx="3171444" cy="1438655"/>
          </a:xfrm>
          <a:prstGeom prst="rect">
            <a:avLst/>
          </a:prstGeom>
        </p:spPr>
      </p:pic>
      <p:pic>
        <p:nvPicPr>
          <p:cNvPr id="13" name="object 13"/>
          <p:cNvPicPr/>
          <p:nvPr/>
        </p:nvPicPr>
        <p:blipFill>
          <a:blip r:embed="rId8" cstate="print"/>
          <a:stretch>
            <a:fillRect/>
          </a:stretch>
        </p:blipFill>
        <p:spPr>
          <a:xfrm>
            <a:off x="7581139" y="3644647"/>
            <a:ext cx="2618993" cy="1743455"/>
          </a:xfrm>
          <a:prstGeom prst="rect">
            <a:avLst/>
          </a:prstGeom>
        </p:spPr>
      </p:pic>
      <p:sp>
        <p:nvSpPr>
          <p:cNvPr id="14" name="object 14"/>
          <p:cNvSpPr txBox="1">
            <a:spLocks noGrp="1"/>
          </p:cNvSpPr>
          <p:nvPr>
            <p:ph type="sldNum" sz="quarter" idx="12"/>
          </p:nvPr>
        </p:nvSpPr>
        <p:spPr>
          <a:xfrm>
            <a:off x="1766825" y="6505592"/>
            <a:ext cx="317500" cy="159659"/>
          </a:xfrm>
          <a:prstGeom prst="rect">
            <a:avLst/>
          </a:prstGeom>
        </p:spPr>
        <p:txBody>
          <a:bodyPr vert="horz" wrap="square" lIns="0" tIns="5715" rIns="0" bIns="0" rtlCol="0">
            <a:spAutoFit/>
          </a:bodyPr>
          <a:lstStyle/>
          <a:p>
            <a:pPr marL="60325">
              <a:spcBef>
                <a:spcPts val="45"/>
              </a:spcBef>
            </a:pPr>
            <a:fld id="{81D60167-4931-47E6-BA6A-407CBD079E47}" type="slidenum">
              <a:rPr spc="-15" dirty="0">
                <a:latin typeface="Cambria"/>
                <a:cs typeface="Cambria"/>
              </a:rPr>
              <a:pPr marL="60325">
                <a:spcBef>
                  <a:spcPts val="45"/>
                </a:spcBef>
              </a:pPr>
              <a:t>23</a:t>
            </a:fld>
            <a:endParaRPr spc="-15" dirty="0">
              <a:latin typeface="Cambria"/>
              <a:cs typeface="Cambri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5783908"/>
            <a:ext cx="5394960" cy="1074420"/>
            <a:chOff x="0" y="5783908"/>
            <a:chExt cx="5394960" cy="1074420"/>
          </a:xfrm>
        </p:grpSpPr>
        <p:sp>
          <p:nvSpPr>
            <p:cNvPr id="3" name="object 3"/>
            <p:cNvSpPr/>
            <p:nvPr/>
          </p:nvSpPr>
          <p:spPr>
            <a:xfrm>
              <a:off x="499109" y="5945123"/>
              <a:ext cx="4895850" cy="913130"/>
            </a:xfrm>
            <a:custGeom>
              <a:avLst/>
              <a:gdLst/>
              <a:ahLst/>
              <a:cxnLst/>
              <a:rect l="l" t="t" r="r" b="b"/>
              <a:pathLst>
                <a:path w="4895850" h="913129">
                  <a:moveTo>
                    <a:pt x="85515" y="21311"/>
                  </a:moveTo>
                  <a:lnTo>
                    <a:pt x="3635394" y="912873"/>
                  </a:lnTo>
                  <a:lnTo>
                    <a:pt x="4895575" y="912873"/>
                  </a:lnTo>
                  <a:lnTo>
                    <a:pt x="85515" y="21311"/>
                  </a:lnTo>
                  <a:close/>
                </a:path>
                <a:path w="4895850" h="913129">
                  <a:moveTo>
                    <a:pt x="660" y="0"/>
                  </a:moveTo>
                  <a:lnTo>
                    <a:pt x="0" y="5460"/>
                  </a:lnTo>
                  <a:lnTo>
                    <a:pt x="85515" y="21311"/>
                  </a:lnTo>
                  <a:lnTo>
                    <a:pt x="660" y="0"/>
                  </a:lnTo>
                  <a:close/>
                </a:path>
              </a:pathLst>
            </a:custGeom>
            <a:solidFill>
              <a:srgbClr val="9FCADC">
                <a:alpha val="39999"/>
              </a:srgbClr>
            </a:solidFill>
          </p:spPr>
          <p:txBody>
            <a:bodyPr wrap="square" lIns="0" tIns="0" rIns="0" bIns="0" rtlCol="0"/>
            <a:lstStyle/>
            <a:p>
              <a:endParaRPr/>
            </a:p>
          </p:txBody>
        </p:sp>
        <p:sp>
          <p:nvSpPr>
            <p:cNvPr id="4" name="object 4"/>
            <p:cNvSpPr/>
            <p:nvPr/>
          </p:nvSpPr>
          <p:spPr>
            <a:xfrm>
              <a:off x="485394" y="5939027"/>
              <a:ext cx="3652520" cy="919480"/>
            </a:xfrm>
            <a:custGeom>
              <a:avLst/>
              <a:gdLst/>
              <a:ahLst/>
              <a:cxnLst/>
              <a:rect l="l" t="t" r="r" b="b"/>
              <a:pathLst>
                <a:path w="3652520" h="919479">
                  <a:moveTo>
                    <a:pt x="0" y="0"/>
                  </a:moveTo>
                  <a:lnTo>
                    <a:pt x="7924" y="6350"/>
                  </a:lnTo>
                  <a:lnTo>
                    <a:pt x="2869375" y="918969"/>
                  </a:lnTo>
                  <a:lnTo>
                    <a:pt x="3652506" y="918969"/>
                  </a:lnTo>
                  <a:lnTo>
                    <a:pt x="0" y="0"/>
                  </a:lnTo>
                  <a:close/>
                </a:path>
              </a:pathLst>
            </a:custGeom>
            <a:solidFill>
              <a:srgbClr val="000000"/>
            </a:solidFill>
          </p:spPr>
          <p:txBody>
            <a:bodyPr wrap="square" lIns="0" tIns="0" rIns="0" bIns="0" rtlCol="0"/>
            <a:lstStyle/>
            <a:p>
              <a:endParaRPr/>
            </a:p>
          </p:txBody>
        </p:sp>
        <p:pic>
          <p:nvPicPr>
            <p:cNvPr id="5" name="object 5"/>
            <p:cNvPicPr/>
            <p:nvPr/>
          </p:nvPicPr>
          <p:blipFill>
            <a:blip r:embed="rId2" cstate="print"/>
            <a:stretch>
              <a:fillRect/>
            </a:stretch>
          </p:blipFill>
          <p:spPr>
            <a:xfrm>
              <a:off x="0" y="5790436"/>
              <a:ext cx="3396996" cy="1067562"/>
            </a:xfrm>
            <a:prstGeom prst="rect">
              <a:avLst/>
            </a:prstGeom>
          </p:spPr>
        </p:pic>
        <p:pic>
          <p:nvPicPr>
            <p:cNvPr id="6" name="object 6"/>
            <p:cNvPicPr/>
            <p:nvPr/>
          </p:nvPicPr>
          <p:blipFill>
            <a:blip r:embed="rId3" cstate="print"/>
            <a:stretch>
              <a:fillRect/>
            </a:stretch>
          </p:blipFill>
          <p:spPr>
            <a:xfrm>
              <a:off x="0" y="5783908"/>
              <a:ext cx="3373247" cy="1074088"/>
            </a:xfrm>
            <a:prstGeom prst="rect">
              <a:avLst/>
            </a:prstGeom>
          </p:spPr>
        </p:pic>
      </p:grpSp>
      <p:pic>
        <p:nvPicPr>
          <p:cNvPr id="7" name="object 7"/>
          <p:cNvPicPr/>
          <p:nvPr/>
        </p:nvPicPr>
        <p:blipFill>
          <a:blip r:embed="rId4" cstate="print"/>
          <a:stretch>
            <a:fillRect/>
          </a:stretch>
        </p:blipFill>
        <p:spPr>
          <a:xfrm>
            <a:off x="9167622" y="6309359"/>
            <a:ext cx="1500377" cy="548640"/>
          </a:xfrm>
          <a:prstGeom prst="rect">
            <a:avLst/>
          </a:prstGeom>
        </p:spPr>
      </p:pic>
      <p:grpSp>
        <p:nvGrpSpPr>
          <p:cNvPr id="8" name="object 8"/>
          <p:cNvGrpSpPr/>
          <p:nvPr/>
        </p:nvGrpSpPr>
        <p:grpSpPr>
          <a:xfrm>
            <a:off x="1524000" y="0"/>
            <a:ext cx="9144000" cy="6786880"/>
            <a:chOff x="0" y="0"/>
            <a:chExt cx="9144000" cy="6786880"/>
          </a:xfrm>
        </p:grpSpPr>
        <p:pic>
          <p:nvPicPr>
            <p:cNvPr id="9" name="object 9"/>
            <p:cNvPicPr/>
            <p:nvPr/>
          </p:nvPicPr>
          <p:blipFill>
            <a:blip r:embed="rId5" cstate="print"/>
            <a:stretch>
              <a:fillRect/>
            </a:stretch>
          </p:blipFill>
          <p:spPr>
            <a:xfrm>
              <a:off x="0" y="0"/>
              <a:ext cx="9144000" cy="607313"/>
            </a:xfrm>
            <a:prstGeom prst="rect">
              <a:avLst/>
            </a:prstGeom>
          </p:spPr>
        </p:pic>
        <p:pic>
          <p:nvPicPr>
            <p:cNvPr id="10" name="object 10"/>
            <p:cNvPicPr/>
            <p:nvPr/>
          </p:nvPicPr>
          <p:blipFill>
            <a:blip r:embed="rId6" cstate="print"/>
            <a:stretch>
              <a:fillRect/>
            </a:stretch>
          </p:blipFill>
          <p:spPr>
            <a:xfrm>
              <a:off x="1418844" y="203454"/>
              <a:ext cx="6307835" cy="207263"/>
            </a:xfrm>
            <a:prstGeom prst="rect">
              <a:avLst/>
            </a:prstGeom>
          </p:spPr>
        </p:pic>
        <p:pic>
          <p:nvPicPr>
            <p:cNvPr id="11" name="object 11"/>
            <p:cNvPicPr/>
            <p:nvPr/>
          </p:nvPicPr>
          <p:blipFill>
            <a:blip r:embed="rId7" cstate="print"/>
            <a:stretch>
              <a:fillRect/>
            </a:stretch>
          </p:blipFill>
          <p:spPr>
            <a:xfrm>
              <a:off x="6330696" y="548640"/>
              <a:ext cx="2813304" cy="6237732"/>
            </a:xfrm>
            <a:prstGeom prst="rect">
              <a:avLst/>
            </a:prstGeom>
          </p:spPr>
        </p:pic>
      </p:grpSp>
      <p:sp>
        <p:nvSpPr>
          <p:cNvPr id="12" name="object 12"/>
          <p:cNvSpPr txBox="1"/>
          <p:nvPr/>
        </p:nvSpPr>
        <p:spPr>
          <a:xfrm>
            <a:off x="1602740" y="759967"/>
            <a:ext cx="5807075" cy="4264660"/>
          </a:xfrm>
          <a:prstGeom prst="rect">
            <a:avLst/>
          </a:prstGeom>
        </p:spPr>
        <p:txBody>
          <a:bodyPr vert="horz" wrap="square" lIns="0" tIns="12700" rIns="0" bIns="0" rtlCol="0">
            <a:spAutoFit/>
          </a:bodyPr>
          <a:lstStyle/>
          <a:p>
            <a:pPr marL="298450" indent="-285750">
              <a:spcBef>
                <a:spcPts val="100"/>
              </a:spcBef>
              <a:buFont typeface="Tahoma"/>
              <a:buChar char="•"/>
              <a:tabLst>
                <a:tab pos="297815" algn="l"/>
                <a:tab pos="298450" algn="l"/>
              </a:tabLst>
            </a:pPr>
            <a:r>
              <a:rPr b="1" spc="100" dirty="0">
                <a:latin typeface="Cambria"/>
                <a:cs typeface="Cambria"/>
              </a:rPr>
              <a:t>Green</a:t>
            </a:r>
            <a:r>
              <a:rPr b="1" spc="60" dirty="0">
                <a:latin typeface="Cambria"/>
                <a:cs typeface="Cambria"/>
              </a:rPr>
              <a:t> </a:t>
            </a:r>
            <a:r>
              <a:rPr b="1" spc="55" dirty="0">
                <a:latin typeface="Cambria"/>
                <a:cs typeface="Cambria"/>
              </a:rPr>
              <a:t>House</a:t>
            </a:r>
            <a:r>
              <a:rPr b="1" spc="40" dirty="0">
                <a:latin typeface="Cambria"/>
                <a:cs typeface="Cambria"/>
              </a:rPr>
              <a:t> </a:t>
            </a:r>
            <a:r>
              <a:rPr b="1" spc="85" dirty="0">
                <a:latin typeface="Cambria"/>
                <a:cs typeface="Cambria"/>
              </a:rPr>
              <a:t>Emissions</a:t>
            </a:r>
            <a:endParaRPr>
              <a:latin typeface="Cambria"/>
              <a:cs typeface="Cambria"/>
            </a:endParaRPr>
          </a:p>
          <a:p>
            <a:pPr marL="755650" marR="86995" lvl="1" indent="-285750">
              <a:spcBef>
                <a:spcPts val="15"/>
              </a:spcBef>
              <a:buFont typeface="Tahoma"/>
              <a:buChar char="•"/>
              <a:tabLst>
                <a:tab pos="755015" algn="l"/>
                <a:tab pos="755650" algn="l"/>
              </a:tabLst>
            </a:pPr>
            <a:r>
              <a:rPr sz="1400" spc="-30" dirty="0">
                <a:latin typeface="Cambria"/>
                <a:cs typeface="Cambria"/>
              </a:rPr>
              <a:t>To </a:t>
            </a:r>
            <a:r>
              <a:rPr sz="1400" spc="50" dirty="0">
                <a:latin typeface="Cambria"/>
                <a:cs typeface="Cambria"/>
              </a:rPr>
              <a:t>secure </a:t>
            </a:r>
            <a:r>
              <a:rPr sz="1400" spc="20" dirty="0">
                <a:latin typeface="Cambria"/>
                <a:cs typeface="Cambria"/>
              </a:rPr>
              <a:t>their </a:t>
            </a:r>
            <a:r>
              <a:rPr sz="1400" spc="50" dirty="0">
                <a:latin typeface="Cambria"/>
                <a:cs typeface="Cambria"/>
              </a:rPr>
              <a:t>supply </a:t>
            </a:r>
            <a:r>
              <a:rPr sz="1400" spc="55" dirty="0">
                <a:latin typeface="Cambria"/>
                <a:cs typeface="Cambria"/>
              </a:rPr>
              <a:t>chains, </a:t>
            </a:r>
            <a:r>
              <a:rPr sz="1400" spc="60" dirty="0">
                <a:latin typeface="Cambria"/>
                <a:cs typeface="Cambria"/>
              </a:rPr>
              <a:t>companies </a:t>
            </a:r>
            <a:r>
              <a:rPr sz="1400" spc="35" dirty="0">
                <a:latin typeface="Cambria"/>
                <a:cs typeface="Cambria"/>
              </a:rPr>
              <a:t>are </a:t>
            </a:r>
            <a:r>
              <a:rPr sz="1400" dirty="0">
                <a:latin typeface="Cambria"/>
                <a:cs typeface="Cambria"/>
              </a:rPr>
              <a:t>now </a:t>
            </a:r>
            <a:r>
              <a:rPr sz="1400" spc="95" dirty="0">
                <a:latin typeface="Cambria"/>
                <a:cs typeface="Cambria"/>
              </a:rPr>
              <a:t>being </a:t>
            </a:r>
            <a:r>
              <a:rPr sz="1400" spc="100" dirty="0">
                <a:latin typeface="Cambria"/>
                <a:cs typeface="Cambria"/>
              </a:rPr>
              <a:t> </a:t>
            </a:r>
            <a:r>
              <a:rPr sz="1400" spc="50" dirty="0">
                <a:latin typeface="Cambria"/>
                <a:cs typeface="Cambria"/>
              </a:rPr>
              <a:t>mandated </a:t>
            </a:r>
            <a:r>
              <a:rPr sz="1400" dirty="0">
                <a:latin typeface="Cambria"/>
                <a:cs typeface="Cambria"/>
              </a:rPr>
              <a:t>to </a:t>
            </a:r>
            <a:r>
              <a:rPr sz="1400" spc="50" dirty="0">
                <a:latin typeface="Cambria"/>
                <a:cs typeface="Cambria"/>
              </a:rPr>
              <a:t>adopt </a:t>
            </a:r>
            <a:r>
              <a:rPr sz="1400" spc="75" dirty="0">
                <a:latin typeface="Cambria"/>
                <a:cs typeface="Cambria"/>
              </a:rPr>
              <a:t>Science </a:t>
            </a:r>
            <a:r>
              <a:rPr sz="1400" spc="50" dirty="0">
                <a:latin typeface="Cambria"/>
                <a:cs typeface="Cambria"/>
              </a:rPr>
              <a:t>Based </a:t>
            </a:r>
            <a:r>
              <a:rPr sz="1400" spc="35" dirty="0">
                <a:latin typeface="Cambria"/>
                <a:cs typeface="Cambria"/>
              </a:rPr>
              <a:t>Targets, </a:t>
            </a:r>
            <a:r>
              <a:rPr sz="1400" spc="40" dirty="0">
                <a:latin typeface="Cambria"/>
                <a:cs typeface="Cambria"/>
              </a:rPr>
              <a:t>establish </a:t>
            </a:r>
            <a:r>
              <a:rPr sz="1400" spc="85" dirty="0">
                <a:latin typeface="Cambria"/>
                <a:cs typeface="Cambria"/>
              </a:rPr>
              <a:t>Scope </a:t>
            </a:r>
            <a:r>
              <a:rPr sz="1400" spc="-20" dirty="0">
                <a:latin typeface="Cambria"/>
                <a:cs typeface="Cambria"/>
              </a:rPr>
              <a:t>1 </a:t>
            </a:r>
            <a:r>
              <a:rPr sz="1400" spc="-15" dirty="0">
                <a:latin typeface="Cambria"/>
                <a:cs typeface="Cambria"/>
              </a:rPr>
              <a:t> </a:t>
            </a:r>
            <a:r>
              <a:rPr sz="1400" spc="55" dirty="0">
                <a:latin typeface="Cambria"/>
                <a:cs typeface="Cambria"/>
              </a:rPr>
              <a:t>and</a:t>
            </a:r>
            <a:r>
              <a:rPr sz="1400" spc="25" dirty="0">
                <a:latin typeface="Cambria"/>
                <a:cs typeface="Cambria"/>
              </a:rPr>
              <a:t> </a:t>
            </a:r>
            <a:r>
              <a:rPr sz="1400" spc="-20" dirty="0">
                <a:latin typeface="Cambria"/>
                <a:cs typeface="Cambria"/>
              </a:rPr>
              <a:t>2</a:t>
            </a:r>
            <a:r>
              <a:rPr sz="1400" spc="45" dirty="0">
                <a:latin typeface="Cambria"/>
                <a:cs typeface="Cambria"/>
              </a:rPr>
              <a:t> </a:t>
            </a:r>
            <a:r>
              <a:rPr sz="1400" spc="40" dirty="0">
                <a:latin typeface="Cambria"/>
                <a:cs typeface="Cambria"/>
              </a:rPr>
              <a:t>targets,</a:t>
            </a:r>
            <a:r>
              <a:rPr sz="1400" spc="-65" dirty="0">
                <a:latin typeface="Cambria"/>
                <a:cs typeface="Cambria"/>
              </a:rPr>
              <a:t> </a:t>
            </a:r>
            <a:r>
              <a:rPr sz="1400" spc="55" dirty="0">
                <a:latin typeface="Cambria"/>
                <a:cs typeface="Cambria"/>
              </a:rPr>
              <a:t>and</a:t>
            </a:r>
            <a:r>
              <a:rPr sz="1400" spc="25" dirty="0">
                <a:latin typeface="Cambria"/>
                <a:cs typeface="Cambria"/>
              </a:rPr>
              <a:t> </a:t>
            </a:r>
            <a:r>
              <a:rPr sz="1400" spc="45" dirty="0">
                <a:latin typeface="Cambria"/>
                <a:cs typeface="Cambria"/>
              </a:rPr>
              <a:t>as</a:t>
            </a:r>
            <a:r>
              <a:rPr sz="1400" spc="40" dirty="0">
                <a:latin typeface="Cambria"/>
                <a:cs typeface="Cambria"/>
              </a:rPr>
              <a:t> </a:t>
            </a:r>
            <a:r>
              <a:rPr sz="1400" spc="15" dirty="0">
                <a:latin typeface="Cambria"/>
                <a:cs typeface="Cambria"/>
              </a:rPr>
              <a:t>of</a:t>
            </a:r>
            <a:r>
              <a:rPr sz="1400" spc="40" dirty="0">
                <a:latin typeface="Cambria"/>
                <a:cs typeface="Cambria"/>
              </a:rPr>
              <a:t> </a:t>
            </a:r>
            <a:r>
              <a:rPr sz="1400" spc="5" dirty="0">
                <a:latin typeface="Cambria"/>
                <a:cs typeface="Cambria"/>
              </a:rPr>
              <a:t>2023,</a:t>
            </a:r>
            <a:r>
              <a:rPr sz="1400" spc="-40" dirty="0">
                <a:latin typeface="Cambria"/>
                <a:cs typeface="Cambria"/>
              </a:rPr>
              <a:t> </a:t>
            </a:r>
            <a:r>
              <a:rPr sz="1400" spc="35" dirty="0">
                <a:latin typeface="Cambria"/>
                <a:cs typeface="Cambria"/>
              </a:rPr>
              <a:t>set</a:t>
            </a:r>
            <a:r>
              <a:rPr sz="1400" spc="25" dirty="0">
                <a:latin typeface="Cambria"/>
                <a:cs typeface="Cambria"/>
              </a:rPr>
              <a:t> </a:t>
            </a:r>
            <a:r>
              <a:rPr sz="1400" spc="30" dirty="0">
                <a:latin typeface="Cambria"/>
                <a:cs typeface="Cambria"/>
              </a:rPr>
              <a:t>targets</a:t>
            </a:r>
            <a:r>
              <a:rPr sz="1400" spc="45" dirty="0">
                <a:latin typeface="Cambria"/>
                <a:cs typeface="Cambria"/>
              </a:rPr>
              <a:t> </a:t>
            </a:r>
            <a:r>
              <a:rPr sz="1400" spc="20" dirty="0">
                <a:latin typeface="Cambria"/>
                <a:cs typeface="Cambria"/>
              </a:rPr>
              <a:t>for</a:t>
            </a:r>
            <a:r>
              <a:rPr sz="1400" spc="45" dirty="0">
                <a:latin typeface="Cambria"/>
                <a:cs typeface="Cambria"/>
              </a:rPr>
              <a:t> </a:t>
            </a:r>
            <a:r>
              <a:rPr sz="1400" spc="60" dirty="0">
                <a:latin typeface="Cambria"/>
                <a:cs typeface="Cambria"/>
              </a:rPr>
              <a:t>reducing</a:t>
            </a:r>
            <a:r>
              <a:rPr sz="1400" spc="40" dirty="0">
                <a:latin typeface="Cambria"/>
                <a:cs typeface="Cambria"/>
              </a:rPr>
              <a:t> </a:t>
            </a:r>
            <a:r>
              <a:rPr sz="1400" spc="85" dirty="0">
                <a:latin typeface="Cambria"/>
                <a:cs typeface="Cambria"/>
              </a:rPr>
              <a:t>Scope</a:t>
            </a:r>
            <a:r>
              <a:rPr sz="1400" spc="25" dirty="0">
                <a:latin typeface="Cambria"/>
                <a:cs typeface="Cambria"/>
              </a:rPr>
              <a:t> </a:t>
            </a:r>
            <a:r>
              <a:rPr sz="1400" spc="-20" dirty="0">
                <a:latin typeface="Cambria"/>
                <a:cs typeface="Cambria"/>
              </a:rPr>
              <a:t>3 </a:t>
            </a:r>
            <a:r>
              <a:rPr sz="1400" spc="-295" dirty="0">
                <a:latin typeface="Cambria"/>
                <a:cs typeface="Cambria"/>
              </a:rPr>
              <a:t> </a:t>
            </a:r>
            <a:r>
              <a:rPr sz="1400" spc="50" dirty="0">
                <a:latin typeface="Cambria"/>
                <a:cs typeface="Cambria"/>
              </a:rPr>
              <a:t>emissions.</a:t>
            </a:r>
            <a:endParaRPr sz="1400">
              <a:latin typeface="Cambria"/>
              <a:cs typeface="Cambria"/>
            </a:endParaRPr>
          </a:p>
          <a:p>
            <a:pPr lvl="1">
              <a:spcBef>
                <a:spcPts val="20"/>
              </a:spcBef>
              <a:buFont typeface="Tahoma"/>
              <a:buChar char="•"/>
            </a:pPr>
            <a:endParaRPr sz="1400">
              <a:latin typeface="Cambria"/>
              <a:cs typeface="Cambria"/>
            </a:endParaRPr>
          </a:p>
          <a:p>
            <a:pPr marL="298450" indent="-285750">
              <a:buFont typeface="Tahoma"/>
              <a:buChar char="•"/>
              <a:tabLst>
                <a:tab pos="297815" algn="l"/>
                <a:tab pos="298450" algn="l"/>
              </a:tabLst>
            </a:pPr>
            <a:r>
              <a:rPr b="1" spc="75" dirty="0">
                <a:latin typeface="Cambria"/>
                <a:cs typeface="Cambria"/>
              </a:rPr>
              <a:t>Geo-Political</a:t>
            </a:r>
            <a:r>
              <a:rPr b="1" spc="60" dirty="0">
                <a:latin typeface="Cambria"/>
                <a:cs typeface="Cambria"/>
              </a:rPr>
              <a:t> </a:t>
            </a:r>
            <a:r>
              <a:rPr b="1" spc="85" dirty="0">
                <a:latin typeface="Cambria"/>
                <a:cs typeface="Cambria"/>
              </a:rPr>
              <a:t>Issues</a:t>
            </a:r>
            <a:endParaRPr>
              <a:latin typeface="Cambria"/>
              <a:cs typeface="Cambria"/>
            </a:endParaRPr>
          </a:p>
          <a:p>
            <a:pPr marL="755650" marR="231775" lvl="1" indent="-285750">
              <a:spcBef>
                <a:spcPts val="20"/>
              </a:spcBef>
              <a:buFont typeface="Tahoma"/>
              <a:buChar char="•"/>
              <a:tabLst>
                <a:tab pos="755015" algn="l"/>
                <a:tab pos="755650" algn="l"/>
              </a:tabLst>
            </a:pPr>
            <a:r>
              <a:rPr sz="1400" spc="35" dirty="0">
                <a:latin typeface="Cambria"/>
                <a:cs typeface="Cambria"/>
              </a:rPr>
              <a:t>Businesses</a:t>
            </a:r>
            <a:r>
              <a:rPr sz="1400" spc="40" dirty="0">
                <a:latin typeface="Cambria"/>
                <a:cs typeface="Cambria"/>
              </a:rPr>
              <a:t> </a:t>
            </a:r>
            <a:r>
              <a:rPr sz="1400" spc="35" dirty="0">
                <a:latin typeface="Cambria"/>
                <a:cs typeface="Cambria"/>
              </a:rPr>
              <a:t>are </a:t>
            </a:r>
            <a:r>
              <a:rPr sz="1400" spc="65" dirty="0">
                <a:latin typeface="Cambria"/>
                <a:cs typeface="Cambria"/>
              </a:rPr>
              <a:t>subjected</a:t>
            </a:r>
            <a:r>
              <a:rPr sz="1400" spc="35" dirty="0">
                <a:latin typeface="Cambria"/>
                <a:cs typeface="Cambria"/>
              </a:rPr>
              <a:t> </a:t>
            </a:r>
            <a:r>
              <a:rPr sz="1400" dirty="0">
                <a:latin typeface="Cambria"/>
                <a:cs typeface="Cambria"/>
              </a:rPr>
              <a:t>to</a:t>
            </a:r>
            <a:r>
              <a:rPr sz="1400" spc="55" dirty="0">
                <a:latin typeface="Cambria"/>
                <a:cs typeface="Cambria"/>
              </a:rPr>
              <a:t> geopolitical </a:t>
            </a:r>
            <a:r>
              <a:rPr sz="1400" spc="35" dirty="0">
                <a:latin typeface="Cambria"/>
                <a:cs typeface="Cambria"/>
              </a:rPr>
              <a:t>drivers</a:t>
            </a:r>
            <a:r>
              <a:rPr sz="1400" spc="55" dirty="0">
                <a:latin typeface="Cambria"/>
                <a:cs typeface="Cambria"/>
              </a:rPr>
              <a:t> and</a:t>
            </a:r>
            <a:r>
              <a:rPr sz="1400" spc="45" dirty="0">
                <a:latin typeface="Cambria"/>
                <a:cs typeface="Cambria"/>
              </a:rPr>
              <a:t> </a:t>
            </a:r>
            <a:r>
              <a:rPr sz="1400" spc="30" dirty="0">
                <a:latin typeface="Cambria"/>
                <a:cs typeface="Cambria"/>
              </a:rPr>
              <a:t>events </a:t>
            </a:r>
            <a:r>
              <a:rPr sz="1400" spc="-295" dirty="0">
                <a:latin typeface="Cambria"/>
                <a:cs typeface="Cambria"/>
              </a:rPr>
              <a:t> </a:t>
            </a:r>
            <a:r>
              <a:rPr sz="1400" spc="20" dirty="0">
                <a:latin typeface="Cambria"/>
                <a:cs typeface="Cambria"/>
              </a:rPr>
              <a:t>rather</a:t>
            </a:r>
            <a:r>
              <a:rPr sz="1400" spc="35" dirty="0">
                <a:latin typeface="Cambria"/>
                <a:cs typeface="Cambria"/>
              </a:rPr>
              <a:t> </a:t>
            </a:r>
            <a:r>
              <a:rPr sz="1400" spc="10" dirty="0">
                <a:latin typeface="Cambria"/>
                <a:cs typeface="Cambria"/>
              </a:rPr>
              <a:t>than</a:t>
            </a:r>
            <a:r>
              <a:rPr sz="1400" spc="35" dirty="0">
                <a:latin typeface="Cambria"/>
                <a:cs typeface="Cambria"/>
              </a:rPr>
              <a:t> </a:t>
            </a:r>
            <a:r>
              <a:rPr sz="1400" spc="95" dirty="0">
                <a:latin typeface="Cambria"/>
                <a:cs typeface="Cambria"/>
              </a:rPr>
              <a:t>being</a:t>
            </a:r>
            <a:r>
              <a:rPr sz="1400" spc="30" dirty="0">
                <a:latin typeface="Cambria"/>
                <a:cs typeface="Cambria"/>
              </a:rPr>
              <a:t> </a:t>
            </a:r>
            <a:r>
              <a:rPr sz="1400" spc="15" dirty="0">
                <a:latin typeface="Cambria"/>
                <a:cs typeface="Cambria"/>
              </a:rPr>
              <a:t>in</a:t>
            </a:r>
            <a:r>
              <a:rPr sz="1400" spc="45" dirty="0">
                <a:latin typeface="Cambria"/>
                <a:cs typeface="Cambria"/>
              </a:rPr>
              <a:t> </a:t>
            </a:r>
            <a:r>
              <a:rPr sz="1400" spc="20" dirty="0">
                <a:latin typeface="Cambria"/>
                <a:cs typeface="Cambria"/>
              </a:rPr>
              <a:t>control</a:t>
            </a:r>
            <a:r>
              <a:rPr sz="1400" spc="40" dirty="0">
                <a:latin typeface="Cambria"/>
                <a:cs typeface="Cambria"/>
              </a:rPr>
              <a:t> </a:t>
            </a:r>
            <a:r>
              <a:rPr sz="1400" spc="15" dirty="0">
                <a:latin typeface="Cambria"/>
                <a:cs typeface="Cambria"/>
              </a:rPr>
              <a:t>of</a:t>
            </a:r>
            <a:r>
              <a:rPr sz="1400" spc="40" dirty="0">
                <a:latin typeface="Cambria"/>
                <a:cs typeface="Cambria"/>
              </a:rPr>
              <a:t> </a:t>
            </a:r>
            <a:r>
              <a:rPr sz="1400" spc="50" dirty="0">
                <a:latin typeface="Cambria"/>
                <a:cs typeface="Cambria"/>
              </a:rPr>
              <a:t>them.</a:t>
            </a:r>
            <a:endParaRPr sz="1400">
              <a:latin typeface="Cambria"/>
              <a:cs typeface="Cambria"/>
            </a:endParaRPr>
          </a:p>
          <a:p>
            <a:pPr marL="755650" lvl="1" indent="-285750">
              <a:buFont typeface="Tahoma"/>
              <a:buChar char="•"/>
              <a:tabLst>
                <a:tab pos="755015" algn="l"/>
                <a:tab pos="755650" algn="l"/>
              </a:tabLst>
            </a:pPr>
            <a:r>
              <a:rPr sz="1400" spc="55" dirty="0">
                <a:latin typeface="Cambria"/>
                <a:cs typeface="Cambria"/>
              </a:rPr>
              <a:t>Collaboration</a:t>
            </a:r>
            <a:r>
              <a:rPr sz="1400" spc="35" dirty="0">
                <a:latin typeface="Cambria"/>
                <a:cs typeface="Cambria"/>
              </a:rPr>
              <a:t> </a:t>
            </a:r>
            <a:r>
              <a:rPr sz="1400" spc="25" dirty="0">
                <a:latin typeface="Cambria"/>
                <a:cs typeface="Cambria"/>
              </a:rPr>
              <a:t>is</a:t>
            </a:r>
            <a:r>
              <a:rPr sz="1400" spc="45" dirty="0">
                <a:latin typeface="Cambria"/>
                <a:cs typeface="Cambria"/>
              </a:rPr>
              <a:t> </a:t>
            </a:r>
            <a:r>
              <a:rPr sz="1400" spc="40" dirty="0">
                <a:latin typeface="Cambria"/>
                <a:cs typeface="Cambria"/>
              </a:rPr>
              <a:t>essential</a:t>
            </a:r>
            <a:r>
              <a:rPr sz="1400" spc="20" dirty="0">
                <a:latin typeface="Cambria"/>
                <a:cs typeface="Cambria"/>
              </a:rPr>
              <a:t> for</a:t>
            </a:r>
            <a:r>
              <a:rPr sz="1400" spc="45" dirty="0">
                <a:latin typeface="Cambria"/>
                <a:cs typeface="Cambria"/>
              </a:rPr>
              <a:t> </a:t>
            </a:r>
            <a:r>
              <a:rPr sz="1400" spc="40" dirty="0">
                <a:latin typeface="Cambria"/>
                <a:cs typeface="Cambria"/>
              </a:rPr>
              <a:t>effectively</a:t>
            </a:r>
            <a:r>
              <a:rPr sz="1400" spc="55" dirty="0">
                <a:latin typeface="Cambria"/>
                <a:cs typeface="Cambria"/>
              </a:rPr>
              <a:t> </a:t>
            </a:r>
            <a:r>
              <a:rPr sz="1400" spc="70" dirty="0">
                <a:latin typeface="Cambria"/>
                <a:cs typeface="Cambria"/>
              </a:rPr>
              <a:t>managing</a:t>
            </a:r>
            <a:r>
              <a:rPr sz="1400" spc="30" dirty="0">
                <a:latin typeface="Cambria"/>
                <a:cs typeface="Cambria"/>
              </a:rPr>
              <a:t> </a:t>
            </a:r>
            <a:r>
              <a:rPr sz="1400" spc="55" dirty="0">
                <a:latin typeface="Cambria"/>
                <a:cs typeface="Cambria"/>
              </a:rPr>
              <a:t>and</a:t>
            </a:r>
            <a:endParaRPr sz="1400">
              <a:latin typeface="Cambria"/>
              <a:cs typeface="Cambria"/>
            </a:endParaRPr>
          </a:p>
          <a:p>
            <a:pPr marL="755650"/>
            <a:r>
              <a:rPr sz="1400" spc="35" dirty="0">
                <a:latin typeface="Cambria"/>
                <a:cs typeface="Cambria"/>
              </a:rPr>
              <a:t>mitigating</a:t>
            </a:r>
            <a:r>
              <a:rPr sz="1400" spc="55" dirty="0">
                <a:latin typeface="Cambria"/>
                <a:cs typeface="Cambria"/>
              </a:rPr>
              <a:t> </a:t>
            </a:r>
            <a:r>
              <a:rPr sz="1400" spc="80" dirty="0">
                <a:latin typeface="Cambria"/>
                <a:cs typeface="Cambria"/>
              </a:rPr>
              <a:t>global</a:t>
            </a:r>
            <a:r>
              <a:rPr sz="1400" spc="30" dirty="0">
                <a:latin typeface="Cambria"/>
                <a:cs typeface="Cambria"/>
              </a:rPr>
              <a:t> sustainability</a:t>
            </a:r>
            <a:r>
              <a:rPr sz="1400" spc="45" dirty="0">
                <a:latin typeface="Cambria"/>
                <a:cs typeface="Cambria"/>
              </a:rPr>
              <a:t> </a:t>
            </a:r>
            <a:r>
              <a:rPr sz="1400" spc="70" dirty="0">
                <a:latin typeface="Cambria"/>
                <a:cs typeface="Cambria"/>
              </a:rPr>
              <a:t>challenges.</a:t>
            </a:r>
            <a:endParaRPr sz="1400">
              <a:latin typeface="Cambria"/>
              <a:cs typeface="Cambria"/>
            </a:endParaRPr>
          </a:p>
          <a:p>
            <a:pPr marL="755650" marR="87630" lvl="1" indent="-285750">
              <a:buFont typeface="Tahoma"/>
              <a:buChar char="•"/>
              <a:tabLst>
                <a:tab pos="755015" algn="l"/>
                <a:tab pos="755650" algn="l"/>
              </a:tabLst>
            </a:pPr>
            <a:r>
              <a:rPr sz="1400" spc="55" dirty="0">
                <a:latin typeface="Cambria"/>
                <a:cs typeface="Cambria"/>
              </a:rPr>
              <a:t>Conflict and</a:t>
            </a:r>
            <a:r>
              <a:rPr sz="1400" spc="45" dirty="0">
                <a:latin typeface="Cambria"/>
                <a:cs typeface="Cambria"/>
              </a:rPr>
              <a:t> </a:t>
            </a:r>
            <a:r>
              <a:rPr sz="1400" spc="30" dirty="0">
                <a:latin typeface="Cambria"/>
                <a:cs typeface="Cambria"/>
              </a:rPr>
              <a:t>uncertainty</a:t>
            </a:r>
            <a:r>
              <a:rPr sz="1400" spc="50" dirty="0">
                <a:latin typeface="Cambria"/>
                <a:cs typeface="Cambria"/>
              </a:rPr>
              <a:t> </a:t>
            </a:r>
            <a:r>
              <a:rPr sz="1400" spc="40" dirty="0">
                <a:latin typeface="Cambria"/>
                <a:cs typeface="Cambria"/>
              </a:rPr>
              <a:t>hinder</a:t>
            </a:r>
            <a:r>
              <a:rPr sz="1400" spc="50" dirty="0">
                <a:latin typeface="Cambria"/>
                <a:cs typeface="Cambria"/>
              </a:rPr>
              <a:t> </a:t>
            </a:r>
            <a:r>
              <a:rPr sz="1400" spc="45" dirty="0">
                <a:latin typeface="Cambria"/>
                <a:cs typeface="Cambria"/>
              </a:rPr>
              <a:t>progress </a:t>
            </a:r>
            <a:r>
              <a:rPr sz="1400" spc="15" dirty="0">
                <a:latin typeface="Cambria"/>
                <a:cs typeface="Cambria"/>
              </a:rPr>
              <a:t>in</a:t>
            </a:r>
            <a:r>
              <a:rPr sz="1400" spc="50" dirty="0">
                <a:latin typeface="Cambria"/>
                <a:cs typeface="Cambria"/>
              </a:rPr>
              <a:t> </a:t>
            </a:r>
            <a:r>
              <a:rPr sz="1400" spc="55" dirty="0">
                <a:latin typeface="Cambria"/>
                <a:cs typeface="Cambria"/>
              </a:rPr>
              <a:t>addressing</a:t>
            </a:r>
            <a:r>
              <a:rPr sz="1400" spc="40" dirty="0">
                <a:latin typeface="Cambria"/>
                <a:cs typeface="Cambria"/>
              </a:rPr>
              <a:t> </a:t>
            </a:r>
            <a:r>
              <a:rPr sz="1400" spc="50" dirty="0">
                <a:latin typeface="Cambria"/>
                <a:cs typeface="Cambria"/>
              </a:rPr>
              <a:t>these </a:t>
            </a:r>
            <a:r>
              <a:rPr sz="1400" spc="-295" dirty="0">
                <a:latin typeface="Cambria"/>
                <a:cs typeface="Cambria"/>
              </a:rPr>
              <a:t> </a:t>
            </a:r>
            <a:r>
              <a:rPr sz="1400" spc="70" dirty="0">
                <a:latin typeface="Cambria"/>
                <a:cs typeface="Cambria"/>
              </a:rPr>
              <a:t>challenges.</a:t>
            </a:r>
            <a:endParaRPr sz="1400">
              <a:latin typeface="Cambria"/>
              <a:cs typeface="Cambria"/>
            </a:endParaRPr>
          </a:p>
          <a:p>
            <a:pPr lvl="1">
              <a:spcBef>
                <a:spcPts val="20"/>
              </a:spcBef>
              <a:buFont typeface="Tahoma"/>
              <a:buChar char="•"/>
            </a:pPr>
            <a:endParaRPr sz="1400">
              <a:latin typeface="Cambria"/>
              <a:cs typeface="Cambria"/>
            </a:endParaRPr>
          </a:p>
          <a:p>
            <a:pPr marL="298450" indent="-285750">
              <a:spcBef>
                <a:spcPts val="5"/>
              </a:spcBef>
              <a:buFont typeface="Tahoma"/>
              <a:buChar char="•"/>
              <a:tabLst>
                <a:tab pos="297815" algn="l"/>
                <a:tab pos="298450" algn="l"/>
              </a:tabLst>
            </a:pPr>
            <a:r>
              <a:rPr b="1" spc="45" dirty="0">
                <a:latin typeface="Cambria"/>
                <a:cs typeface="Cambria"/>
              </a:rPr>
              <a:t>Biodiversity</a:t>
            </a:r>
            <a:r>
              <a:rPr b="1" spc="50" dirty="0">
                <a:latin typeface="Cambria"/>
                <a:cs typeface="Cambria"/>
              </a:rPr>
              <a:t> </a:t>
            </a:r>
            <a:r>
              <a:rPr b="1" spc="80" dirty="0">
                <a:latin typeface="Cambria"/>
                <a:cs typeface="Cambria"/>
              </a:rPr>
              <a:t>concerns</a:t>
            </a:r>
            <a:endParaRPr>
              <a:latin typeface="Cambria"/>
              <a:cs typeface="Cambria"/>
            </a:endParaRPr>
          </a:p>
          <a:p>
            <a:pPr marL="755650" marR="5080" lvl="1" indent="-285750">
              <a:spcBef>
                <a:spcPts val="15"/>
              </a:spcBef>
              <a:buFont typeface="Tahoma"/>
              <a:buChar char="•"/>
              <a:tabLst>
                <a:tab pos="755015" algn="l"/>
                <a:tab pos="755650" algn="l"/>
              </a:tabLst>
            </a:pPr>
            <a:r>
              <a:rPr sz="1400" spc="40" dirty="0">
                <a:latin typeface="Cambria"/>
                <a:cs typeface="Cambria"/>
              </a:rPr>
              <a:t>The </a:t>
            </a:r>
            <a:r>
              <a:rPr sz="1400" spc="50" dirty="0">
                <a:latin typeface="Cambria"/>
                <a:cs typeface="Cambria"/>
              </a:rPr>
              <a:t>necessity </a:t>
            </a:r>
            <a:r>
              <a:rPr sz="1400" spc="20" dirty="0">
                <a:latin typeface="Cambria"/>
                <a:cs typeface="Cambria"/>
              </a:rPr>
              <a:t>for </a:t>
            </a:r>
            <a:r>
              <a:rPr sz="1400" spc="60" dirty="0">
                <a:latin typeface="Cambria"/>
                <a:cs typeface="Cambria"/>
              </a:rPr>
              <a:t>companies </a:t>
            </a:r>
            <a:r>
              <a:rPr sz="1400" dirty="0">
                <a:latin typeface="Cambria"/>
                <a:cs typeface="Cambria"/>
              </a:rPr>
              <a:t>to </a:t>
            </a:r>
            <a:r>
              <a:rPr sz="1400" spc="65" dirty="0">
                <a:latin typeface="Cambria"/>
                <a:cs typeface="Cambria"/>
              </a:rPr>
              <a:t>comprehend, </a:t>
            </a:r>
            <a:r>
              <a:rPr sz="1400" spc="45" dirty="0">
                <a:latin typeface="Cambria"/>
                <a:cs typeface="Cambria"/>
              </a:rPr>
              <a:t>evaluate, </a:t>
            </a:r>
            <a:r>
              <a:rPr sz="1400" spc="55" dirty="0">
                <a:latin typeface="Cambria"/>
                <a:cs typeface="Cambria"/>
              </a:rPr>
              <a:t>and </a:t>
            </a:r>
            <a:r>
              <a:rPr sz="1400" spc="60" dirty="0">
                <a:latin typeface="Cambria"/>
                <a:cs typeface="Cambria"/>
              </a:rPr>
              <a:t> disclose</a:t>
            </a:r>
            <a:r>
              <a:rPr sz="1400" spc="40" dirty="0">
                <a:latin typeface="Cambria"/>
                <a:cs typeface="Cambria"/>
              </a:rPr>
              <a:t> </a:t>
            </a:r>
            <a:r>
              <a:rPr sz="1400" spc="20" dirty="0">
                <a:latin typeface="Cambria"/>
                <a:cs typeface="Cambria"/>
              </a:rPr>
              <a:t>their</a:t>
            </a:r>
            <a:r>
              <a:rPr sz="1400" spc="50" dirty="0">
                <a:latin typeface="Cambria"/>
                <a:cs typeface="Cambria"/>
              </a:rPr>
              <a:t> </a:t>
            </a:r>
            <a:r>
              <a:rPr sz="1400" spc="75" dirty="0">
                <a:latin typeface="Cambria"/>
                <a:cs typeface="Cambria"/>
              </a:rPr>
              <a:t>dependencies</a:t>
            </a:r>
            <a:r>
              <a:rPr sz="1400" spc="30" dirty="0">
                <a:latin typeface="Cambria"/>
                <a:cs typeface="Cambria"/>
              </a:rPr>
              <a:t> </a:t>
            </a:r>
            <a:r>
              <a:rPr sz="1400" spc="55" dirty="0">
                <a:latin typeface="Cambria"/>
                <a:cs typeface="Cambria"/>
              </a:rPr>
              <a:t>and</a:t>
            </a:r>
            <a:r>
              <a:rPr sz="1400" spc="35" dirty="0">
                <a:latin typeface="Cambria"/>
                <a:cs typeface="Cambria"/>
              </a:rPr>
              <a:t> </a:t>
            </a:r>
            <a:r>
              <a:rPr sz="1400" spc="45" dirty="0">
                <a:latin typeface="Cambria"/>
                <a:cs typeface="Cambria"/>
              </a:rPr>
              <a:t>impacts</a:t>
            </a:r>
            <a:r>
              <a:rPr sz="1400" spc="50" dirty="0">
                <a:latin typeface="Cambria"/>
                <a:cs typeface="Cambria"/>
              </a:rPr>
              <a:t> </a:t>
            </a:r>
            <a:r>
              <a:rPr sz="1400" spc="15" dirty="0">
                <a:latin typeface="Cambria"/>
                <a:cs typeface="Cambria"/>
              </a:rPr>
              <a:t>will</a:t>
            </a:r>
            <a:r>
              <a:rPr sz="1400" spc="50" dirty="0">
                <a:latin typeface="Cambria"/>
                <a:cs typeface="Cambria"/>
              </a:rPr>
              <a:t> </a:t>
            </a:r>
            <a:r>
              <a:rPr sz="1400" spc="35" dirty="0">
                <a:latin typeface="Cambria"/>
                <a:cs typeface="Cambria"/>
              </a:rPr>
              <a:t>continue</a:t>
            </a:r>
            <a:r>
              <a:rPr sz="1400" spc="40" dirty="0">
                <a:latin typeface="Cambria"/>
                <a:cs typeface="Cambria"/>
              </a:rPr>
              <a:t> </a:t>
            </a:r>
            <a:r>
              <a:rPr sz="1400" dirty="0">
                <a:latin typeface="Cambria"/>
                <a:cs typeface="Cambria"/>
              </a:rPr>
              <a:t>to</a:t>
            </a:r>
            <a:r>
              <a:rPr sz="1400" spc="50" dirty="0">
                <a:latin typeface="Cambria"/>
                <a:cs typeface="Cambria"/>
              </a:rPr>
              <a:t> </a:t>
            </a:r>
            <a:r>
              <a:rPr sz="1400" spc="55" dirty="0">
                <a:latin typeface="Cambria"/>
                <a:cs typeface="Cambria"/>
              </a:rPr>
              <a:t>rise, </a:t>
            </a:r>
            <a:r>
              <a:rPr sz="1400" spc="-295" dirty="0">
                <a:latin typeface="Cambria"/>
                <a:cs typeface="Cambria"/>
              </a:rPr>
              <a:t> </a:t>
            </a:r>
            <a:r>
              <a:rPr sz="1400" spc="60" dirty="0">
                <a:latin typeface="Cambria"/>
                <a:cs typeface="Cambria"/>
              </a:rPr>
              <a:t>playing</a:t>
            </a:r>
            <a:r>
              <a:rPr sz="1400" spc="35" dirty="0">
                <a:latin typeface="Cambria"/>
                <a:cs typeface="Cambria"/>
              </a:rPr>
              <a:t> </a:t>
            </a:r>
            <a:r>
              <a:rPr sz="1400" spc="55" dirty="0">
                <a:latin typeface="Cambria"/>
                <a:cs typeface="Cambria"/>
              </a:rPr>
              <a:t>a</a:t>
            </a:r>
            <a:r>
              <a:rPr sz="1400" spc="40" dirty="0">
                <a:latin typeface="Cambria"/>
                <a:cs typeface="Cambria"/>
              </a:rPr>
              <a:t> </a:t>
            </a:r>
            <a:r>
              <a:rPr sz="1400" spc="45" dirty="0">
                <a:latin typeface="Cambria"/>
                <a:cs typeface="Cambria"/>
              </a:rPr>
              <a:t>progressively </a:t>
            </a:r>
            <a:r>
              <a:rPr sz="1400" spc="20" dirty="0">
                <a:latin typeface="Cambria"/>
                <a:cs typeface="Cambria"/>
              </a:rPr>
              <a:t>vital</a:t>
            </a:r>
            <a:r>
              <a:rPr sz="1400" spc="45" dirty="0">
                <a:latin typeface="Cambria"/>
                <a:cs typeface="Cambria"/>
              </a:rPr>
              <a:t> </a:t>
            </a:r>
            <a:r>
              <a:rPr sz="1400" spc="35" dirty="0">
                <a:latin typeface="Cambria"/>
                <a:cs typeface="Cambria"/>
              </a:rPr>
              <a:t>role</a:t>
            </a:r>
            <a:r>
              <a:rPr sz="1400" spc="45" dirty="0">
                <a:latin typeface="Cambria"/>
                <a:cs typeface="Cambria"/>
              </a:rPr>
              <a:t> </a:t>
            </a:r>
            <a:r>
              <a:rPr sz="1400" spc="15" dirty="0">
                <a:latin typeface="Cambria"/>
                <a:cs typeface="Cambria"/>
              </a:rPr>
              <a:t>in</a:t>
            </a:r>
            <a:r>
              <a:rPr sz="1400" spc="40" dirty="0">
                <a:latin typeface="Cambria"/>
                <a:cs typeface="Cambria"/>
              </a:rPr>
              <a:t> </a:t>
            </a:r>
            <a:r>
              <a:rPr sz="1400" spc="35" dirty="0">
                <a:latin typeface="Cambria"/>
                <a:cs typeface="Cambria"/>
              </a:rPr>
              <a:t>risk</a:t>
            </a:r>
            <a:r>
              <a:rPr sz="1400" spc="40" dirty="0">
                <a:latin typeface="Cambria"/>
                <a:cs typeface="Cambria"/>
              </a:rPr>
              <a:t> </a:t>
            </a:r>
            <a:r>
              <a:rPr sz="1400" spc="60" dirty="0">
                <a:latin typeface="Cambria"/>
                <a:cs typeface="Cambria"/>
              </a:rPr>
              <a:t>management, </a:t>
            </a:r>
            <a:r>
              <a:rPr sz="1400" spc="65" dirty="0">
                <a:latin typeface="Cambria"/>
                <a:cs typeface="Cambria"/>
              </a:rPr>
              <a:t> </a:t>
            </a:r>
            <a:r>
              <a:rPr sz="1400" spc="10" dirty="0">
                <a:latin typeface="Cambria"/>
                <a:cs typeface="Cambria"/>
              </a:rPr>
              <a:t>i</a:t>
            </a:r>
            <a:r>
              <a:rPr sz="1400" spc="-10" dirty="0">
                <a:latin typeface="Cambria"/>
                <a:cs typeface="Cambria"/>
              </a:rPr>
              <a:t>n</a:t>
            </a:r>
            <a:r>
              <a:rPr sz="1400" spc="10" dirty="0">
                <a:latin typeface="Cambria"/>
                <a:cs typeface="Cambria"/>
              </a:rPr>
              <a:t>v</a:t>
            </a:r>
            <a:r>
              <a:rPr sz="1400" spc="75" dirty="0">
                <a:latin typeface="Cambria"/>
                <a:cs typeface="Cambria"/>
              </a:rPr>
              <a:t>e</a:t>
            </a:r>
            <a:r>
              <a:rPr sz="1400" spc="70" dirty="0">
                <a:latin typeface="Cambria"/>
                <a:cs typeface="Cambria"/>
              </a:rPr>
              <a:t>s</a:t>
            </a:r>
            <a:r>
              <a:rPr sz="1400" spc="30" dirty="0">
                <a:latin typeface="Cambria"/>
                <a:cs typeface="Cambria"/>
              </a:rPr>
              <a:t>tme</a:t>
            </a:r>
            <a:r>
              <a:rPr sz="1400" spc="35" dirty="0">
                <a:latin typeface="Cambria"/>
                <a:cs typeface="Cambria"/>
              </a:rPr>
              <a:t>n</a:t>
            </a:r>
            <a:r>
              <a:rPr sz="1400" spc="-55" dirty="0">
                <a:latin typeface="Cambria"/>
                <a:cs typeface="Cambria"/>
              </a:rPr>
              <a:t>t</a:t>
            </a:r>
            <a:r>
              <a:rPr sz="1400" spc="40" dirty="0">
                <a:latin typeface="Cambria"/>
                <a:cs typeface="Cambria"/>
              </a:rPr>
              <a:t> </a:t>
            </a:r>
            <a:r>
              <a:rPr sz="1400" spc="95" dirty="0">
                <a:latin typeface="Cambria"/>
                <a:cs typeface="Cambria"/>
              </a:rPr>
              <a:t>d</a:t>
            </a:r>
            <a:r>
              <a:rPr sz="1400" spc="50" dirty="0">
                <a:latin typeface="Cambria"/>
                <a:cs typeface="Cambria"/>
              </a:rPr>
              <a:t>ecisi</a:t>
            </a:r>
            <a:r>
              <a:rPr sz="1400" spc="75" dirty="0">
                <a:latin typeface="Cambria"/>
                <a:cs typeface="Cambria"/>
              </a:rPr>
              <a:t>o</a:t>
            </a:r>
            <a:r>
              <a:rPr sz="1400" spc="25" dirty="0">
                <a:latin typeface="Cambria"/>
                <a:cs typeface="Cambria"/>
              </a:rPr>
              <a:t>ns</a:t>
            </a:r>
            <a:r>
              <a:rPr sz="1400" spc="120" dirty="0">
                <a:latin typeface="Cambria"/>
                <a:cs typeface="Cambria"/>
              </a:rPr>
              <a:t>,</a:t>
            </a:r>
            <a:r>
              <a:rPr sz="1400" spc="-85" dirty="0">
                <a:latin typeface="Cambria"/>
                <a:cs typeface="Cambria"/>
              </a:rPr>
              <a:t> </a:t>
            </a:r>
            <a:r>
              <a:rPr sz="1400" spc="35" dirty="0">
                <a:latin typeface="Cambria"/>
                <a:cs typeface="Cambria"/>
              </a:rPr>
              <a:t>an</a:t>
            </a:r>
            <a:r>
              <a:rPr sz="1400" spc="95" dirty="0">
                <a:latin typeface="Cambria"/>
                <a:cs typeface="Cambria"/>
              </a:rPr>
              <a:t>d</a:t>
            </a:r>
            <a:r>
              <a:rPr sz="1400" spc="30" dirty="0">
                <a:latin typeface="Cambria"/>
                <a:cs typeface="Cambria"/>
              </a:rPr>
              <a:t> </a:t>
            </a:r>
            <a:r>
              <a:rPr sz="1400" spc="45" dirty="0">
                <a:latin typeface="Cambria"/>
                <a:cs typeface="Cambria"/>
              </a:rPr>
              <a:t>capital </a:t>
            </a:r>
            <a:r>
              <a:rPr sz="1400" spc="50" dirty="0">
                <a:latin typeface="Cambria"/>
                <a:cs typeface="Cambria"/>
              </a:rPr>
              <a:t>costs.</a:t>
            </a:r>
            <a:endParaRPr sz="1400">
              <a:latin typeface="Cambria"/>
              <a:cs typeface="Cambria"/>
            </a:endParaRPr>
          </a:p>
        </p:txBody>
      </p:sp>
      <p:sp>
        <p:nvSpPr>
          <p:cNvPr id="13" name="object 13"/>
          <p:cNvSpPr txBox="1">
            <a:spLocks noGrp="1"/>
          </p:cNvSpPr>
          <p:nvPr>
            <p:ph type="sldNum" sz="quarter" idx="12"/>
          </p:nvPr>
        </p:nvSpPr>
        <p:spPr>
          <a:xfrm>
            <a:off x="1766825" y="6505592"/>
            <a:ext cx="317500" cy="159659"/>
          </a:xfrm>
          <a:prstGeom prst="rect">
            <a:avLst/>
          </a:prstGeom>
        </p:spPr>
        <p:txBody>
          <a:bodyPr vert="horz" wrap="square" lIns="0" tIns="5715" rIns="0" bIns="0" rtlCol="0">
            <a:spAutoFit/>
          </a:bodyPr>
          <a:lstStyle/>
          <a:p>
            <a:pPr marL="60325">
              <a:spcBef>
                <a:spcPts val="45"/>
              </a:spcBef>
            </a:pPr>
            <a:fld id="{81D60167-4931-47E6-BA6A-407CBD079E47}" type="slidenum">
              <a:rPr spc="-15" dirty="0">
                <a:latin typeface="Cambria"/>
                <a:cs typeface="Cambria"/>
              </a:rPr>
              <a:pPr marL="60325">
                <a:spcBef>
                  <a:spcPts val="45"/>
                </a:spcBef>
              </a:pPr>
              <a:t>24</a:t>
            </a:fld>
            <a:endParaRPr spc="-15" dirty="0">
              <a:latin typeface="Cambria"/>
              <a:cs typeface="Cambri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5783908"/>
            <a:ext cx="5394960" cy="1074420"/>
            <a:chOff x="0" y="5783908"/>
            <a:chExt cx="5394960" cy="1074420"/>
          </a:xfrm>
        </p:grpSpPr>
        <p:sp>
          <p:nvSpPr>
            <p:cNvPr id="3" name="object 3"/>
            <p:cNvSpPr/>
            <p:nvPr/>
          </p:nvSpPr>
          <p:spPr>
            <a:xfrm>
              <a:off x="499109" y="5945123"/>
              <a:ext cx="4895850" cy="913130"/>
            </a:xfrm>
            <a:custGeom>
              <a:avLst/>
              <a:gdLst/>
              <a:ahLst/>
              <a:cxnLst/>
              <a:rect l="l" t="t" r="r" b="b"/>
              <a:pathLst>
                <a:path w="4895850" h="913129">
                  <a:moveTo>
                    <a:pt x="85515" y="21311"/>
                  </a:moveTo>
                  <a:lnTo>
                    <a:pt x="3635394" y="912873"/>
                  </a:lnTo>
                  <a:lnTo>
                    <a:pt x="4895575" y="912873"/>
                  </a:lnTo>
                  <a:lnTo>
                    <a:pt x="85515" y="21311"/>
                  </a:lnTo>
                  <a:close/>
                </a:path>
                <a:path w="4895850" h="913129">
                  <a:moveTo>
                    <a:pt x="660" y="0"/>
                  </a:moveTo>
                  <a:lnTo>
                    <a:pt x="0" y="5460"/>
                  </a:lnTo>
                  <a:lnTo>
                    <a:pt x="85515" y="21311"/>
                  </a:lnTo>
                  <a:lnTo>
                    <a:pt x="660" y="0"/>
                  </a:lnTo>
                  <a:close/>
                </a:path>
              </a:pathLst>
            </a:custGeom>
            <a:solidFill>
              <a:srgbClr val="9FCADC">
                <a:alpha val="39999"/>
              </a:srgbClr>
            </a:solidFill>
          </p:spPr>
          <p:txBody>
            <a:bodyPr wrap="square" lIns="0" tIns="0" rIns="0" bIns="0" rtlCol="0"/>
            <a:lstStyle/>
            <a:p>
              <a:endParaRPr/>
            </a:p>
          </p:txBody>
        </p:sp>
        <p:sp>
          <p:nvSpPr>
            <p:cNvPr id="4" name="object 4"/>
            <p:cNvSpPr/>
            <p:nvPr/>
          </p:nvSpPr>
          <p:spPr>
            <a:xfrm>
              <a:off x="485394" y="5939027"/>
              <a:ext cx="3652520" cy="919480"/>
            </a:xfrm>
            <a:custGeom>
              <a:avLst/>
              <a:gdLst/>
              <a:ahLst/>
              <a:cxnLst/>
              <a:rect l="l" t="t" r="r" b="b"/>
              <a:pathLst>
                <a:path w="3652520" h="919479">
                  <a:moveTo>
                    <a:pt x="0" y="0"/>
                  </a:moveTo>
                  <a:lnTo>
                    <a:pt x="7924" y="6350"/>
                  </a:lnTo>
                  <a:lnTo>
                    <a:pt x="2869375" y="918969"/>
                  </a:lnTo>
                  <a:lnTo>
                    <a:pt x="3652506" y="918969"/>
                  </a:lnTo>
                  <a:lnTo>
                    <a:pt x="0" y="0"/>
                  </a:lnTo>
                  <a:close/>
                </a:path>
              </a:pathLst>
            </a:custGeom>
            <a:solidFill>
              <a:srgbClr val="000000"/>
            </a:solidFill>
          </p:spPr>
          <p:txBody>
            <a:bodyPr wrap="square" lIns="0" tIns="0" rIns="0" bIns="0" rtlCol="0"/>
            <a:lstStyle/>
            <a:p>
              <a:endParaRPr/>
            </a:p>
          </p:txBody>
        </p:sp>
        <p:pic>
          <p:nvPicPr>
            <p:cNvPr id="5" name="object 5"/>
            <p:cNvPicPr/>
            <p:nvPr/>
          </p:nvPicPr>
          <p:blipFill>
            <a:blip r:embed="rId2" cstate="print"/>
            <a:stretch>
              <a:fillRect/>
            </a:stretch>
          </p:blipFill>
          <p:spPr>
            <a:xfrm>
              <a:off x="0" y="5790436"/>
              <a:ext cx="3396996" cy="1067562"/>
            </a:xfrm>
            <a:prstGeom prst="rect">
              <a:avLst/>
            </a:prstGeom>
          </p:spPr>
        </p:pic>
        <p:pic>
          <p:nvPicPr>
            <p:cNvPr id="6" name="object 6"/>
            <p:cNvPicPr/>
            <p:nvPr/>
          </p:nvPicPr>
          <p:blipFill>
            <a:blip r:embed="rId3" cstate="print"/>
            <a:stretch>
              <a:fillRect/>
            </a:stretch>
          </p:blipFill>
          <p:spPr>
            <a:xfrm>
              <a:off x="0" y="5783908"/>
              <a:ext cx="3373247" cy="1074088"/>
            </a:xfrm>
            <a:prstGeom prst="rect">
              <a:avLst/>
            </a:prstGeom>
          </p:spPr>
        </p:pic>
      </p:grpSp>
      <p:pic>
        <p:nvPicPr>
          <p:cNvPr id="7" name="object 7"/>
          <p:cNvPicPr/>
          <p:nvPr/>
        </p:nvPicPr>
        <p:blipFill>
          <a:blip r:embed="rId4" cstate="print"/>
          <a:stretch>
            <a:fillRect/>
          </a:stretch>
        </p:blipFill>
        <p:spPr>
          <a:xfrm>
            <a:off x="9167622" y="6309359"/>
            <a:ext cx="1500377" cy="548640"/>
          </a:xfrm>
          <a:prstGeom prst="rect">
            <a:avLst/>
          </a:prstGeom>
        </p:spPr>
      </p:pic>
      <p:grpSp>
        <p:nvGrpSpPr>
          <p:cNvPr id="8" name="object 8"/>
          <p:cNvGrpSpPr/>
          <p:nvPr/>
        </p:nvGrpSpPr>
        <p:grpSpPr>
          <a:xfrm>
            <a:off x="1524000" y="0"/>
            <a:ext cx="9144000" cy="621030"/>
            <a:chOff x="0" y="0"/>
            <a:chExt cx="9144000" cy="621030"/>
          </a:xfrm>
        </p:grpSpPr>
        <p:pic>
          <p:nvPicPr>
            <p:cNvPr id="9" name="object 9"/>
            <p:cNvPicPr/>
            <p:nvPr/>
          </p:nvPicPr>
          <p:blipFill>
            <a:blip r:embed="rId5" cstate="print"/>
            <a:stretch>
              <a:fillRect/>
            </a:stretch>
          </p:blipFill>
          <p:spPr>
            <a:xfrm>
              <a:off x="0" y="0"/>
              <a:ext cx="9144000" cy="621029"/>
            </a:xfrm>
            <a:prstGeom prst="rect">
              <a:avLst/>
            </a:prstGeom>
          </p:spPr>
        </p:pic>
        <p:pic>
          <p:nvPicPr>
            <p:cNvPr id="10" name="object 10"/>
            <p:cNvPicPr/>
            <p:nvPr/>
          </p:nvPicPr>
          <p:blipFill>
            <a:blip r:embed="rId6" cstate="print"/>
            <a:stretch>
              <a:fillRect/>
            </a:stretch>
          </p:blipFill>
          <p:spPr>
            <a:xfrm>
              <a:off x="2161032" y="210311"/>
              <a:ext cx="4828794" cy="206502"/>
            </a:xfrm>
            <a:prstGeom prst="rect">
              <a:avLst/>
            </a:prstGeom>
          </p:spPr>
        </p:pic>
      </p:grpSp>
      <p:sp>
        <p:nvSpPr>
          <p:cNvPr id="11" name="object 11"/>
          <p:cNvSpPr txBox="1"/>
          <p:nvPr/>
        </p:nvSpPr>
        <p:spPr>
          <a:xfrm>
            <a:off x="1602740" y="854456"/>
            <a:ext cx="8415655" cy="3111500"/>
          </a:xfrm>
          <a:prstGeom prst="rect">
            <a:avLst/>
          </a:prstGeom>
        </p:spPr>
        <p:txBody>
          <a:bodyPr vert="horz" wrap="square" lIns="0" tIns="12065" rIns="0" bIns="0" rtlCol="0">
            <a:spAutoFit/>
          </a:bodyPr>
          <a:lstStyle/>
          <a:p>
            <a:pPr marL="330835" marR="5080" indent="1905" algn="ctr">
              <a:spcBef>
                <a:spcPts val="95"/>
              </a:spcBef>
            </a:pPr>
            <a:r>
              <a:rPr sz="1400" spc="40" dirty="0">
                <a:latin typeface="Cambria"/>
                <a:cs typeface="Cambria"/>
              </a:rPr>
              <a:t>Sustainable</a:t>
            </a:r>
            <a:r>
              <a:rPr sz="1400" spc="20" dirty="0">
                <a:latin typeface="Cambria"/>
                <a:cs typeface="Cambria"/>
              </a:rPr>
              <a:t> </a:t>
            </a:r>
            <a:r>
              <a:rPr sz="1400" spc="55" dirty="0">
                <a:latin typeface="Cambria"/>
                <a:cs typeface="Cambria"/>
              </a:rPr>
              <a:t>technology</a:t>
            </a:r>
            <a:r>
              <a:rPr sz="1400" spc="35" dirty="0">
                <a:latin typeface="Cambria"/>
                <a:cs typeface="Cambria"/>
              </a:rPr>
              <a:t> </a:t>
            </a:r>
            <a:r>
              <a:rPr sz="1400" spc="65" dirty="0">
                <a:latin typeface="Cambria"/>
                <a:cs typeface="Cambria"/>
              </a:rPr>
              <a:t>encompasses</a:t>
            </a:r>
            <a:r>
              <a:rPr sz="1400" spc="35" dirty="0">
                <a:latin typeface="Cambria"/>
                <a:cs typeface="Cambria"/>
              </a:rPr>
              <a:t> </a:t>
            </a:r>
            <a:r>
              <a:rPr sz="1400" spc="20" dirty="0">
                <a:latin typeface="Cambria"/>
                <a:cs typeface="Cambria"/>
              </a:rPr>
              <a:t>innovative</a:t>
            </a:r>
            <a:r>
              <a:rPr sz="1400" spc="45" dirty="0">
                <a:latin typeface="Cambria"/>
                <a:cs typeface="Cambria"/>
              </a:rPr>
              <a:t> </a:t>
            </a:r>
            <a:r>
              <a:rPr sz="1400" spc="20" dirty="0">
                <a:latin typeface="Cambria"/>
                <a:cs typeface="Cambria"/>
              </a:rPr>
              <a:t>solutions</a:t>
            </a:r>
            <a:r>
              <a:rPr sz="1400" spc="40" dirty="0">
                <a:latin typeface="Cambria"/>
                <a:cs typeface="Cambria"/>
              </a:rPr>
              <a:t> </a:t>
            </a:r>
            <a:r>
              <a:rPr sz="1400" spc="-5" dirty="0">
                <a:latin typeface="Cambria"/>
                <a:cs typeface="Cambria"/>
              </a:rPr>
              <a:t>that</a:t>
            </a:r>
            <a:r>
              <a:rPr sz="1400" spc="45" dirty="0">
                <a:latin typeface="Cambria"/>
                <a:cs typeface="Cambria"/>
              </a:rPr>
              <a:t> </a:t>
            </a:r>
            <a:r>
              <a:rPr sz="1400" spc="30" dirty="0">
                <a:latin typeface="Cambria"/>
                <a:cs typeface="Cambria"/>
              </a:rPr>
              <a:t>prioritize</a:t>
            </a:r>
            <a:r>
              <a:rPr sz="1400" spc="60" dirty="0">
                <a:latin typeface="Cambria"/>
                <a:cs typeface="Cambria"/>
              </a:rPr>
              <a:t> </a:t>
            </a:r>
            <a:r>
              <a:rPr sz="1400" spc="10" dirty="0">
                <a:latin typeface="Cambria"/>
                <a:cs typeface="Cambria"/>
              </a:rPr>
              <a:t>natural</a:t>
            </a:r>
            <a:r>
              <a:rPr sz="1400" spc="40" dirty="0">
                <a:latin typeface="Cambria"/>
                <a:cs typeface="Cambria"/>
              </a:rPr>
              <a:t> resources </a:t>
            </a:r>
            <a:r>
              <a:rPr sz="1400" spc="55" dirty="0">
                <a:latin typeface="Cambria"/>
                <a:cs typeface="Cambria"/>
              </a:rPr>
              <a:t>and </a:t>
            </a:r>
            <a:r>
              <a:rPr sz="1400" spc="60" dirty="0">
                <a:latin typeface="Cambria"/>
                <a:cs typeface="Cambria"/>
              </a:rPr>
              <a:t> </a:t>
            </a:r>
            <a:r>
              <a:rPr sz="1400" spc="35" dirty="0">
                <a:latin typeface="Cambria"/>
                <a:cs typeface="Cambria"/>
              </a:rPr>
              <a:t>promote</a:t>
            </a:r>
            <a:r>
              <a:rPr sz="1400" spc="50" dirty="0">
                <a:latin typeface="Cambria"/>
                <a:cs typeface="Cambria"/>
              </a:rPr>
              <a:t> </a:t>
            </a:r>
            <a:r>
              <a:rPr sz="1400" spc="65" dirty="0">
                <a:latin typeface="Cambria"/>
                <a:cs typeface="Cambria"/>
              </a:rPr>
              <a:t>economic</a:t>
            </a:r>
            <a:r>
              <a:rPr sz="1400" spc="35" dirty="0">
                <a:latin typeface="Cambria"/>
                <a:cs typeface="Cambria"/>
              </a:rPr>
              <a:t> </a:t>
            </a:r>
            <a:r>
              <a:rPr sz="1400" spc="55" dirty="0">
                <a:latin typeface="Cambria"/>
                <a:cs typeface="Cambria"/>
              </a:rPr>
              <a:t>and</a:t>
            </a:r>
            <a:r>
              <a:rPr sz="1400" spc="40" dirty="0">
                <a:latin typeface="Cambria"/>
                <a:cs typeface="Cambria"/>
              </a:rPr>
              <a:t> </a:t>
            </a:r>
            <a:r>
              <a:rPr sz="1400" spc="50" dirty="0">
                <a:latin typeface="Cambria"/>
                <a:cs typeface="Cambria"/>
              </a:rPr>
              <a:t>social</a:t>
            </a:r>
            <a:r>
              <a:rPr sz="1400" spc="40" dirty="0">
                <a:latin typeface="Cambria"/>
                <a:cs typeface="Cambria"/>
              </a:rPr>
              <a:t> </a:t>
            </a:r>
            <a:r>
              <a:rPr sz="1400" spc="50" dirty="0">
                <a:latin typeface="Cambria"/>
                <a:cs typeface="Cambria"/>
              </a:rPr>
              <a:t>development </a:t>
            </a:r>
            <a:r>
              <a:rPr sz="1400" spc="25" dirty="0">
                <a:latin typeface="Cambria"/>
                <a:cs typeface="Cambria"/>
              </a:rPr>
              <a:t>while</a:t>
            </a:r>
            <a:r>
              <a:rPr sz="1400" spc="55" dirty="0">
                <a:latin typeface="Cambria"/>
                <a:cs typeface="Cambria"/>
              </a:rPr>
              <a:t> aiming</a:t>
            </a:r>
            <a:r>
              <a:rPr sz="1400" spc="50" dirty="0">
                <a:latin typeface="Cambria"/>
                <a:cs typeface="Cambria"/>
              </a:rPr>
              <a:t> </a:t>
            </a:r>
            <a:r>
              <a:rPr sz="1400" dirty="0">
                <a:latin typeface="Cambria"/>
                <a:cs typeface="Cambria"/>
              </a:rPr>
              <a:t>to</a:t>
            </a:r>
            <a:r>
              <a:rPr sz="1400" spc="50" dirty="0">
                <a:latin typeface="Cambria"/>
                <a:cs typeface="Cambria"/>
              </a:rPr>
              <a:t> </a:t>
            </a:r>
            <a:r>
              <a:rPr sz="1400" spc="30" dirty="0">
                <a:latin typeface="Cambria"/>
                <a:cs typeface="Cambria"/>
              </a:rPr>
              <a:t>minimize</a:t>
            </a:r>
            <a:r>
              <a:rPr sz="1400" spc="60" dirty="0">
                <a:latin typeface="Cambria"/>
                <a:cs typeface="Cambria"/>
              </a:rPr>
              <a:t> </a:t>
            </a:r>
            <a:r>
              <a:rPr sz="1400" spc="25" dirty="0">
                <a:latin typeface="Cambria"/>
                <a:cs typeface="Cambria"/>
              </a:rPr>
              <a:t>environmental</a:t>
            </a:r>
            <a:r>
              <a:rPr sz="1400" spc="40" dirty="0">
                <a:latin typeface="Cambria"/>
                <a:cs typeface="Cambria"/>
              </a:rPr>
              <a:t> </a:t>
            </a:r>
            <a:r>
              <a:rPr sz="1400" spc="55" dirty="0">
                <a:latin typeface="Cambria"/>
                <a:cs typeface="Cambria"/>
              </a:rPr>
              <a:t>and</a:t>
            </a:r>
            <a:r>
              <a:rPr sz="1400" spc="45" dirty="0">
                <a:latin typeface="Cambria"/>
                <a:cs typeface="Cambria"/>
              </a:rPr>
              <a:t> </a:t>
            </a:r>
            <a:r>
              <a:rPr sz="1400" spc="75" dirty="0">
                <a:latin typeface="Cambria"/>
                <a:cs typeface="Cambria"/>
              </a:rPr>
              <a:t>ecological </a:t>
            </a:r>
            <a:r>
              <a:rPr sz="1400" spc="-290" dirty="0">
                <a:latin typeface="Cambria"/>
                <a:cs typeface="Cambria"/>
              </a:rPr>
              <a:t> </a:t>
            </a:r>
            <a:r>
              <a:rPr sz="1400" spc="50" dirty="0">
                <a:latin typeface="Cambria"/>
                <a:cs typeface="Cambria"/>
              </a:rPr>
              <a:t>risks.</a:t>
            </a:r>
            <a:endParaRPr sz="1400">
              <a:latin typeface="Cambria"/>
              <a:cs typeface="Cambria"/>
            </a:endParaRPr>
          </a:p>
          <a:p>
            <a:pPr marL="298450" marR="3355340" indent="-285750">
              <a:spcBef>
                <a:spcPts val="780"/>
              </a:spcBef>
              <a:buFont typeface="Tahoma"/>
              <a:buChar char="•"/>
              <a:tabLst>
                <a:tab pos="297815" algn="l"/>
                <a:tab pos="298450" algn="l"/>
              </a:tabLst>
            </a:pPr>
            <a:r>
              <a:rPr sz="1400" b="1" spc="25" dirty="0">
                <a:latin typeface="Cambria"/>
                <a:cs typeface="Cambria"/>
              </a:rPr>
              <a:t>Substitution: </a:t>
            </a:r>
            <a:r>
              <a:rPr sz="1400" spc="40" dirty="0">
                <a:latin typeface="Cambria"/>
                <a:cs typeface="Cambria"/>
              </a:rPr>
              <a:t>Sustainable </a:t>
            </a:r>
            <a:r>
              <a:rPr sz="1400" spc="60" dirty="0">
                <a:latin typeface="Cambria"/>
                <a:cs typeface="Cambria"/>
              </a:rPr>
              <a:t>technologies </a:t>
            </a:r>
            <a:r>
              <a:rPr sz="1400" spc="40" dirty="0">
                <a:latin typeface="Cambria"/>
                <a:cs typeface="Cambria"/>
              </a:rPr>
              <a:t>focus </a:t>
            </a:r>
            <a:r>
              <a:rPr sz="1400" spc="35" dirty="0">
                <a:latin typeface="Cambria"/>
                <a:cs typeface="Cambria"/>
              </a:rPr>
              <a:t>on </a:t>
            </a:r>
            <a:r>
              <a:rPr sz="1400" spc="60" dirty="0">
                <a:latin typeface="Cambria"/>
                <a:cs typeface="Cambria"/>
              </a:rPr>
              <a:t>replacing </a:t>
            </a:r>
            <a:r>
              <a:rPr sz="1400" spc="-295" dirty="0">
                <a:latin typeface="Cambria"/>
                <a:cs typeface="Cambria"/>
              </a:rPr>
              <a:t> </a:t>
            </a:r>
            <a:r>
              <a:rPr sz="1400" spc="65" dirty="0">
                <a:latin typeface="Cambria"/>
                <a:cs typeface="Cambria"/>
              </a:rPr>
              <a:t>non-biodegradable</a:t>
            </a:r>
            <a:r>
              <a:rPr sz="1400" spc="20" dirty="0">
                <a:latin typeface="Cambria"/>
                <a:cs typeface="Cambria"/>
              </a:rPr>
              <a:t> </a:t>
            </a:r>
            <a:r>
              <a:rPr sz="1400" spc="35" dirty="0">
                <a:latin typeface="Cambria"/>
                <a:cs typeface="Cambria"/>
              </a:rPr>
              <a:t>materials</a:t>
            </a:r>
            <a:r>
              <a:rPr sz="1400" spc="45" dirty="0">
                <a:latin typeface="Cambria"/>
                <a:cs typeface="Cambria"/>
              </a:rPr>
              <a:t> </a:t>
            </a:r>
            <a:r>
              <a:rPr sz="1400" spc="-5" dirty="0">
                <a:latin typeface="Cambria"/>
                <a:cs typeface="Cambria"/>
              </a:rPr>
              <a:t>with</a:t>
            </a:r>
            <a:r>
              <a:rPr sz="1400" spc="40" dirty="0">
                <a:latin typeface="Cambria"/>
                <a:cs typeface="Cambria"/>
              </a:rPr>
              <a:t> </a:t>
            </a:r>
            <a:r>
              <a:rPr sz="1400" spc="75" dirty="0">
                <a:latin typeface="Cambria"/>
                <a:cs typeface="Cambria"/>
              </a:rPr>
              <a:t>biodegradable </a:t>
            </a:r>
            <a:r>
              <a:rPr sz="1400" spc="80" dirty="0">
                <a:latin typeface="Cambria"/>
                <a:cs typeface="Cambria"/>
              </a:rPr>
              <a:t> </a:t>
            </a:r>
            <a:r>
              <a:rPr sz="1400" spc="30" dirty="0">
                <a:latin typeface="Cambria"/>
                <a:cs typeface="Cambria"/>
              </a:rPr>
              <a:t>alternatives</a:t>
            </a:r>
            <a:r>
              <a:rPr sz="1400" spc="45" dirty="0">
                <a:latin typeface="Cambria"/>
                <a:cs typeface="Cambria"/>
              </a:rPr>
              <a:t> </a:t>
            </a:r>
            <a:r>
              <a:rPr sz="1400" spc="55" dirty="0">
                <a:latin typeface="Cambria"/>
                <a:cs typeface="Cambria"/>
              </a:rPr>
              <a:t>and</a:t>
            </a:r>
            <a:r>
              <a:rPr sz="1400" spc="35" dirty="0">
                <a:latin typeface="Cambria"/>
                <a:cs typeface="Cambria"/>
              </a:rPr>
              <a:t> </a:t>
            </a:r>
            <a:r>
              <a:rPr sz="1400" spc="30" dirty="0">
                <a:latin typeface="Cambria"/>
                <a:cs typeface="Cambria"/>
              </a:rPr>
              <a:t>shifting</a:t>
            </a:r>
            <a:r>
              <a:rPr sz="1400" spc="50" dirty="0">
                <a:latin typeface="Cambria"/>
                <a:cs typeface="Cambria"/>
              </a:rPr>
              <a:t> </a:t>
            </a:r>
            <a:r>
              <a:rPr sz="1400" spc="5" dirty="0">
                <a:latin typeface="Cambria"/>
                <a:cs typeface="Cambria"/>
              </a:rPr>
              <a:t>from</a:t>
            </a:r>
            <a:r>
              <a:rPr sz="1400" spc="50" dirty="0">
                <a:latin typeface="Cambria"/>
                <a:cs typeface="Cambria"/>
              </a:rPr>
              <a:t> </a:t>
            </a:r>
            <a:r>
              <a:rPr sz="1400" spc="40" dirty="0">
                <a:latin typeface="Cambria"/>
                <a:cs typeface="Cambria"/>
              </a:rPr>
              <a:t>non-renewable</a:t>
            </a:r>
            <a:r>
              <a:rPr sz="1400" spc="20" dirty="0">
                <a:latin typeface="Cambria"/>
                <a:cs typeface="Cambria"/>
              </a:rPr>
              <a:t> </a:t>
            </a:r>
            <a:r>
              <a:rPr sz="1400" dirty="0">
                <a:latin typeface="Cambria"/>
                <a:cs typeface="Cambria"/>
              </a:rPr>
              <a:t>to</a:t>
            </a:r>
            <a:r>
              <a:rPr sz="1400" spc="50" dirty="0">
                <a:latin typeface="Cambria"/>
                <a:cs typeface="Cambria"/>
              </a:rPr>
              <a:t> </a:t>
            </a:r>
            <a:r>
              <a:rPr sz="1400" spc="45" dirty="0">
                <a:latin typeface="Cambria"/>
                <a:cs typeface="Cambria"/>
              </a:rPr>
              <a:t>renewable </a:t>
            </a:r>
            <a:r>
              <a:rPr sz="1400" spc="-295" dirty="0">
                <a:latin typeface="Cambria"/>
                <a:cs typeface="Cambria"/>
              </a:rPr>
              <a:t> </a:t>
            </a:r>
            <a:r>
              <a:rPr sz="1400" spc="40" dirty="0">
                <a:latin typeface="Cambria"/>
                <a:cs typeface="Cambria"/>
              </a:rPr>
              <a:t>resources</a:t>
            </a:r>
            <a:r>
              <a:rPr sz="1400" spc="30" dirty="0">
                <a:latin typeface="Cambria"/>
                <a:cs typeface="Cambria"/>
              </a:rPr>
              <a:t> </a:t>
            </a:r>
            <a:r>
              <a:rPr sz="1400" spc="60" dirty="0">
                <a:latin typeface="Cambria"/>
                <a:cs typeface="Cambria"/>
              </a:rPr>
              <a:t>during</a:t>
            </a:r>
            <a:r>
              <a:rPr sz="1400" spc="45" dirty="0">
                <a:latin typeface="Cambria"/>
                <a:cs typeface="Cambria"/>
              </a:rPr>
              <a:t> </a:t>
            </a:r>
            <a:r>
              <a:rPr sz="1400" spc="35" dirty="0">
                <a:latin typeface="Cambria"/>
                <a:cs typeface="Cambria"/>
              </a:rPr>
              <a:t>production</a:t>
            </a:r>
            <a:r>
              <a:rPr sz="1400" spc="40" dirty="0">
                <a:latin typeface="Cambria"/>
                <a:cs typeface="Cambria"/>
              </a:rPr>
              <a:t> </a:t>
            </a:r>
            <a:r>
              <a:rPr sz="1400" spc="65" dirty="0">
                <a:latin typeface="Cambria"/>
                <a:cs typeface="Cambria"/>
              </a:rPr>
              <a:t>processes.</a:t>
            </a:r>
            <a:endParaRPr sz="1400">
              <a:latin typeface="Cambria"/>
              <a:cs typeface="Cambria"/>
            </a:endParaRPr>
          </a:p>
          <a:p>
            <a:pPr marL="298450" marR="3195955" indent="-285750">
              <a:buFont typeface="Tahoma"/>
              <a:buChar char="•"/>
              <a:tabLst>
                <a:tab pos="297815" algn="l"/>
                <a:tab pos="298450" algn="l"/>
              </a:tabLst>
            </a:pPr>
            <a:r>
              <a:rPr sz="1400" b="1" spc="30" dirty="0">
                <a:latin typeface="Cambria"/>
                <a:cs typeface="Cambria"/>
              </a:rPr>
              <a:t>Prevention: </a:t>
            </a:r>
            <a:r>
              <a:rPr sz="1400" spc="55" dirty="0">
                <a:latin typeface="Cambria"/>
                <a:cs typeface="Cambria"/>
              </a:rPr>
              <a:t>These </a:t>
            </a:r>
            <a:r>
              <a:rPr sz="1400" spc="60" dirty="0">
                <a:latin typeface="Cambria"/>
                <a:cs typeface="Cambria"/>
              </a:rPr>
              <a:t>technologies </a:t>
            </a:r>
            <a:r>
              <a:rPr sz="1400" spc="35" dirty="0">
                <a:latin typeface="Cambria"/>
                <a:cs typeface="Cambria"/>
              </a:rPr>
              <a:t>are </a:t>
            </a:r>
            <a:r>
              <a:rPr sz="1400" spc="85" dirty="0">
                <a:latin typeface="Cambria"/>
                <a:cs typeface="Cambria"/>
              </a:rPr>
              <a:t>designed </a:t>
            </a:r>
            <a:r>
              <a:rPr sz="1400" dirty="0">
                <a:latin typeface="Cambria"/>
                <a:cs typeface="Cambria"/>
              </a:rPr>
              <a:t>to </a:t>
            </a:r>
            <a:r>
              <a:rPr sz="1400" spc="25" dirty="0">
                <a:latin typeface="Cambria"/>
                <a:cs typeface="Cambria"/>
              </a:rPr>
              <a:t>prevent </a:t>
            </a:r>
            <a:r>
              <a:rPr sz="1400" spc="30" dirty="0">
                <a:latin typeface="Cambria"/>
                <a:cs typeface="Cambria"/>
              </a:rPr>
              <a:t> </a:t>
            </a:r>
            <a:r>
              <a:rPr sz="1400" spc="105" dirty="0">
                <a:latin typeface="Cambria"/>
                <a:cs typeface="Cambria"/>
              </a:rPr>
              <a:t>de</a:t>
            </a:r>
            <a:r>
              <a:rPr sz="1400" spc="20" dirty="0">
                <a:latin typeface="Cambria"/>
                <a:cs typeface="Cambria"/>
              </a:rPr>
              <a:t>te</a:t>
            </a:r>
            <a:r>
              <a:rPr sz="1400" spc="45" dirty="0">
                <a:latin typeface="Cambria"/>
                <a:cs typeface="Cambria"/>
              </a:rPr>
              <a:t>r</a:t>
            </a:r>
            <a:r>
              <a:rPr sz="1400" spc="25" dirty="0">
                <a:latin typeface="Cambria"/>
                <a:cs typeface="Cambria"/>
              </a:rPr>
              <a:t>io</a:t>
            </a:r>
            <a:r>
              <a:rPr sz="1400" spc="-10" dirty="0">
                <a:latin typeface="Cambria"/>
                <a:cs typeface="Cambria"/>
              </a:rPr>
              <a:t>r</a:t>
            </a:r>
            <a:r>
              <a:rPr sz="1400" spc="20" dirty="0">
                <a:latin typeface="Cambria"/>
                <a:cs typeface="Cambria"/>
              </a:rPr>
              <a:t>ation</a:t>
            </a:r>
            <a:r>
              <a:rPr sz="1400" spc="120" dirty="0">
                <a:latin typeface="Cambria"/>
                <a:cs typeface="Cambria"/>
              </a:rPr>
              <a:t>,</a:t>
            </a:r>
            <a:r>
              <a:rPr sz="1400" spc="-65" dirty="0">
                <a:latin typeface="Cambria"/>
                <a:cs typeface="Cambria"/>
              </a:rPr>
              <a:t> </a:t>
            </a:r>
            <a:r>
              <a:rPr sz="1400" spc="40" dirty="0">
                <a:latin typeface="Cambria"/>
                <a:cs typeface="Cambria"/>
              </a:rPr>
              <a:t>contam</a:t>
            </a:r>
            <a:r>
              <a:rPr sz="1400" spc="30" dirty="0">
                <a:latin typeface="Cambria"/>
                <a:cs typeface="Cambria"/>
              </a:rPr>
              <a:t>ination,</a:t>
            </a:r>
            <a:r>
              <a:rPr sz="1400" spc="-80" dirty="0">
                <a:latin typeface="Cambria"/>
                <a:cs typeface="Cambria"/>
              </a:rPr>
              <a:t> </a:t>
            </a:r>
            <a:r>
              <a:rPr sz="1400" spc="35" dirty="0">
                <a:latin typeface="Cambria"/>
                <a:cs typeface="Cambria"/>
              </a:rPr>
              <a:t>an</a:t>
            </a:r>
            <a:r>
              <a:rPr sz="1400" spc="95" dirty="0">
                <a:latin typeface="Cambria"/>
                <a:cs typeface="Cambria"/>
              </a:rPr>
              <a:t>d</a:t>
            </a:r>
            <a:r>
              <a:rPr sz="1400" spc="30" dirty="0">
                <a:latin typeface="Cambria"/>
                <a:cs typeface="Cambria"/>
              </a:rPr>
              <a:t> oth</a:t>
            </a:r>
            <a:r>
              <a:rPr sz="1400" spc="40" dirty="0">
                <a:latin typeface="Cambria"/>
                <a:cs typeface="Cambria"/>
              </a:rPr>
              <a:t>e</a:t>
            </a:r>
            <a:r>
              <a:rPr sz="1400" dirty="0">
                <a:latin typeface="Cambria"/>
                <a:cs typeface="Cambria"/>
              </a:rPr>
              <a:t>r</a:t>
            </a:r>
            <a:r>
              <a:rPr sz="1400" spc="40" dirty="0">
                <a:latin typeface="Cambria"/>
                <a:cs typeface="Cambria"/>
              </a:rPr>
              <a:t> </a:t>
            </a:r>
            <a:r>
              <a:rPr sz="1400" spc="70" dirty="0">
                <a:latin typeface="Cambria"/>
                <a:cs typeface="Cambria"/>
              </a:rPr>
              <a:t>a</a:t>
            </a:r>
            <a:r>
              <a:rPr sz="1400" spc="65" dirty="0">
                <a:latin typeface="Cambria"/>
                <a:cs typeface="Cambria"/>
              </a:rPr>
              <a:t>d</a:t>
            </a:r>
            <a:r>
              <a:rPr sz="1400" spc="10" dirty="0">
                <a:latin typeface="Cambria"/>
                <a:cs typeface="Cambria"/>
              </a:rPr>
              <a:t>v</a:t>
            </a:r>
            <a:r>
              <a:rPr sz="1400" spc="50" dirty="0">
                <a:latin typeface="Cambria"/>
                <a:cs typeface="Cambria"/>
              </a:rPr>
              <a:t>erse  </a:t>
            </a:r>
            <a:r>
              <a:rPr sz="1400" spc="25" dirty="0">
                <a:latin typeface="Cambria"/>
                <a:cs typeface="Cambria"/>
              </a:rPr>
              <a:t>environmental </a:t>
            </a:r>
            <a:r>
              <a:rPr sz="1400" spc="45" dirty="0">
                <a:latin typeface="Cambria"/>
                <a:cs typeface="Cambria"/>
              </a:rPr>
              <a:t>impacts </a:t>
            </a:r>
            <a:r>
              <a:rPr sz="1400" spc="20" dirty="0">
                <a:latin typeface="Cambria"/>
                <a:cs typeface="Cambria"/>
              </a:rPr>
              <a:t>throughout their </a:t>
            </a:r>
            <a:r>
              <a:rPr sz="1400" spc="65" dirty="0">
                <a:latin typeface="Cambria"/>
                <a:cs typeface="Cambria"/>
              </a:rPr>
              <a:t>lifecycle, </a:t>
            </a:r>
            <a:r>
              <a:rPr sz="1400" spc="25" dirty="0">
                <a:latin typeface="Cambria"/>
                <a:cs typeface="Cambria"/>
              </a:rPr>
              <a:t>whether </a:t>
            </a:r>
            <a:r>
              <a:rPr sz="1400" spc="15" dirty="0">
                <a:latin typeface="Cambria"/>
                <a:cs typeface="Cambria"/>
              </a:rPr>
              <a:t>in </a:t>
            </a:r>
            <a:r>
              <a:rPr sz="1400" spc="-295" dirty="0">
                <a:latin typeface="Cambria"/>
                <a:cs typeface="Cambria"/>
              </a:rPr>
              <a:t> </a:t>
            </a:r>
            <a:r>
              <a:rPr sz="1400" spc="20" dirty="0">
                <a:latin typeface="Cambria"/>
                <a:cs typeface="Cambria"/>
              </a:rPr>
              <a:t>their</a:t>
            </a:r>
            <a:r>
              <a:rPr sz="1400" spc="45" dirty="0">
                <a:latin typeface="Cambria"/>
                <a:cs typeface="Cambria"/>
              </a:rPr>
              <a:t> </a:t>
            </a:r>
            <a:r>
              <a:rPr sz="1400" spc="55" dirty="0">
                <a:latin typeface="Cambria"/>
                <a:cs typeface="Cambria"/>
              </a:rPr>
              <a:t>use</a:t>
            </a:r>
            <a:r>
              <a:rPr sz="1400" spc="40" dirty="0">
                <a:latin typeface="Cambria"/>
                <a:cs typeface="Cambria"/>
              </a:rPr>
              <a:t> </a:t>
            </a:r>
            <a:r>
              <a:rPr sz="1400" spc="25" dirty="0">
                <a:latin typeface="Cambria"/>
                <a:cs typeface="Cambria"/>
              </a:rPr>
              <a:t>or</a:t>
            </a:r>
            <a:r>
              <a:rPr sz="1400" spc="40" dirty="0">
                <a:latin typeface="Cambria"/>
                <a:cs typeface="Cambria"/>
              </a:rPr>
              <a:t> production.</a:t>
            </a:r>
            <a:endParaRPr sz="1400">
              <a:latin typeface="Cambria"/>
              <a:cs typeface="Cambria"/>
            </a:endParaRPr>
          </a:p>
          <a:p>
            <a:pPr marL="298450" marR="3222625" indent="-285750">
              <a:buFont typeface="Tahoma"/>
              <a:buChar char="•"/>
              <a:tabLst>
                <a:tab pos="297815" algn="l"/>
                <a:tab pos="298450" algn="l"/>
              </a:tabLst>
            </a:pPr>
            <a:r>
              <a:rPr sz="1400" b="1" spc="75" dirty="0">
                <a:latin typeface="Cambria"/>
                <a:cs typeface="Cambria"/>
              </a:rPr>
              <a:t>Efficiency: </a:t>
            </a:r>
            <a:r>
              <a:rPr sz="1400" spc="40" dirty="0">
                <a:latin typeface="Cambria"/>
                <a:cs typeface="Cambria"/>
              </a:rPr>
              <a:t>Sustainable </a:t>
            </a:r>
            <a:r>
              <a:rPr sz="1400" spc="60" dirty="0">
                <a:latin typeface="Cambria"/>
                <a:cs typeface="Cambria"/>
              </a:rPr>
              <a:t>technologies </a:t>
            </a:r>
            <a:r>
              <a:rPr sz="1400" spc="50" dirty="0">
                <a:latin typeface="Cambria"/>
                <a:cs typeface="Cambria"/>
              </a:rPr>
              <a:t>emphasize </a:t>
            </a:r>
            <a:r>
              <a:rPr sz="1400" spc="35" dirty="0">
                <a:latin typeface="Cambria"/>
                <a:cs typeface="Cambria"/>
              </a:rPr>
              <a:t>efficient </a:t>
            </a:r>
            <a:r>
              <a:rPr sz="1400" spc="40" dirty="0">
                <a:latin typeface="Cambria"/>
                <a:cs typeface="Cambria"/>
              </a:rPr>
              <a:t> </a:t>
            </a:r>
            <a:r>
              <a:rPr sz="1400" spc="10" dirty="0">
                <a:latin typeface="Cambria"/>
                <a:cs typeface="Cambria"/>
              </a:rPr>
              <a:t>utilization</a:t>
            </a:r>
            <a:r>
              <a:rPr sz="1400" spc="65" dirty="0">
                <a:latin typeface="Cambria"/>
                <a:cs typeface="Cambria"/>
              </a:rPr>
              <a:t> </a:t>
            </a:r>
            <a:r>
              <a:rPr sz="1400" spc="15" dirty="0">
                <a:latin typeface="Cambria"/>
                <a:cs typeface="Cambria"/>
              </a:rPr>
              <a:t>of</a:t>
            </a:r>
            <a:r>
              <a:rPr sz="1400" spc="50" dirty="0">
                <a:latin typeface="Cambria"/>
                <a:cs typeface="Cambria"/>
              </a:rPr>
              <a:t> </a:t>
            </a:r>
            <a:r>
              <a:rPr sz="1400" spc="70" dirty="0">
                <a:latin typeface="Cambria"/>
                <a:cs typeface="Cambria"/>
              </a:rPr>
              <a:t>energy</a:t>
            </a:r>
            <a:r>
              <a:rPr sz="1400" spc="45" dirty="0">
                <a:latin typeface="Cambria"/>
                <a:cs typeface="Cambria"/>
              </a:rPr>
              <a:t> </a:t>
            </a:r>
            <a:r>
              <a:rPr sz="1400" spc="55" dirty="0">
                <a:latin typeface="Cambria"/>
                <a:cs typeface="Cambria"/>
              </a:rPr>
              <a:t>and</a:t>
            </a:r>
            <a:r>
              <a:rPr sz="1400" spc="40" dirty="0">
                <a:latin typeface="Cambria"/>
                <a:cs typeface="Cambria"/>
              </a:rPr>
              <a:t> </a:t>
            </a:r>
            <a:r>
              <a:rPr sz="1400" spc="45" dirty="0">
                <a:latin typeface="Cambria"/>
                <a:cs typeface="Cambria"/>
              </a:rPr>
              <a:t>resources,</a:t>
            </a:r>
            <a:r>
              <a:rPr sz="1400" spc="-70" dirty="0">
                <a:latin typeface="Cambria"/>
                <a:cs typeface="Cambria"/>
              </a:rPr>
              <a:t> </a:t>
            </a:r>
            <a:r>
              <a:rPr sz="1400" spc="30" dirty="0">
                <a:latin typeface="Cambria"/>
                <a:cs typeface="Cambria"/>
              </a:rPr>
              <a:t>striving</a:t>
            </a:r>
            <a:r>
              <a:rPr sz="1400" spc="60" dirty="0">
                <a:latin typeface="Cambria"/>
                <a:cs typeface="Cambria"/>
              </a:rPr>
              <a:t> </a:t>
            </a:r>
            <a:r>
              <a:rPr sz="1400" dirty="0">
                <a:latin typeface="Cambria"/>
                <a:cs typeface="Cambria"/>
              </a:rPr>
              <a:t>to</a:t>
            </a:r>
            <a:r>
              <a:rPr sz="1400" spc="55" dirty="0">
                <a:latin typeface="Cambria"/>
                <a:cs typeface="Cambria"/>
              </a:rPr>
              <a:t> </a:t>
            </a:r>
            <a:r>
              <a:rPr sz="1400" spc="30" dirty="0">
                <a:latin typeface="Cambria"/>
                <a:cs typeface="Cambria"/>
              </a:rPr>
              <a:t>optimize</a:t>
            </a:r>
            <a:r>
              <a:rPr sz="1400" spc="50" dirty="0">
                <a:latin typeface="Cambria"/>
                <a:cs typeface="Cambria"/>
              </a:rPr>
              <a:t> </a:t>
            </a:r>
            <a:r>
              <a:rPr sz="1400" spc="20" dirty="0">
                <a:latin typeface="Cambria"/>
                <a:cs typeface="Cambria"/>
              </a:rPr>
              <a:t>their </a:t>
            </a:r>
            <a:r>
              <a:rPr sz="1400" spc="-295" dirty="0">
                <a:latin typeface="Cambria"/>
                <a:cs typeface="Cambria"/>
              </a:rPr>
              <a:t> </a:t>
            </a:r>
            <a:r>
              <a:rPr sz="1400" spc="55" dirty="0">
                <a:latin typeface="Cambria"/>
                <a:cs typeface="Cambria"/>
              </a:rPr>
              <a:t>performance</a:t>
            </a:r>
            <a:r>
              <a:rPr sz="1400" spc="30" dirty="0">
                <a:latin typeface="Cambria"/>
                <a:cs typeface="Cambria"/>
              </a:rPr>
              <a:t> </a:t>
            </a:r>
            <a:r>
              <a:rPr sz="1400" spc="55" dirty="0">
                <a:latin typeface="Cambria"/>
                <a:cs typeface="Cambria"/>
              </a:rPr>
              <a:t>and</a:t>
            </a:r>
            <a:r>
              <a:rPr sz="1400" spc="30" dirty="0">
                <a:latin typeface="Cambria"/>
                <a:cs typeface="Cambria"/>
              </a:rPr>
              <a:t> </a:t>
            </a:r>
            <a:r>
              <a:rPr sz="1400" spc="25" dirty="0">
                <a:latin typeface="Cambria"/>
                <a:cs typeface="Cambria"/>
              </a:rPr>
              <a:t>minimize</a:t>
            </a:r>
            <a:r>
              <a:rPr sz="1400" spc="45" dirty="0">
                <a:latin typeface="Cambria"/>
                <a:cs typeface="Cambria"/>
              </a:rPr>
              <a:t> </a:t>
            </a:r>
            <a:r>
              <a:rPr sz="1400" spc="35" dirty="0">
                <a:latin typeface="Cambria"/>
                <a:cs typeface="Cambria"/>
              </a:rPr>
              <a:t>waste.</a:t>
            </a:r>
            <a:endParaRPr sz="1400">
              <a:latin typeface="Cambria"/>
              <a:cs typeface="Cambria"/>
            </a:endParaRPr>
          </a:p>
        </p:txBody>
      </p:sp>
      <p:pic>
        <p:nvPicPr>
          <p:cNvPr id="12" name="object 12"/>
          <p:cNvPicPr/>
          <p:nvPr/>
        </p:nvPicPr>
        <p:blipFill>
          <a:blip r:embed="rId7" cstate="print"/>
          <a:stretch>
            <a:fillRect/>
          </a:stretch>
        </p:blipFill>
        <p:spPr>
          <a:xfrm>
            <a:off x="7463790" y="1831848"/>
            <a:ext cx="2857500" cy="1600200"/>
          </a:xfrm>
          <a:prstGeom prst="rect">
            <a:avLst/>
          </a:prstGeom>
        </p:spPr>
      </p:pic>
      <p:pic>
        <p:nvPicPr>
          <p:cNvPr id="13" name="object 13"/>
          <p:cNvPicPr/>
          <p:nvPr/>
        </p:nvPicPr>
        <p:blipFill>
          <a:blip r:embed="rId8" cstate="print"/>
          <a:stretch>
            <a:fillRect/>
          </a:stretch>
        </p:blipFill>
        <p:spPr>
          <a:xfrm>
            <a:off x="7559040" y="3606546"/>
            <a:ext cx="2667000" cy="1714500"/>
          </a:xfrm>
          <a:prstGeom prst="rect">
            <a:avLst/>
          </a:prstGeom>
        </p:spPr>
      </p:pic>
      <p:grpSp>
        <p:nvGrpSpPr>
          <p:cNvPr id="14" name="object 14"/>
          <p:cNvGrpSpPr/>
          <p:nvPr/>
        </p:nvGrpSpPr>
        <p:grpSpPr>
          <a:xfrm>
            <a:off x="1775459" y="4430267"/>
            <a:ext cx="5506720" cy="2056130"/>
            <a:chOff x="251459" y="4430267"/>
            <a:chExt cx="5506720" cy="2056130"/>
          </a:xfrm>
        </p:grpSpPr>
        <p:pic>
          <p:nvPicPr>
            <p:cNvPr id="15" name="object 15"/>
            <p:cNvPicPr/>
            <p:nvPr/>
          </p:nvPicPr>
          <p:blipFill>
            <a:blip r:embed="rId9" cstate="print"/>
            <a:stretch>
              <a:fillRect/>
            </a:stretch>
          </p:blipFill>
          <p:spPr>
            <a:xfrm>
              <a:off x="251459" y="4437125"/>
              <a:ext cx="2705100" cy="2016252"/>
            </a:xfrm>
            <a:prstGeom prst="rect">
              <a:avLst/>
            </a:prstGeom>
          </p:spPr>
        </p:pic>
        <p:pic>
          <p:nvPicPr>
            <p:cNvPr id="16" name="object 16"/>
            <p:cNvPicPr/>
            <p:nvPr/>
          </p:nvPicPr>
          <p:blipFill>
            <a:blip r:embed="rId10" cstate="print"/>
            <a:stretch>
              <a:fillRect/>
            </a:stretch>
          </p:blipFill>
          <p:spPr>
            <a:xfrm>
              <a:off x="2956559" y="4430267"/>
              <a:ext cx="2801112" cy="2055876"/>
            </a:xfrm>
            <a:prstGeom prst="rect">
              <a:avLst/>
            </a:prstGeom>
          </p:spPr>
        </p:pic>
      </p:grpSp>
      <p:sp>
        <p:nvSpPr>
          <p:cNvPr id="17" name="object 17"/>
          <p:cNvSpPr txBox="1">
            <a:spLocks noGrp="1"/>
          </p:cNvSpPr>
          <p:nvPr>
            <p:ph type="sldNum" sz="quarter" idx="12"/>
          </p:nvPr>
        </p:nvSpPr>
        <p:spPr>
          <a:xfrm>
            <a:off x="1766825" y="6505592"/>
            <a:ext cx="317500" cy="159659"/>
          </a:xfrm>
          <a:prstGeom prst="rect">
            <a:avLst/>
          </a:prstGeom>
        </p:spPr>
        <p:txBody>
          <a:bodyPr vert="horz" wrap="square" lIns="0" tIns="5715" rIns="0" bIns="0" rtlCol="0">
            <a:spAutoFit/>
          </a:bodyPr>
          <a:lstStyle/>
          <a:p>
            <a:pPr marL="60325">
              <a:spcBef>
                <a:spcPts val="45"/>
              </a:spcBef>
            </a:pPr>
            <a:fld id="{81D60167-4931-47E6-BA6A-407CBD079E47}" type="slidenum">
              <a:rPr spc="-15" dirty="0">
                <a:latin typeface="Cambria"/>
                <a:cs typeface="Cambria"/>
              </a:rPr>
              <a:pPr marL="60325">
                <a:spcBef>
                  <a:spcPts val="45"/>
                </a:spcBef>
              </a:pPr>
              <a:t>25</a:t>
            </a:fld>
            <a:endParaRPr spc="-15" dirty="0">
              <a:latin typeface="Cambria"/>
              <a:cs typeface="Cambri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167622" y="6309359"/>
            <a:ext cx="1500377" cy="548640"/>
          </a:xfrm>
          <a:prstGeom prst="rect">
            <a:avLst/>
          </a:prstGeom>
        </p:spPr>
      </p:pic>
      <p:sp>
        <p:nvSpPr>
          <p:cNvPr id="3" name="object 3"/>
          <p:cNvSpPr txBox="1"/>
          <p:nvPr/>
        </p:nvSpPr>
        <p:spPr>
          <a:xfrm>
            <a:off x="1731519" y="6517893"/>
            <a:ext cx="187325" cy="166712"/>
          </a:xfrm>
          <a:prstGeom prst="rect">
            <a:avLst/>
          </a:prstGeom>
        </p:spPr>
        <p:txBody>
          <a:bodyPr vert="horz" wrap="square" lIns="0" tIns="12700" rIns="0" bIns="0" rtlCol="0">
            <a:spAutoFit/>
          </a:bodyPr>
          <a:lstStyle/>
          <a:p>
            <a:pPr marL="12700">
              <a:spcBef>
                <a:spcPts val="100"/>
              </a:spcBef>
            </a:pPr>
            <a:r>
              <a:rPr sz="1000" dirty="0">
                <a:latin typeface="Lucida Sans Unicode"/>
                <a:cs typeface="Lucida Sans Unicode"/>
              </a:rPr>
              <a:t>63</a:t>
            </a:r>
            <a:endParaRPr sz="1000">
              <a:latin typeface="Lucida Sans Unicode"/>
              <a:cs typeface="Lucida Sans Unicode"/>
            </a:endParaRPr>
          </a:p>
        </p:txBody>
      </p:sp>
      <p:grpSp>
        <p:nvGrpSpPr>
          <p:cNvPr id="4" name="object 4"/>
          <p:cNvGrpSpPr/>
          <p:nvPr/>
        </p:nvGrpSpPr>
        <p:grpSpPr>
          <a:xfrm>
            <a:off x="1524000" y="1"/>
            <a:ext cx="9144000" cy="765175"/>
            <a:chOff x="0" y="0"/>
            <a:chExt cx="9144000" cy="765175"/>
          </a:xfrm>
        </p:grpSpPr>
        <p:pic>
          <p:nvPicPr>
            <p:cNvPr id="5" name="object 5"/>
            <p:cNvPicPr/>
            <p:nvPr/>
          </p:nvPicPr>
          <p:blipFill>
            <a:blip r:embed="rId3" cstate="print"/>
            <a:stretch>
              <a:fillRect/>
            </a:stretch>
          </p:blipFill>
          <p:spPr>
            <a:xfrm>
              <a:off x="0" y="0"/>
              <a:ext cx="9144000" cy="765048"/>
            </a:xfrm>
            <a:prstGeom prst="rect">
              <a:avLst/>
            </a:prstGeom>
          </p:spPr>
        </p:pic>
        <p:pic>
          <p:nvPicPr>
            <p:cNvPr id="6" name="object 6"/>
            <p:cNvPicPr/>
            <p:nvPr/>
          </p:nvPicPr>
          <p:blipFill>
            <a:blip r:embed="rId4" cstate="print"/>
            <a:stretch>
              <a:fillRect/>
            </a:stretch>
          </p:blipFill>
          <p:spPr>
            <a:xfrm>
              <a:off x="3464814" y="281940"/>
              <a:ext cx="2215895" cy="206502"/>
            </a:xfrm>
            <a:prstGeom prst="rect">
              <a:avLst/>
            </a:prstGeom>
          </p:spPr>
        </p:pic>
      </p:grpSp>
      <p:pic>
        <p:nvPicPr>
          <p:cNvPr id="7" name="object 7"/>
          <p:cNvPicPr/>
          <p:nvPr/>
        </p:nvPicPr>
        <p:blipFill>
          <a:blip r:embed="rId5" cstate="print"/>
          <a:stretch>
            <a:fillRect/>
          </a:stretch>
        </p:blipFill>
        <p:spPr>
          <a:xfrm>
            <a:off x="6511140" y="1525788"/>
            <a:ext cx="3970473" cy="3724096"/>
          </a:xfrm>
          <a:prstGeom prst="rect">
            <a:avLst/>
          </a:prstGeom>
        </p:spPr>
      </p:pic>
      <p:sp>
        <p:nvSpPr>
          <p:cNvPr id="8" name="object 8"/>
          <p:cNvSpPr txBox="1"/>
          <p:nvPr/>
        </p:nvSpPr>
        <p:spPr>
          <a:xfrm>
            <a:off x="1631823" y="1275969"/>
            <a:ext cx="4661535" cy="2032000"/>
          </a:xfrm>
          <a:prstGeom prst="rect">
            <a:avLst/>
          </a:prstGeom>
          <a:ln w="9905">
            <a:solidFill>
              <a:srgbClr val="2CA1BE"/>
            </a:solidFill>
          </a:ln>
        </p:spPr>
        <p:txBody>
          <a:bodyPr vert="horz" wrap="square" lIns="0" tIns="40005" rIns="0" bIns="0" rtlCol="0">
            <a:spAutoFit/>
          </a:bodyPr>
          <a:lstStyle/>
          <a:p>
            <a:pPr marL="376555" marR="84455" indent="-285750" algn="just">
              <a:spcBef>
                <a:spcPts val="315"/>
              </a:spcBef>
              <a:buFont typeface="Tahoma"/>
              <a:buChar char="•"/>
              <a:tabLst>
                <a:tab pos="377190" algn="l"/>
              </a:tabLst>
            </a:pPr>
            <a:r>
              <a:rPr sz="1400" spc="60" dirty="0">
                <a:solidFill>
                  <a:srgbClr val="111111"/>
                </a:solidFill>
                <a:latin typeface="Cambria"/>
                <a:cs typeface="Cambria"/>
              </a:rPr>
              <a:t>Greenwashing </a:t>
            </a:r>
            <a:r>
              <a:rPr sz="1400" spc="25" dirty="0">
                <a:solidFill>
                  <a:srgbClr val="111111"/>
                </a:solidFill>
                <a:latin typeface="Cambria"/>
                <a:cs typeface="Cambria"/>
              </a:rPr>
              <a:t>is </a:t>
            </a:r>
            <a:r>
              <a:rPr sz="1400" spc="30" dirty="0">
                <a:solidFill>
                  <a:srgbClr val="111111"/>
                </a:solidFill>
                <a:latin typeface="Cambria"/>
                <a:cs typeface="Cambria"/>
              </a:rPr>
              <a:t>the </a:t>
            </a:r>
            <a:r>
              <a:rPr sz="1400" spc="50" dirty="0">
                <a:solidFill>
                  <a:srgbClr val="111111"/>
                </a:solidFill>
                <a:latin typeface="Cambria"/>
                <a:cs typeface="Cambria"/>
              </a:rPr>
              <a:t>process </a:t>
            </a:r>
            <a:r>
              <a:rPr sz="1400" spc="20" dirty="0">
                <a:solidFill>
                  <a:srgbClr val="111111"/>
                </a:solidFill>
                <a:latin typeface="Cambria"/>
                <a:cs typeface="Cambria"/>
              </a:rPr>
              <a:t>of </a:t>
            </a:r>
            <a:r>
              <a:rPr sz="1400" spc="55" dirty="0">
                <a:solidFill>
                  <a:srgbClr val="111111"/>
                </a:solidFill>
                <a:latin typeface="Cambria"/>
                <a:cs typeface="Cambria"/>
              </a:rPr>
              <a:t>conveying a </a:t>
            </a:r>
            <a:r>
              <a:rPr sz="1400" spc="50" dirty="0">
                <a:solidFill>
                  <a:srgbClr val="111111"/>
                </a:solidFill>
                <a:latin typeface="Cambria"/>
                <a:cs typeface="Cambria"/>
              </a:rPr>
              <a:t>false </a:t>
            </a:r>
            <a:r>
              <a:rPr sz="1400" spc="55" dirty="0">
                <a:solidFill>
                  <a:srgbClr val="111111"/>
                </a:solidFill>
                <a:latin typeface="Cambria"/>
                <a:cs typeface="Cambria"/>
              </a:rPr>
              <a:t> </a:t>
            </a:r>
            <a:r>
              <a:rPr sz="1400" spc="35" dirty="0">
                <a:solidFill>
                  <a:srgbClr val="111111"/>
                </a:solidFill>
                <a:latin typeface="Cambria"/>
                <a:cs typeface="Cambria"/>
              </a:rPr>
              <a:t>impression </a:t>
            </a:r>
            <a:r>
              <a:rPr sz="1400" spc="30" dirty="0">
                <a:solidFill>
                  <a:srgbClr val="111111"/>
                </a:solidFill>
                <a:latin typeface="Cambria"/>
                <a:cs typeface="Cambria"/>
              </a:rPr>
              <a:t>or </a:t>
            </a:r>
            <a:r>
              <a:rPr sz="1400" spc="60" dirty="0">
                <a:solidFill>
                  <a:srgbClr val="111111"/>
                </a:solidFill>
                <a:latin typeface="Cambria"/>
                <a:cs typeface="Cambria"/>
              </a:rPr>
              <a:t>misleading </a:t>
            </a:r>
            <a:r>
              <a:rPr sz="1400" spc="20" dirty="0">
                <a:solidFill>
                  <a:srgbClr val="111111"/>
                </a:solidFill>
                <a:latin typeface="Cambria"/>
                <a:cs typeface="Cambria"/>
              </a:rPr>
              <a:t>information </a:t>
            </a:r>
            <a:r>
              <a:rPr sz="1400" spc="40" dirty="0">
                <a:solidFill>
                  <a:srgbClr val="111111"/>
                </a:solidFill>
                <a:latin typeface="Cambria"/>
                <a:cs typeface="Cambria"/>
              </a:rPr>
              <a:t>about </a:t>
            </a:r>
            <a:r>
              <a:rPr sz="1400" dirty="0">
                <a:solidFill>
                  <a:srgbClr val="111111"/>
                </a:solidFill>
                <a:latin typeface="Cambria"/>
                <a:cs typeface="Cambria"/>
              </a:rPr>
              <a:t>how </a:t>
            </a:r>
            <a:r>
              <a:rPr sz="1400" spc="55" dirty="0">
                <a:solidFill>
                  <a:srgbClr val="111111"/>
                </a:solidFill>
                <a:latin typeface="Cambria"/>
                <a:cs typeface="Cambria"/>
              </a:rPr>
              <a:t>a </a:t>
            </a:r>
            <a:r>
              <a:rPr sz="1400" spc="60" dirty="0">
                <a:solidFill>
                  <a:srgbClr val="111111"/>
                </a:solidFill>
                <a:latin typeface="Cambria"/>
                <a:cs typeface="Cambria"/>
              </a:rPr>
              <a:t> </a:t>
            </a:r>
            <a:r>
              <a:rPr sz="1400" spc="45" dirty="0">
                <a:solidFill>
                  <a:srgbClr val="111111"/>
                </a:solidFill>
                <a:latin typeface="Cambria"/>
                <a:cs typeface="Cambria"/>
              </a:rPr>
              <a:t>company’s</a:t>
            </a:r>
            <a:r>
              <a:rPr sz="1400" spc="25" dirty="0">
                <a:solidFill>
                  <a:srgbClr val="111111"/>
                </a:solidFill>
                <a:latin typeface="Cambria"/>
                <a:cs typeface="Cambria"/>
              </a:rPr>
              <a:t> </a:t>
            </a:r>
            <a:r>
              <a:rPr sz="1400" spc="35" dirty="0">
                <a:solidFill>
                  <a:srgbClr val="111111"/>
                </a:solidFill>
                <a:latin typeface="Cambria"/>
                <a:cs typeface="Cambria"/>
              </a:rPr>
              <a:t>products are </a:t>
            </a:r>
            <a:r>
              <a:rPr sz="1400" spc="30" dirty="0">
                <a:solidFill>
                  <a:srgbClr val="111111"/>
                </a:solidFill>
                <a:latin typeface="Cambria"/>
                <a:cs typeface="Cambria"/>
              </a:rPr>
              <a:t>environmentally</a:t>
            </a:r>
            <a:r>
              <a:rPr sz="1400" spc="45" dirty="0">
                <a:solidFill>
                  <a:srgbClr val="111111"/>
                </a:solidFill>
                <a:latin typeface="Cambria"/>
                <a:cs typeface="Cambria"/>
              </a:rPr>
              <a:t> </a:t>
            </a:r>
            <a:r>
              <a:rPr sz="1400" spc="55" dirty="0">
                <a:solidFill>
                  <a:srgbClr val="111111"/>
                </a:solidFill>
                <a:latin typeface="Cambria"/>
                <a:cs typeface="Cambria"/>
              </a:rPr>
              <a:t>sound.</a:t>
            </a:r>
            <a:endParaRPr sz="1400">
              <a:latin typeface="Cambria"/>
              <a:cs typeface="Cambria"/>
            </a:endParaRPr>
          </a:p>
          <a:p>
            <a:pPr>
              <a:spcBef>
                <a:spcPts val="35"/>
              </a:spcBef>
              <a:buClr>
                <a:srgbClr val="111111"/>
              </a:buClr>
              <a:buFont typeface="Tahoma"/>
              <a:buChar char="•"/>
            </a:pPr>
            <a:endParaRPr sz="1400">
              <a:latin typeface="Cambria"/>
              <a:cs typeface="Cambria"/>
            </a:endParaRPr>
          </a:p>
          <a:p>
            <a:pPr marL="376555" marR="84455" indent="-285750" algn="just">
              <a:buFont typeface="Tahoma"/>
              <a:buChar char="•"/>
              <a:tabLst>
                <a:tab pos="377190" algn="l"/>
              </a:tabLst>
            </a:pPr>
            <a:r>
              <a:rPr sz="1400" spc="60" dirty="0">
                <a:solidFill>
                  <a:srgbClr val="111111"/>
                </a:solidFill>
                <a:latin typeface="Cambria"/>
                <a:cs typeface="Cambria"/>
              </a:rPr>
              <a:t>Greenwashing </a:t>
            </a:r>
            <a:r>
              <a:rPr sz="1400" spc="30" dirty="0">
                <a:solidFill>
                  <a:srgbClr val="111111"/>
                </a:solidFill>
                <a:latin typeface="Cambria"/>
                <a:cs typeface="Cambria"/>
              </a:rPr>
              <a:t>involves </a:t>
            </a:r>
            <a:r>
              <a:rPr sz="1400" spc="60" dirty="0">
                <a:solidFill>
                  <a:srgbClr val="111111"/>
                </a:solidFill>
                <a:latin typeface="Cambria"/>
                <a:cs typeface="Cambria"/>
              </a:rPr>
              <a:t>making </a:t>
            </a:r>
            <a:r>
              <a:rPr sz="1400" spc="35" dirty="0">
                <a:solidFill>
                  <a:srgbClr val="111111"/>
                </a:solidFill>
                <a:latin typeface="Cambria"/>
                <a:cs typeface="Cambria"/>
              </a:rPr>
              <a:t>an </a:t>
            </a:r>
            <a:r>
              <a:rPr sz="1400" spc="25" dirty="0">
                <a:solidFill>
                  <a:srgbClr val="111111"/>
                </a:solidFill>
                <a:latin typeface="Cambria"/>
                <a:cs typeface="Cambria"/>
              </a:rPr>
              <a:t>unsubstantiated </a:t>
            </a:r>
            <a:r>
              <a:rPr sz="1400" spc="30" dirty="0">
                <a:solidFill>
                  <a:srgbClr val="111111"/>
                </a:solidFill>
                <a:latin typeface="Cambria"/>
                <a:cs typeface="Cambria"/>
              </a:rPr>
              <a:t> </a:t>
            </a:r>
            <a:r>
              <a:rPr sz="1400" spc="50" dirty="0">
                <a:solidFill>
                  <a:srgbClr val="111111"/>
                </a:solidFill>
                <a:latin typeface="Cambria"/>
                <a:cs typeface="Cambria"/>
              </a:rPr>
              <a:t>claim </a:t>
            </a:r>
            <a:r>
              <a:rPr sz="1400" dirty="0">
                <a:solidFill>
                  <a:srgbClr val="111111"/>
                </a:solidFill>
                <a:latin typeface="Cambria"/>
                <a:cs typeface="Cambria"/>
              </a:rPr>
              <a:t>to</a:t>
            </a:r>
            <a:r>
              <a:rPr sz="1400" spc="5" dirty="0">
                <a:solidFill>
                  <a:srgbClr val="111111"/>
                </a:solidFill>
                <a:latin typeface="Cambria"/>
                <a:cs typeface="Cambria"/>
              </a:rPr>
              <a:t> </a:t>
            </a:r>
            <a:r>
              <a:rPr sz="1400" spc="80" dirty="0">
                <a:solidFill>
                  <a:srgbClr val="111111"/>
                </a:solidFill>
                <a:latin typeface="Cambria"/>
                <a:cs typeface="Cambria"/>
              </a:rPr>
              <a:t>deceive </a:t>
            </a:r>
            <a:r>
              <a:rPr sz="1400" spc="45" dirty="0">
                <a:solidFill>
                  <a:srgbClr val="111111"/>
                </a:solidFill>
                <a:latin typeface="Cambria"/>
                <a:cs typeface="Cambria"/>
              </a:rPr>
              <a:t>consumers </a:t>
            </a:r>
            <a:r>
              <a:rPr sz="1400" spc="10" dirty="0">
                <a:solidFill>
                  <a:srgbClr val="111111"/>
                </a:solidFill>
                <a:latin typeface="Cambria"/>
                <a:cs typeface="Cambria"/>
              </a:rPr>
              <a:t>into</a:t>
            </a:r>
            <a:r>
              <a:rPr sz="1400" spc="15" dirty="0">
                <a:solidFill>
                  <a:srgbClr val="111111"/>
                </a:solidFill>
                <a:latin typeface="Cambria"/>
                <a:cs typeface="Cambria"/>
              </a:rPr>
              <a:t> </a:t>
            </a:r>
            <a:r>
              <a:rPr sz="1400" spc="70" dirty="0">
                <a:solidFill>
                  <a:srgbClr val="111111"/>
                </a:solidFill>
                <a:latin typeface="Cambria"/>
                <a:cs typeface="Cambria"/>
              </a:rPr>
              <a:t>believing </a:t>
            </a:r>
            <a:r>
              <a:rPr sz="1400" spc="-5" dirty="0">
                <a:solidFill>
                  <a:srgbClr val="111111"/>
                </a:solidFill>
                <a:latin typeface="Cambria"/>
                <a:cs typeface="Cambria"/>
              </a:rPr>
              <a:t>that</a:t>
            </a:r>
            <a:r>
              <a:rPr sz="1400" dirty="0">
                <a:solidFill>
                  <a:srgbClr val="111111"/>
                </a:solidFill>
                <a:latin typeface="Cambria"/>
                <a:cs typeface="Cambria"/>
              </a:rPr>
              <a:t> </a:t>
            </a:r>
            <a:r>
              <a:rPr sz="1400" spc="55" dirty="0">
                <a:solidFill>
                  <a:srgbClr val="111111"/>
                </a:solidFill>
                <a:latin typeface="Cambria"/>
                <a:cs typeface="Cambria"/>
              </a:rPr>
              <a:t>a </a:t>
            </a:r>
            <a:r>
              <a:rPr sz="1400" spc="60" dirty="0">
                <a:solidFill>
                  <a:srgbClr val="111111"/>
                </a:solidFill>
                <a:latin typeface="Cambria"/>
                <a:cs typeface="Cambria"/>
              </a:rPr>
              <a:t> </a:t>
            </a:r>
            <a:r>
              <a:rPr sz="1400" spc="40" dirty="0">
                <a:solidFill>
                  <a:srgbClr val="111111"/>
                </a:solidFill>
                <a:latin typeface="Cambria"/>
                <a:cs typeface="Cambria"/>
              </a:rPr>
              <a:t>company’s</a:t>
            </a:r>
            <a:r>
              <a:rPr sz="1400" spc="45" dirty="0">
                <a:solidFill>
                  <a:srgbClr val="111111"/>
                </a:solidFill>
                <a:latin typeface="Cambria"/>
                <a:cs typeface="Cambria"/>
              </a:rPr>
              <a:t> </a:t>
            </a:r>
            <a:r>
              <a:rPr sz="1400" spc="35" dirty="0">
                <a:solidFill>
                  <a:srgbClr val="111111"/>
                </a:solidFill>
                <a:latin typeface="Cambria"/>
                <a:cs typeface="Cambria"/>
              </a:rPr>
              <a:t>products</a:t>
            </a:r>
            <a:r>
              <a:rPr sz="1400" spc="40" dirty="0">
                <a:solidFill>
                  <a:srgbClr val="111111"/>
                </a:solidFill>
                <a:latin typeface="Cambria"/>
                <a:cs typeface="Cambria"/>
              </a:rPr>
              <a:t> </a:t>
            </a:r>
            <a:r>
              <a:rPr sz="1400" spc="35" dirty="0">
                <a:solidFill>
                  <a:srgbClr val="111111"/>
                </a:solidFill>
                <a:latin typeface="Cambria"/>
                <a:cs typeface="Cambria"/>
              </a:rPr>
              <a:t>are  </a:t>
            </a:r>
            <a:r>
              <a:rPr sz="1400" spc="30" dirty="0">
                <a:solidFill>
                  <a:srgbClr val="111111"/>
                </a:solidFill>
                <a:latin typeface="Cambria"/>
                <a:cs typeface="Cambria"/>
              </a:rPr>
              <a:t>environmentally  </a:t>
            </a:r>
            <a:r>
              <a:rPr sz="1400" spc="40" dirty="0">
                <a:solidFill>
                  <a:srgbClr val="111111"/>
                </a:solidFill>
                <a:latin typeface="Cambria"/>
                <a:cs typeface="Cambria"/>
              </a:rPr>
              <a:t>friendly </a:t>
            </a:r>
            <a:r>
              <a:rPr sz="1400" spc="45" dirty="0">
                <a:solidFill>
                  <a:srgbClr val="111111"/>
                </a:solidFill>
                <a:latin typeface="Cambria"/>
                <a:cs typeface="Cambria"/>
              </a:rPr>
              <a:t> </a:t>
            </a:r>
            <a:r>
              <a:rPr sz="1400" spc="30" dirty="0">
                <a:solidFill>
                  <a:srgbClr val="111111"/>
                </a:solidFill>
                <a:latin typeface="Cambria"/>
                <a:cs typeface="Cambria"/>
              </a:rPr>
              <a:t>or</a:t>
            </a:r>
            <a:r>
              <a:rPr sz="1400" spc="35" dirty="0">
                <a:solidFill>
                  <a:srgbClr val="111111"/>
                </a:solidFill>
                <a:latin typeface="Cambria"/>
                <a:cs typeface="Cambria"/>
              </a:rPr>
              <a:t> </a:t>
            </a:r>
            <a:r>
              <a:rPr sz="1400" spc="45" dirty="0">
                <a:solidFill>
                  <a:srgbClr val="111111"/>
                </a:solidFill>
                <a:latin typeface="Cambria"/>
                <a:cs typeface="Cambria"/>
              </a:rPr>
              <a:t>have</a:t>
            </a:r>
            <a:r>
              <a:rPr sz="1400" spc="50" dirty="0">
                <a:solidFill>
                  <a:srgbClr val="111111"/>
                </a:solidFill>
                <a:latin typeface="Cambria"/>
                <a:cs typeface="Cambria"/>
              </a:rPr>
              <a:t> </a:t>
            </a:r>
            <a:r>
              <a:rPr sz="1400" spc="55" dirty="0">
                <a:solidFill>
                  <a:srgbClr val="111111"/>
                </a:solidFill>
                <a:latin typeface="Cambria"/>
                <a:cs typeface="Cambria"/>
              </a:rPr>
              <a:t>a</a:t>
            </a:r>
            <a:r>
              <a:rPr sz="1400" spc="60" dirty="0">
                <a:solidFill>
                  <a:srgbClr val="111111"/>
                </a:solidFill>
                <a:latin typeface="Cambria"/>
                <a:cs typeface="Cambria"/>
              </a:rPr>
              <a:t> </a:t>
            </a:r>
            <a:r>
              <a:rPr sz="1400" spc="45" dirty="0">
                <a:solidFill>
                  <a:srgbClr val="111111"/>
                </a:solidFill>
                <a:latin typeface="Cambria"/>
                <a:cs typeface="Cambria"/>
              </a:rPr>
              <a:t>greater</a:t>
            </a:r>
            <a:r>
              <a:rPr sz="1400" spc="50" dirty="0">
                <a:solidFill>
                  <a:srgbClr val="111111"/>
                </a:solidFill>
                <a:latin typeface="Cambria"/>
                <a:cs typeface="Cambria"/>
              </a:rPr>
              <a:t> </a:t>
            </a:r>
            <a:r>
              <a:rPr sz="1400" spc="35" dirty="0">
                <a:solidFill>
                  <a:srgbClr val="111111"/>
                </a:solidFill>
                <a:latin typeface="Cambria"/>
                <a:cs typeface="Cambria"/>
              </a:rPr>
              <a:t>positive</a:t>
            </a:r>
            <a:r>
              <a:rPr sz="1400" spc="40" dirty="0">
                <a:solidFill>
                  <a:srgbClr val="111111"/>
                </a:solidFill>
                <a:latin typeface="Cambria"/>
                <a:cs typeface="Cambria"/>
              </a:rPr>
              <a:t> </a:t>
            </a:r>
            <a:r>
              <a:rPr sz="1400" spc="25" dirty="0">
                <a:solidFill>
                  <a:srgbClr val="111111"/>
                </a:solidFill>
                <a:latin typeface="Cambria"/>
                <a:cs typeface="Cambria"/>
              </a:rPr>
              <a:t>environmental</a:t>
            </a:r>
            <a:r>
              <a:rPr sz="1400" spc="30" dirty="0">
                <a:solidFill>
                  <a:srgbClr val="111111"/>
                </a:solidFill>
                <a:latin typeface="Cambria"/>
                <a:cs typeface="Cambria"/>
              </a:rPr>
              <a:t> </a:t>
            </a:r>
            <a:r>
              <a:rPr sz="1400" spc="45" dirty="0">
                <a:solidFill>
                  <a:srgbClr val="111111"/>
                </a:solidFill>
                <a:latin typeface="Cambria"/>
                <a:cs typeface="Cambria"/>
              </a:rPr>
              <a:t>impact </a:t>
            </a:r>
            <a:r>
              <a:rPr sz="1400" spc="-295" dirty="0">
                <a:solidFill>
                  <a:srgbClr val="111111"/>
                </a:solidFill>
                <a:latin typeface="Cambria"/>
                <a:cs typeface="Cambria"/>
              </a:rPr>
              <a:t> </a:t>
            </a:r>
            <a:r>
              <a:rPr sz="1400" spc="10" dirty="0">
                <a:solidFill>
                  <a:srgbClr val="111111"/>
                </a:solidFill>
                <a:latin typeface="Cambria"/>
                <a:cs typeface="Cambria"/>
              </a:rPr>
              <a:t>than</a:t>
            </a:r>
            <a:r>
              <a:rPr sz="1400" spc="30" dirty="0">
                <a:solidFill>
                  <a:srgbClr val="111111"/>
                </a:solidFill>
                <a:latin typeface="Cambria"/>
                <a:cs typeface="Cambria"/>
              </a:rPr>
              <a:t> they</a:t>
            </a:r>
            <a:r>
              <a:rPr sz="1400" spc="35" dirty="0">
                <a:solidFill>
                  <a:srgbClr val="111111"/>
                </a:solidFill>
                <a:latin typeface="Cambria"/>
                <a:cs typeface="Cambria"/>
              </a:rPr>
              <a:t> actually</a:t>
            </a:r>
            <a:r>
              <a:rPr sz="1400" spc="40" dirty="0">
                <a:solidFill>
                  <a:srgbClr val="111111"/>
                </a:solidFill>
                <a:latin typeface="Cambria"/>
                <a:cs typeface="Cambria"/>
              </a:rPr>
              <a:t> </a:t>
            </a:r>
            <a:r>
              <a:rPr sz="1400" spc="65" dirty="0">
                <a:solidFill>
                  <a:srgbClr val="111111"/>
                </a:solidFill>
                <a:latin typeface="Cambria"/>
                <a:cs typeface="Cambria"/>
              </a:rPr>
              <a:t>do.</a:t>
            </a:r>
            <a:endParaRPr sz="1400">
              <a:latin typeface="Cambria"/>
              <a:cs typeface="Cambria"/>
            </a:endParaRPr>
          </a:p>
        </p:txBody>
      </p:sp>
      <p:sp>
        <p:nvSpPr>
          <p:cNvPr id="9" name="object 9"/>
          <p:cNvSpPr/>
          <p:nvPr/>
        </p:nvSpPr>
        <p:spPr>
          <a:xfrm>
            <a:off x="1664207" y="3790950"/>
            <a:ext cx="4655820" cy="2273300"/>
          </a:xfrm>
          <a:custGeom>
            <a:avLst/>
            <a:gdLst/>
            <a:ahLst/>
            <a:cxnLst/>
            <a:rect l="l" t="t" r="r" b="b"/>
            <a:pathLst>
              <a:path w="4655820" h="2273300">
                <a:moveTo>
                  <a:pt x="4628388" y="0"/>
                </a:moveTo>
                <a:lnTo>
                  <a:pt x="27432" y="0"/>
                </a:lnTo>
                <a:lnTo>
                  <a:pt x="16753" y="2160"/>
                </a:lnTo>
                <a:lnTo>
                  <a:pt x="8034" y="8048"/>
                </a:lnTo>
                <a:lnTo>
                  <a:pt x="2155" y="16769"/>
                </a:lnTo>
                <a:lnTo>
                  <a:pt x="0" y="27431"/>
                </a:lnTo>
                <a:lnTo>
                  <a:pt x="0" y="2245614"/>
                </a:lnTo>
                <a:lnTo>
                  <a:pt x="2155" y="2256292"/>
                </a:lnTo>
                <a:lnTo>
                  <a:pt x="8034" y="2265011"/>
                </a:lnTo>
                <a:lnTo>
                  <a:pt x="16753" y="2270890"/>
                </a:lnTo>
                <a:lnTo>
                  <a:pt x="27432" y="2273046"/>
                </a:lnTo>
                <a:lnTo>
                  <a:pt x="4628388" y="2273046"/>
                </a:lnTo>
                <a:lnTo>
                  <a:pt x="4639050" y="2270890"/>
                </a:lnTo>
                <a:lnTo>
                  <a:pt x="4647771" y="2265011"/>
                </a:lnTo>
                <a:lnTo>
                  <a:pt x="4653659" y="2256292"/>
                </a:lnTo>
                <a:lnTo>
                  <a:pt x="4655820" y="2245614"/>
                </a:lnTo>
                <a:lnTo>
                  <a:pt x="4655820" y="2240127"/>
                </a:lnTo>
                <a:lnTo>
                  <a:pt x="32918" y="2240127"/>
                </a:lnTo>
                <a:lnTo>
                  <a:pt x="32918" y="32893"/>
                </a:lnTo>
                <a:lnTo>
                  <a:pt x="4655820" y="32893"/>
                </a:lnTo>
                <a:lnTo>
                  <a:pt x="4655820" y="27431"/>
                </a:lnTo>
                <a:lnTo>
                  <a:pt x="4653659" y="16769"/>
                </a:lnTo>
                <a:lnTo>
                  <a:pt x="4647771" y="8048"/>
                </a:lnTo>
                <a:lnTo>
                  <a:pt x="4639050" y="2160"/>
                </a:lnTo>
                <a:lnTo>
                  <a:pt x="4628388" y="0"/>
                </a:lnTo>
                <a:close/>
              </a:path>
              <a:path w="4655820" h="2273300">
                <a:moveTo>
                  <a:pt x="4655820" y="32893"/>
                </a:moveTo>
                <a:lnTo>
                  <a:pt x="4622927" y="32893"/>
                </a:lnTo>
                <a:lnTo>
                  <a:pt x="4622927" y="2240127"/>
                </a:lnTo>
                <a:lnTo>
                  <a:pt x="4655820" y="2240127"/>
                </a:lnTo>
                <a:lnTo>
                  <a:pt x="4655820" y="32893"/>
                </a:lnTo>
                <a:close/>
              </a:path>
              <a:path w="4655820" h="2273300">
                <a:moveTo>
                  <a:pt x="4611878" y="43942"/>
                </a:moveTo>
                <a:lnTo>
                  <a:pt x="43891" y="43942"/>
                </a:lnTo>
                <a:lnTo>
                  <a:pt x="43891" y="2229154"/>
                </a:lnTo>
                <a:lnTo>
                  <a:pt x="4611878" y="2229154"/>
                </a:lnTo>
                <a:lnTo>
                  <a:pt x="4611878" y="2218182"/>
                </a:lnTo>
                <a:lnTo>
                  <a:pt x="54864" y="2218182"/>
                </a:lnTo>
                <a:lnTo>
                  <a:pt x="54864" y="54863"/>
                </a:lnTo>
                <a:lnTo>
                  <a:pt x="4611878" y="54863"/>
                </a:lnTo>
                <a:lnTo>
                  <a:pt x="4611878" y="43942"/>
                </a:lnTo>
                <a:close/>
              </a:path>
              <a:path w="4655820" h="2273300">
                <a:moveTo>
                  <a:pt x="4611878" y="54863"/>
                </a:moveTo>
                <a:lnTo>
                  <a:pt x="4600956" y="54863"/>
                </a:lnTo>
                <a:lnTo>
                  <a:pt x="4600956" y="2218182"/>
                </a:lnTo>
                <a:lnTo>
                  <a:pt x="4611878" y="2218182"/>
                </a:lnTo>
                <a:lnTo>
                  <a:pt x="4611878" y="54863"/>
                </a:lnTo>
                <a:close/>
              </a:path>
            </a:pathLst>
          </a:custGeom>
          <a:solidFill>
            <a:srgbClr val="39629D"/>
          </a:solidFill>
        </p:spPr>
        <p:txBody>
          <a:bodyPr wrap="square" lIns="0" tIns="0" rIns="0" bIns="0" rtlCol="0"/>
          <a:lstStyle/>
          <a:p>
            <a:endParaRPr/>
          </a:p>
        </p:txBody>
      </p:sp>
      <p:sp>
        <p:nvSpPr>
          <p:cNvPr id="10" name="object 10"/>
          <p:cNvSpPr txBox="1"/>
          <p:nvPr/>
        </p:nvSpPr>
        <p:spPr>
          <a:xfrm>
            <a:off x="1770635" y="3728416"/>
            <a:ext cx="4443095" cy="2233295"/>
          </a:xfrm>
          <a:prstGeom prst="rect">
            <a:avLst/>
          </a:prstGeom>
        </p:spPr>
        <p:txBody>
          <a:bodyPr vert="horz" wrap="square" lIns="0" tIns="128905" rIns="0" bIns="0" rtlCol="0">
            <a:spAutoFit/>
          </a:bodyPr>
          <a:lstStyle/>
          <a:p>
            <a:pPr marL="12700">
              <a:spcBef>
                <a:spcPts val="1015"/>
              </a:spcBef>
            </a:pPr>
            <a:r>
              <a:rPr sz="1400" b="1" u="sng" spc="-15" dirty="0">
                <a:uFill>
                  <a:solidFill>
                    <a:srgbClr val="000000"/>
                  </a:solidFill>
                </a:uFill>
                <a:latin typeface="Times New Roman"/>
                <a:cs typeface="Times New Roman"/>
              </a:rPr>
              <a:t>MITIGATION</a:t>
            </a:r>
            <a:endParaRPr sz="1400">
              <a:latin typeface="Times New Roman"/>
              <a:cs typeface="Times New Roman"/>
            </a:endParaRPr>
          </a:p>
          <a:p>
            <a:pPr marL="355600" indent="-342900">
              <a:spcBef>
                <a:spcPts val="919"/>
              </a:spcBef>
              <a:buAutoNum type="arabicPeriod"/>
              <a:tabLst>
                <a:tab pos="354965" algn="l"/>
                <a:tab pos="355600" algn="l"/>
              </a:tabLst>
            </a:pPr>
            <a:r>
              <a:rPr sz="1400" b="1" spc="-5" dirty="0">
                <a:latin typeface="Times New Roman"/>
                <a:cs typeface="Times New Roman"/>
              </a:rPr>
              <a:t>Use</a:t>
            </a:r>
            <a:r>
              <a:rPr sz="1400" b="1" spc="10" dirty="0">
                <a:latin typeface="Times New Roman"/>
                <a:cs typeface="Times New Roman"/>
              </a:rPr>
              <a:t> </a:t>
            </a:r>
            <a:r>
              <a:rPr sz="1400" b="1" spc="-5" dirty="0">
                <a:latin typeface="Times New Roman"/>
                <a:cs typeface="Times New Roman"/>
              </a:rPr>
              <a:t>third-party</a:t>
            </a:r>
            <a:r>
              <a:rPr sz="1400" b="1" spc="-15" dirty="0">
                <a:latin typeface="Times New Roman"/>
                <a:cs typeface="Times New Roman"/>
              </a:rPr>
              <a:t> </a:t>
            </a:r>
            <a:r>
              <a:rPr sz="1400" b="1" spc="-5" dirty="0">
                <a:latin typeface="Times New Roman"/>
                <a:cs typeface="Times New Roman"/>
              </a:rPr>
              <a:t>certifications</a:t>
            </a:r>
            <a:endParaRPr sz="1400">
              <a:latin typeface="Times New Roman"/>
              <a:cs typeface="Times New Roman"/>
            </a:endParaRPr>
          </a:p>
          <a:p>
            <a:pPr marL="355600" indent="-342900">
              <a:spcBef>
                <a:spcPts val="920"/>
              </a:spcBef>
              <a:buAutoNum type="arabicPeriod"/>
              <a:tabLst>
                <a:tab pos="354965" algn="l"/>
                <a:tab pos="355600" algn="l"/>
              </a:tabLst>
            </a:pPr>
            <a:r>
              <a:rPr sz="1400" b="1" spc="-15" dirty="0">
                <a:latin typeface="Times New Roman"/>
                <a:cs typeface="Times New Roman"/>
              </a:rPr>
              <a:t>Transparent</a:t>
            </a:r>
            <a:r>
              <a:rPr sz="1400" b="1" spc="-25" dirty="0">
                <a:latin typeface="Times New Roman"/>
                <a:cs typeface="Times New Roman"/>
              </a:rPr>
              <a:t> </a:t>
            </a:r>
            <a:r>
              <a:rPr sz="1400" b="1" spc="-5" dirty="0">
                <a:latin typeface="Times New Roman"/>
                <a:cs typeface="Times New Roman"/>
              </a:rPr>
              <a:t>reporting</a:t>
            </a:r>
            <a:endParaRPr sz="1400">
              <a:latin typeface="Times New Roman"/>
              <a:cs typeface="Times New Roman"/>
            </a:endParaRPr>
          </a:p>
          <a:p>
            <a:pPr marL="355600" indent="-342900">
              <a:spcBef>
                <a:spcPts val="920"/>
              </a:spcBef>
              <a:buAutoNum type="arabicPeriod"/>
              <a:tabLst>
                <a:tab pos="354965" algn="l"/>
                <a:tab pos="355600" algn="l"/>
              </a:tabLst>
            </a:pPr>
            <a:r>
              <a:rPr sz="1400" b="1" spc="-25" dirty="0">
                <a:latin typeface="Times New Roman"/>
                <a:cs typeface="Times New Roman"/>
              </a:rPr>
              <a:t>Avoid</a:t>
            </a:r>
            <a:r>
              <a:rPr sz="1400" b="1" spc="-10" dirty="0">
                <a:latin typeface="Times New Roman"/>
                <a:cs typeface="Times New Roman"/>
              </a:rPr>
              <a:t> </a:t>
            </a:r>
            <a:r>
              <a:rPr sz="1400" b="1" spc="-5" dirty="0">
                <a:latin typeface="Times New Roman"/>
                <a:cs typeface="Times New Roman"/>
              </a:rPr>
              <a:t>vague</a:t>
            </a:r>
            <a:r>
              <a:rPr sz="1400" b="1" spc="-10" dirty="0">
                <a:latin typeface="Times New Roman"/>
                <a:cs typeface="Times New Roman"/>
              </a:rPr>
              <a:t> </a:t>
            </a:r>
            <a:r>
              <a:rPr sz="1400" b="1" spc="-5" dirty="0">
                <a:latin typeface="Times New Roman"/>
                <a:cs typeface="Times New Roman"/>
              </a:rPr>
              <a:t>and</a:t>
            </a:r>
            <a:r>
              <a:rPr sz="1400" b="1" spc="-15" dirty="0">
                <a:latin typeface="Times New Roman"/>
                <a:cs typeface="Times New Roman"/>
              </a:rPr>
              <a:t> </a:t>
            </a:r>
            <a:r>
              <a:rPr sz="1400" b="1" spc="-5" dirty="0">
                <a:latin typeface="Times New Roman"/>
                <a:cs typeface="Times New Roman"/>
              </a:rPr>
              <a:t>unprovable</a:t>
            </a:r>
            <a:r>
              <a:rPr sz="1400" b="1" spc="-15" dirty="0">
                <a:latin typeface="Times New Roman"/>
                <a:cs typeface="Times New Roman"/>
              </a:rPr>
              <a:t> </a:t>
            </a:r>
            <a:r>
              <a:rPr sz="1400" b="1" spc="-5" dirty="0">
                <a:latin typeface="Times New Roman"/>
                <a:cs typeface="Times New Roman"/>
              </a:rPr>
              <a:t>claims</a:t>
            </a:r>
            <a:endParaRPr sz="1400">
              <a:latin typeface="Times New Roman"/>
              <a:cs typeface="Times New Roman"/>
            </a:endParaRPr>
          </a:p>
          <a:p>
            <a:pPr marL="355600" indent="-342900">
              <a:spcBef>
                <a:spcPts val="910"/>
              </a:spcBef>
              <a:buAutoNum type="arabicPeriod"/>
              <a:tabLst>
                <a:tab pos="354965" algn="l"/>
                <a:tab pos="355600" algn="l"/>
              </a:tabLst>
            </a:pPr>
            <a:r>
              <a:rPr sz="1400" b="1" spc="-25" dirty="0">
                <a:latin typeface="Times New Roman"/>
                <a:cs typeface="Times New Roman"/>
              </a:rPr>
              <a:t>Avoid</a:t>
            </a:r>
            <a:r>
              <a:rPr sz="1400" b="1" spc="-15" dirty="0">
                <a:latin typeface="Times New Roman"/>
                <a:cs typeface="Times New Roman"/>
              </a:rPr>
              <a:t> </a:t>
            </a:r>
            <a:r>
              <a:rPr sz="1400" b="1" spc="-5" dirty="0">
                <a:latin typeface="Times New Roman"/>
                <a:cs typeface="Times New Roman"/>
              </a:rPr>
              <a:t>making</a:t>
            </a:r>
            <a:r>
              <a:rPr sz="1400" b="1" spc="-15" dirty="0">
                <a:latin typeface="Times New Roman"/>
                <a:cs typeface="Times New Roman"/>
              </a:rPr>
              <a:t> </a:t>
            </a:r>
            <a:r>
              <a:rPr sz="1400" b="1" spc="-5" dirty="0">
                <a:latin typeface="Times New Roman"/>
                <a:cs typeface="Times New Roman"/>
              </a:rPr>
              <a:t>irrelevant</a:t>
            </a:r>
            <a:r>
              <a:rPr sz="1400" b="1" dirty="0">
                <a:latin typeface="Times New Roman"/>
                <a:cs typeface="Times New Roman"/>
              </a:rPr>
              <a:t> </a:t>
            </a:r>
            <a:r>
              <a:rPr sz="1400" b="1" spc="-5" dirty="0">
                <a:latin typeface="Times New Roman"/>
                <a:cs typeface="Times New Roman"/>
              </a:rPr>
              <a:t>claims</a:t>
            </a:r>
            <a:endParaRPr sz="1400">
              <a:latin typeface="Times New Roman"/>
              <a:cs typeface="Times New Roman"/>
            </a:endParaRPr>
          </a:p>
          <a:p>
            <a:pPr marL="355600" marR="5080" indent="-342900">
              <a:lnSpc>
                <a:spcPct val="107100"/>
              </a:lnSpc>
              <a:spcBef>
                <a:spcPts val="800"/>
              </a:spcBef>
              <a:buAutoNum type="arabicPeriod"/>
              <a:tabLst>
                <a:tab pos="354965" algn="l"/>
                <a:tab pos="355600" algn="l"/>
              </a:tabLst>
            </a:pPr>
            <a:r>
              <a:rPr sz="1400" b="1" spc="-25" dirty="0">
                <a:latin typeface="Times New Roman"/>
                <a:cs typeface="Times New Roman"/>
              </a:rPr>
              <a:t>Walk</a:t>
            </a:r>
            <a:r>
              <a:rPr sz="1400" b="1" spc="125" dirty="0">
                <a:latin typeface="Times New Roman"/>
                <a:cs typeface="Times New Roman"/>
              </a:rPr>
              <a:t> </a:t>
            </a:r>
            <a:r>
              <a:rPr sz="1400" b="1" spc="-5" dirty="0">
                <a:latin typeface="Times New Roman"/>
                <a:cs typeface="Times New Roman"/>
              </a:rPr>
              <a:t>the</a:t>
            </a:r>
            <a:r>
              <a:rPr sz="1400" b="1" spc="130" dirty="0">
                <a:latin typeface="Times New Roman"/>
                <a:cs typeface="Times New Roman"/>
              </a:rPr>
              <a:t> </a:t>
            </a:r>
            <a:r>
              <a:rPr sz="1400" b="1" spc="-5" dirty="0">
                <a:latin typeface="Times New Roman"/>
                <a:cs typeface="Times New Roman"/>
              </a:rPr>
              <a:t>talk:</a:t>
            </a:r>
            <a:r>
              <a:rPr sz="1400" b="1" spc="135" dirty="0">
                <a:latin typeface="Times New Roman"/>
                <a:cs typeface="Times New Roman"/>
              </a:rPr>
              <a:t> </a:t>
            </a:r>
            <a:r>
              <a:rPr sz="1400" spc="-5" dirty="0">
                <a:latin typeface="Times New Roman"/>
                <a:cs typeface="Times New Roman"/>
              </a:rPr>
              <a:t>investing</a:t>
            </a:r>
            <a:r>
              <a:rPr sz="1400" spc="140" dirty="0">
                <a:latin typeface="Times New Roman"/>
                <a:cs typeface="Times New Roman"/>
              </a:rPr>
              <a:t> </a:t>
            </a:r>
            <a:r>
              <a:rPr sz="1400" spc="-5" dirty="0">
                <a:latin typeface="Times New Roman"/>
                <a:cs typeface="Times New Roman"/>
              </a:rPr>
              <a:t>in</a:t>
            </a:r>
            <a:r>
              <a:rPr sz="1400" spc="135" dirty="0">
                <a:latin typeface="Times New Roman"/>
                <a:cs typeface="Times New Roman"/>
              </a:rPr>
              <a:t> </a:t>
            </a:r>
            <a:r>
              <a:rPr sz="1400" spc="-5" dirty="0">
                <a:latin typeface="Times New Roman"/>
                <a:cs typeface="Times New Roman"/>
              </a:rPr>
              <a:t>renewable</a:t>
            </a:r>
            <a:r>
              <a:rPr sz="1400" spc="140" dirty="0">
                <a:latin typeface="Times New Roman"/>
                <a:cs typeface="Times New Roman"/>
              </a:rPr>
              <a:t> </a:t>
            </a:r>
            <a:r>
              <a:rPr sz="1400" spc="-20" dirty="0">
                <a:latin typeface="Times New Roman"/>
                <a:cs typeface="Times New Roman"/>
              </a:rPr>
              <a:t>energy,</a:t>
            </a:r>
            <a:r>
              <a:rPr sz="1400" spc="125" dirty="0">
                <a:latin typeface="Times New Roman"/>
                <a:cs typeface="Times New Roman"/>
              </a:rPr>
              <a:t> </a:t>
            </a:r>
            <a:r>
              <a:rPr sz="1400" spc="-5" dirty="0">
                <a:latin typeface="Times New Roman"/>
                <a:cs typeface="Times New Roman"/>
              </a:rPr>
              <a:t>reducing </a:t>
            </a:r>
            <a:r>
              <a:rPr sz="1400" spc="-335" dirty="0">
                <a:latin typeface="Times New Roman"/>
                <a:cs typeface="Times New Roman"/>
              </a:rPr>
              <a:t> </a:t>
            </a:r>
            <a:r>
              <a:rPr sz="1400" spc="-5" dirty="0">
                <a:latin typeface="Times New Roman"/>
                <a:cs typeface="Times New Roman"/>
              </a:rPr>
              <a:t>waste,</a:t>
            </a:r>
            <a:r>
              <a:rPr sz="1400" spc="15" dirty="0">
                <a:latin typeface="Times New Roman"/>
                <a:cs typeface="Times New Roman"/>
              </a:rPr>
              <a:t> </a:t>
            </a:r>
            <a:r>
              <a:rPr sz="1400" spc="-5" dirty="0">
                <a:latin typeface="Times New Roman"/>
                <a:cs typeface="Times New Roman"/>
              </a:rPr>
              <a:t>or</a:t>
            </a:r>
            <a:r>
              <a:rPr sz="1400" spc="-10" dirty="0">
                <a:latin typeface="Times New Roman"/>
                <a:cs typeface="Times New Roman"/>
              </a:rPr>
              <a:t> </a:t>
            </a:r>
            <a:r>
              <a:rPr sz="1400" spc="-5" dirty="0">
                <a:latin typeface="Times New Roman"/>
                <a:cs typeface="Times New Roman"/>
              </a:rPr>
              <a:t>conserving</a:t>
            </a:r>
            <a:r>
              <a:rPr sz="1400" dirty="0">
                <a:latin typeface="Times New Roman"/>
                <a:cs typeface="Times New Roman"/>
              </a:rPr>
              <a:t> </a:t>
            </a:r>
            <a:r>
              <a:rPr sz="1400" spc="-5" dirty="0">
                <a:latin typeface="Times New Roman"/>
                <a:cs typeface="Times New Roman"/>
              </a:rPr>
              <a:t>natural</a:t>
            </a:r>
            <a:r>
              <a:rPr sz="1400" spc="5" dirty="0">
                <a:latin typeface="Times New Roman"/>
                <a:cs typeface="Times New Roman"/>
              </a:rPr>
              <a:t> </a:t>
            </a:r>
            <a:r>
              <a:rPr sz="1400" spc="-5" dirty="0">
                <a:latin typeface="Times New Roman"/>
                <a:cs typeface="Times New Roman"/>
              </a:rPr>
              <a:t>resources.</a:t>
            </a:r>
            <a:endParaRPr sz="1400">
              <a:latin typeface="Times New Roman"/>
              <a:cs typeface="Times New Roman"/>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167622" y="6309359"/>
            <a:ext cx="1500377" cy="548640"/>
          </a:xfrm>
          <a:prstGeom prst="rect">
            <a:avLst/>
          </a:prstGeom>
        </p:spPr>
      </p:pic>
      <p:sp>
        <p:nvSpPr>
          <p:cNvPr id="3" name="object 3"/>
          <p:cNvSpPr txBox="1"/>
          <p:nvPr/>
        </p:nvSpPr>
        <p:spPr>
          <a:xfrm>
            <a:off x="1731518" y="6517893"/>
            <a:ext cx="106680" cy="166712"/>
          </a:xfrm>
          <a:prstGeom prst="rect">
            <a:avLst/>
          </a:prstGeom>
        </p:spPr>
        <p:txBody>
          <a:bodyPr vert="horz" wrap="square" lIns="0" tIns="12700" rIns="0" bIns="0" rtlCol="0">
            <a:spAutoFit/>
          </a:bodyPr>
          <a:lstStyle/>
          <a:p>
            <a:pPr marL="12700">
              <a:spcBef>
                <a:spcPts val="100"/>
              </a:spcBef>
            </a:pPr>
            <a:r>
              <a:rPr sz="1000" dirty="0">
                <a:latin typeface="Lucida Sans Unicode"/>
                <a:cs typeface="Lucida Sans Unicode"/>
              </a:rPr>
              <a:t>6</a:t>
            </a:r>
            <a:endParaRPr sz="1000">
              <a:latin typeface="Lucida Sans Unicode"/>
              <a:cs typeface="Lucida Sans Unicode"/>
            </a:endParaRPr>
          </a:p>
        </p:txBody>
      </p:sp>
      <p:sp>
        <p:nvSpPr>
          <p:cNvPr id="4" name="object 4"/>
          <p:cNvSpPr txBox="1"/>
          <p:nvPr/>
        </p:nvSpPr>
        <p:spPr>
          <a:xfrm>
            <a:off x="1824990" y="6518292"/>
            <a:ext cx="81280" cy="166071"/>
          </a:xfrm>
          <a:prstGeom prst="rect">
            <a:avLst/>
          </a:prstGeom>
        </p:spPr>
        <p:txBody>
          <a:bodyPr vert="horz" wrap="square" lIns="0" tIns="12065" rIns="0" bIns="0" rtlCol="0">
            <a:spAutoFit/>
          </a:bodyPr>
          <a:lstStyle/>
          <a:p>
            <a:pPr>
              <a:spcBef>
                <a:spcPts val="95"/>
              </a:spcBef>
            </a:pPr>
            <a:r>
              <a:rPr sz="1000" dirty="0">
                <a:latin typeface="Lucida Sans Unicode"/>
                <a:cs typeface="Lucida Sans Unicode"/>
              </a:rPr>
              <a:t>4</a:t>
            </a:r>
            <a:endParaRPr sz="1000">
              <a:latin typeface="Lucida Sans Unicode"/>
              <a:cs typeface="Lucida Sans Unicode"/>
            </a:endParaRPr>
          </a:p>
        </p:txBody>
      </p:sp>
      <p:grpSp>
        <p:nvGrpSpPr>
          <p:cNvPr id="5" name="object 5"/>
          <p:cNvGrpSpPr/>
          <p:nvPr/>
        </p:nvGrpSpPr>
        <p:grpSpPr>
          <a:xfrm>
            <a:off x="1524000" y="1"/>
            <a:ext cx="9144000" cy="765175"/>
            <a:chOff x="0" y="0"/>
            <a:chExt cx="9144000" cy="765175"/>
          </a:xfrm>
        </p:grpSpPr>
        <p:pic>
          <p:nvPicPr>
            <p:cNvPr id="6" name="object 6"/>
            <p:cNvPicPr/>
            <p:nvPr/>
          </p:nvPicPr>
          <p:blipFill>
            <a:blip r:embed="rId3" cstate="print"/>
            <a:stretch>
              <a:fillRect/>
            </a:stretch>
          </p:blipFill>
          <p:spPr>
            <a:xfrm>
              <a:off x="0" y="0"/>
              <a:ext cx="9144000" cy="765048"/>
            </a:xfrm>
            <a:prstGeom prst="rect">
              <a:avLst/>
            </a:prstGeom>
          </p:spPr>
        </p:pic>
        <p:pic>
          <p:nvPicPr>
            <p:cNvPr id="7" name="object 7"/>
            <p:cNvPicPr/>
            <p:nvPr/>
          </p:nvPicPr>
          <p:blipFill>
            <a:blip r:embed="rId4" cstate="print"/>
            <a:stretch>
              <a:fillRect/>
            </a:stretch>
          </p:blipFill>
          <p:spPr>
            <a:xfrm>
              <a:off x="2391917" y="281940"/>
              <a:ext cx="4363974" cy="208026"/>
            </a:xfrm>
            <a:prstGeom prst="rect">
              <a:avLst/>
            </a:prstGeom>
          </p:spPr>
        </p:pic>
      </p:grpSp>
      <p:sp>
        <p:nvSpPr>
          <p:cNvPr id="8" name="object 8"/>
          <p:cNvSpPr/>
          <p:nvPr/>
        </p:nvSpPr>
        <p:spPr>
          <a:xfrm>
            <a:off x="1786891" y="881634"/>
            <a:ext cx="4730115" cy="2859405"/>
          </a:xfrm>
          <a:custGeom>
            <a:avLst/>
            <a:gdLst/>
            <a:ahLst/>
            <a:cxnLst/>
            <a:rect l="l" t="t" r="r" b="b"/>
            <a:pathLst>
              <a:path w="4730115" h="2859404">
                <a:moveTo>
                  <a:pt x="4702302" y="0"/>
                </a:moveTo>
                <a:lnTo>
                  <a:pt x="27432" y="0"/>
                </a:lnTo>
                <a:lnTo>
                  <a:pt x="16753" y="2160"/>
                </a:lnTo>
                <a:lnTo>
                  <a:pt x="8034" y="8048"/>
                </a:lnTo>
                <a:lnTo>
                  <a:pt x="2155" y="16769"/>
                </a:lnTo>
                <a:lnTo>
                  <a:pt x="0" y="27431"/>
                </a:lnTo>
                <a:lnTo>
                  <a:pt x="0" y="2831591"/>
                </a:lnTo>
                <a:lnTo>
                  <a:pt x="2155" y="2842254"/>
                </a:lnTo>
                <a:lnTo>
                  <a:pt x="8034" y="2850975"/>
                </a:lnTo>
                <a:lnTo>
                  <a:pt x="16753" y="2856863"/>
                </a:lnTo>
                <a:lnTo>
                  <a:pt x="27432" y="2859023"/>
                </a:lnTo>
                <a:lnTo>
                  <a:pt x="4702302" y="2859023"/>
                </a:lnTo>
                <a:lnTo>
                  <a:pt x="4712964" y="2856863"/>
                </a:lnTo>
                <a:lnTo>
                  <a:pt x="4721685" y="2850975"/>
                </a:lnTo>
                <a:lnTo>
                  <a:pt x="4727573" y="2842254"/>
                </a:lnTo>
                <a:lnTo>
                  <a:pt x="4729734" y="2831591"/>
                </a:lnTo>
                <a:lnTo>
                  <a:pt x="4729734" y="2826130"/>
                </a:lnTo>
                <a:lnTo>
                  <a:pt x="32918" y="2826130"/>
                </a:lnTo>
                <a:lnTo>
                  <a:pt x="32918" y="32892"/>
                </a:lnTo>
                <a:lnTo>
                  <a:pt x="4729734" y="32892"/>
                </a:lnTo>
                <a:lnTo>
                  <a:pt x="4729734" y="27431"/>
                </a:lnTo>
                <a:lnTo>
                  <a:pt x="4727573" y="16769"/>
                </a:lnTo>
                <a:lnTo>
                  <a:pt x="4721685" y="8048"/>
                </a:lnTo>
                <a:lnTo>
                  <a:pt x="4712964" y="2160"/>
                </a:lnTo>
                <a:lnTo>
                  <a:pt x="4702302" y="0"/>
                </a:lnTo>
                <a:close/>
              </a:path>
              <a:path w="4730115" h="2859404">
                <a:moveTo>
                  <a:pt x="4729734" y="32892"/>
                </a:moveTo>
                <a:lnTo>
                  <a:pt x="4696841" y="32892"/>
                </a:lnTo>
                <a:lnTo>
                  <a:pt x="4696841" y="2826130"/>
                </a:lnTo>
                <a:lnTo>
                  <a:pt x="4729734" y="2826130"/>
                </a:lnTo>
                <a:lnTo>
                  <a:pt x="4729734" y="32892"/>
                </a:lnTo>
                <a:close/>
              </a:path>
              <a:path w="4730115" h="2859404">
                <a:moveTo>
                  <a:pt x="4685792" y="43941"/>
                </a:moveTo>
                <a:lnTo>
                  <a:pt x="43891" y="43941"/>
                </a:lnTo>
                <a:lnTo>
                  <a:pt x="43891" y="2815082"/>
                </a:lnTo>
                <a:lnTo>
                  <a:pt x="4685792" y="2815082"/>
                </a:lnTo>
                <a:lnTo>
                  <a:pt x="4685792" y="2804160"/>
                </a:lnTo>
                <a:lnTo>
                  <a:pt x="54864" y="2804160"/>
                </a:lnTo>
                <a:lnTo>
                  <a:pt x="54864" y="54863"/>
                </a:lnTo>
                <a:lnTo>
                  <a:pt x="4685792" y="54863"/>
                </a:lnTo>
                <a:lnTo>
                  <a:pt x="4685792" y="43941"/>
                </a:lnTo>
                <a:close/>
              </a:path>
              <a:path w="4730115" h="2859404">
                <a:moveTo>
                  <a:pt x="4685792" y="54863"/>
                </a:moveTo>
                <a:lnTo>
                  <a:pt x="4674870" y="54863"/>
                </a:lnTo>
                <a:lnTo>
                  <a:pt x="4674870" y="2804160"/>
                </a:lnTo>
                <a:lnTo>
                  <a:pt x="4685792" y="2804160"/>
                </a:lnTo>
                <a:lnTo>
                  <a:pt x="4685792" y="54863"/>
                </a:lnTo>
                <a:close/>
              </a:path>
            </a:pathLst>
          </a:custGeom>
          <a:solidFill>
            <a:srgbClr val="2CA1BE"/>
          </a:solidFill>
        </p:spPr>
        <p:txBody>
          <a:bodyPr wrap="square" lIns="0" tIns="0" rIns="0" bIns="0" rtlCol="0"/>
          <a:lstStyle/>
          <a:p>
            <a:endParaRPr/>
          </a:p>
        </p:txBody>
      </p:sp>
      <p:sp>
        <p:nvSpPr>
          <p:cNvPr id="9" name="object 9"/>
          <p:cNvSpPr txBox="1"/>
          <p:nvPr/>
        </p:nvSpPr>
        <p:spPr>
          <a:xfrm>
            <a:off x="3457702" y="935736"/>
            <a:ext cx="1388745" cy="227626"/>
          </a:xfrm>
          <a:prstGeom prst="rect">
            <a:avLst/>
          </a:prstGeom>
        </p:spPr>
        <p:txBody>
          <a:bodyPr vert="horz" wrap="square" lIns="0" tIns="12065" rIns="0" bIns="0" rtlCol="0">
            <a:spAutoFit/>
          </a:bodyPr>
          <a:lstStyle/>
          <a:p>
            <a:pPr marL="12700">
              <a:spcBef>
                <a:spcPts val="95"/>
              </a:spcBef>
            </a:pPr>
            <a:r>
              <a:rPr sz="1400" b="1" spc="45" dirty="0">
                <a:latin typeface="Cambria"/>
                <a:cs typeface="Cambria"/>
              </a:rPr>
              <a:t>Environmental:</a:t>
            </a:r>
            <a:endParaRPr sz="1400">
              <a:latin typeface="Cambria"/>
              <a:cs typeface="Cambria"/>
            </a:endParaRPr>
          </a:p>
        </p:txBody>
      </p:sp>
      <p:sp>
        <p:nvSpPr>
          <p:cNvPr id="10" name="object 10"/>
          <p:cNvSpPr txBox="1"/>
          <p:nvPr/>
        </p:nvSpPr>
        <p:spPr>
          <a:xfrm>
            <a:off x="1893062" y="1338529"/>
            <a:ext cx="4518025" cy="939800"/>
          </a:xfrm>
          <a:prstGeom prst="rect">
            <a:avLst/>
          </a:prstGeom>
        </p:spPr>
        <p:txBody>
          <a:bodyPr vert="horz" wrap="square" lIns="0" tIns="12700" rIns="0" bIns="0" rtlCol="0">
            <a:spAutoFit/>
          </a:bodyPr>
          <a:lstStyle/>
          <a:p>
            <a:pPr marL="355600" marR="5080" indent="-342900">
              <a:lnSpc>
                <a:spcPct val="107100"/>
              </a:lnSpc>
              <a:spcBef>
                <a:spcPts val="100"/>
              </a:spcBef>
              <a:buAutoNum type="arabicPeriod"/>
              <a:tabLst>
                <a:tab pos="354965" algn="l"/>
                <a:tab pos="355600" algn="l"/>
              </a:tabLst>
            </a:pPr>
            <a:r>
              <a:rPr sz="1400" spc="30" dirty="0">
                <a:latin typeface="Cambria"/>
                <a:cs typeface="Cambria"/>
              </a:rPr>
              <a:t>Set</a:t>
            </a:r>
            <a:r>
              <a:rPr sz="1400" spc="95" dirty="0">
                <a:latin typeface="Cambria"/>
                <a:cs typeface="Cambria"/>
              </a:rPr>
              <a:t> </a:t>
            </a:r>
            <a:r>
              <a:rPr sz="1400" spc="30" dirty="0">
                <a:latin typeface="Cambria"/>
                <a:cs typeface="Cambria"/>
              </a:rPr>
              <a:t>targets</a:t>
            </a:r>
            <a:r>
              <a:rPr sz="1400" spc="100" dirty="0">
                <a:latin typeface="Cambria"/>
                <a:cs typeface="Cambria"/>
              </a:rPr>
              <a:t> </a:t>
            </a:r>
            <a:r>
              <a:rPr sz="1400" spc="20" dirty="0">
                <a:latin typeface="Cambria"/>
                <a:cs typeface="Cambria"/>
              </a:rPr>
              <a:t>for</a:t>
            </a:r>
            <a:r>
              <a:rPr sz="1400" spc="114" dirty="0">
                <a:latin typeface="Cambria"/>
                <a:cs typeface="Cambria"/>
              </a:rPr>
              <a:t> </a:t>
            </a:r>
            <a:r>
              <a:rPr sz="1400" spc="60" dirty="0">
                <a:latin typeface="Cambria"/>
                <a:cs typeface="Cambria"/>
              </a:rPr>
              <a:t>reducing</a:t>
            </a:r>
            <a:r>
              <a:rPr sz="1400" spc="100" dirty="0">
                <a:latin typeface="Cambria"/>
                <a:cs typeface="Cambria"/>
              </a:rPr>
              <a:t> </a:t>
            </a:r>
            <a:r>
              <a:rPr sz="1400" spc="60" dirty="0">
                <a:latin typeface="Cambria"/>
                <a:cs typeface="Cambria"/>
              </a:rPr>
              <a:t>greenhouse</a:t>
            </a:r>
            <a:r>
              <a:rPr sz="1400" spc="100" dirty="0">
                <a:latin typeface="Cambria"/>
                <a:cs typeface="Cambria"/>
              </a:rPr>
              <a:t> </a:t>
            </a:r>
            <a:r>
              <a:rPr sz="1400" spc="80" dirty="0">
                <a:latin typeface="Cambria"/>
                <a:cs typeface="Cambria"/>
              </a:rPr>
              <a:t>gas</a:t>
            </a:r>
            <a:r>
              <a:rPr sz="1400" spc="100" dirty="0">
                <a:latin typeface="Cambria"/>
                <a:cs typeface="Cambria"/>
              </a:rPr>
              <a:t> </a:t>
            </a:r>
            <a:r>
              <a:rPr sz="1400" spc="35" dirty="0">
                <a:latin typeface="Cambria"/>
                <a:cs typeface="Cambria"/>
              </a:rPr>
              <a:t>emissions </a:t>
            </a:r>
            <a:r>
              <a:rPr sz="1400" spc="-295" dirty="0">
                <a:latin typeface="Cambria"/>
                <a:cs typeface="Cambria"/>
              </a:rPr>
              <a:t> </a:t>
            </a:r>
            <a:r>
              <a:rPr sz="1400" spc="55" dirty="0">
                <a:latin typeface="Cambria"/>
                <a:cs typeface="Cambria"/>
              </a:rPr>
              <a:t>and</a:t>
            </a:r>
            <a:r>
              <a:rPr sz="1400" spc="25" dirty="0">
                <a:latin typeface="Cambria"/>
                <a:cs typeface="Cambria"/>
              </a:rPr>
              <a:t> </a:t>
            </a:r>
            <a:r>
              <a:rPr sz="1400" spc="70" dirty="0">
                <a:latin typeface="Cambria"/>
                <a:cs typeface="Cambria"/>
              </a:rPr>
              <a:t>energy</a:t>
            </a:r>
            <a:r>
              <a:rPr sz="1400" spc="40" dirty="0">
                <a:latin typeface="Cambria"/>
                <a:cs typeface="Cambria"/>
              </a:rPr>
              <a:t> </a:t>
            </a:r>
            <a:r>
              <a:rPr sz="1400" spc="45" dirty="0">
                <a:latin typeface="Cambria"/>
                <a:cs typeface="Cambria"/>
              </a:rPr>
              <a:t>consumption.</a:t>
            </a:r>
            <a:endParaRPr sz="1400">
              <a:latin typeface="Cambria"/>
              <a:cs typeface="Cambria"/>
            </a:endParaRPr>
          </a:p>
          <a:p>
            <a:pPr marL="355600" marR="5080" indent="-342900">
              <a:lnSpc>
                <a:spcPct val="106900"/>
              </a:lnSpc>
              <a:spcBef>
                <a:spcPts val="5"/>
              </a:spcBef>
              <a:buAutoNum type="arabicPeriod"/>
              <a:tabLst>
                <a:tab pos="354965" algn="l"/>
                <a:tab pos="355600" algn="l"/>
              </a:tabLst>
            </a:pPr>
            <a:r>
              <a:rPr sz="1400" spc="40" dirty="0">
                <a:latin typeface="Cambria"/>
                <a:cs typeface="Cambria"/>
              </a:rPr>
              <a:t>Implement</a:t>
            </a:r>
            <a:r>
              <a:rPr sz="1400" spc="245" dirty="0">
                <a:latin typeface="Cambria"/>
                <a:cs typeface="Cambria"/>
              </a:rPr>
              <a:t> </a:t>
            </a:r>
            <a:r>
              <a:rPr sz="1400" spc="40" dirty="0">
                <a:latin typeface="Cambria"/>
                <a:cs typeface="Cambria"/>
              </a:rPr>
              <a:t>sustainable</a:t>
            </a:r>
            <a:r>
              <a:rPr sz="1400" spc="240" dirty="0">
                <a:latin typeface="Cambria"/>
                <a:cs typeface="Cambria"/>
              </a:rPr>
              <a:t> </a:t>
            </a:r>
            <a:r>
              <a:rPr sz="1400" spc="45" dirty="0">
                <a:latin typeface="Cambria"/>
                <a:cs typeface="Cambria"/>
              </a:rPr>
              <a:t>sourcing</a:t>
            </a:r>
            <a:r>
              <a:rPr sz="1400" spc="245" dirty="0">
                <a:latin typeface="Cambria"/>
                <a:cs typeface="Cambria"/>
              </a:rPr>
              <a:t> </a:t>
            </a:r>
            <a:r>
              <a:rPr sz="1400" spc="50" dirty="0">
                <a:latin typeface="Cambria"/>
                <a:cs typeface="Cambria"/>
              </a:rPr>
              <a:t>practices</a:t>
            </a:r>
            <a:r>
              <a:rPr sz="1400" spc="250" dirty="0">
                <a:latin typeface="Cambria"/>
                <a:cs typeface="Cambria"/>
              </a:rPr>
              <a:t> </a:t>
            </a:r>
            <a:r>
              <a:rPr sz="1400" spc="20" dirty="0">
                <a:latin typeface="Cambria"/>
                <a:cs typeface="Cambria"/>
              </a:rPr>
              <a:t>for</a:t>
            </a:r>
            <a:r>
              <a:rPr sz="1400" spc="254" dirty="0">
                <a:latin typeface="Cambria"/>
                <a:cs typeface="Cambria"/>
              </a:rPr>
              <a:t> </a:t>
            </a:r>
            <a:r>
              <a:rPr sz="1400" spc="-5" dirty="0">
                <a:latin typeface="Cambria"/>
                <a:cs typeface="Cambria"/>
              </a:rPr>
              <a:t>raw </a:t>
            </a:r>
            <a:r>
              <a:rPr sz="1400" spc="-295" dirty="0">
                <a:latin typeface="Cambria"/>
                <a:cs typeface="Cambria"/>
              </a:rPr>
              <a:t> </a:t>
            </a:r>
            <a:r>
              <a:rPr sz="1400" spc="35" dirty="0">
                <a:latin typeface="Cambria"/>
                <a:cs typeface="Cambria"/>
              </a:rPr>
              <a:t>materials</a:t>
            </a:r>
            <a:r>
              <a:rPr sz="1400" spc="40" dirty="0">
                <a:latin typeface="Cambria"/>
                <a:cs typeface="Cambria"/>
              </a:rPr>
              <a:t> </a:t>
            </a:r>
            <a:r>
              <a:rPr sz="1400" spc="55" dirty="0">
                <a:latin typeface="Cambria"/>
                <a:cs typeface="Cambria"/>
              </a:rPr>
              <a:t>and</a:t>
            </a:r>
            <a:r>
              <a:rPr sz="1400" spc="30" dirty="0">
                <a:latin typeface="Cambria"/>
                <a:cs typeface="Cambria"/>
              </a:rPr>
              <a:t> </a:t>
            </a:r>
            <a:r>
              <a:rPr sz="1400" spc="45" dirty="0">
                <a:latin typeface="Cambria"/>
                <a:cs typeface="Cambria"/>
              </a:rPr>
              <a:t>products.</a:t>
            </a:r>
            <a:endParaRPr sz="1400">
              <a:latin typeface="Cambria"/>
              <a:cs typeface="Cambria"/>
            </a:endParaRPr>
          </a:p>
        </p:txBody>
      </p:sp>
      <p:sp>
        <p:nvSpPr>
          <p:cNvPr id="11" name="object 11"/>
          <p:cNvSpPr txBox="1"/>
          <p:nvPr/>
        </p:nvSpPr>
        <p:spPr>
          <a:xfrm>
            <a:off x="1893061" y="2253184"/>
            <a:ext cx="4517390" cy="1395095"/>
          </a:xfrm>
          <a:prstGeom prst="rect">
            <a:avLst/>
          </a:prstGeom>
        </p:spPr>
        <p:txBody>
          <a:bodyPr vert="horz" wrap="square" lIns="0" tIns="12700" rIns="0" bIns="0" rtlCol="0">
            <a:spAutoFit/>
          </a:bodyPr>
          <a:lstStyle/>
          <a:p>
            <a:pPr marL="355600" marR="5080" indent="-342900">
              <a:lnSpc>
                <a:spcPct val="106800"/>
              </a:lnSpc>
              <a:spcBef>
                <a:spcPts val="100"/>
              </a:spcBef>
              <a:buAutoNum type="arabicPeriod" startAt="3"/>
              <a:tabLst>
                <a:tab pos="354965" algn="l"/>
                <a:tab pos="355600" algn="l"/>
                <a:tab pos="1168400" algn="l"/>
                <a:tab pos="1831975" algn="l"/>
                <a:tab pos="2338070" algn="l"/>
                <a:tab pos="3228975" algn="l"/>
                <a:tab pos="4197350" algn="l"/>
              </a:tabLst>
            </a:pPr>
            <a:r>
              <a:rPr sz="1400" spc="45" dirty="0">
                <a:latin typeface="Cambria"/>
                <a:cs typeface="Cambria"/>
              </a:rPr>
              <a:t>Re</a:t>
            </a:r>
            <a:r>
              <a:rPr sz="1400" spc="85" dirty="0">
                <a:latin typeface="Cambria"/>
                <a:cs typeface="Cambria"/>
              </a:rPr>
              <a:t>duce	</a:t>
            </a:r>
            <a:r>
              <a:rPr sz="1400" spc="-35" dirty="0">
                <a:latin typeface="Cambria"/>
                <a:cs typeface="Cambria"/>
              </a:rPr>
              <a:t>w</a:t>
            </a:r>
            <a:r>
              <a:rPr sz="1400" spc="50" dirty="0">
                <a:latin typeface="Cambria"/>
                <a:cs typeface="Cambria"/>
              </a:rPr>
              <a:t>a</a:t>
            </a:r>
            <a:r>
              <a:rPr sz="1400" spc="35" dirty="0">
                <a:latin typeface="Cambria"/>
                <a:cs typeface="Cambria"/>
              </a:rPr>
              <a:t>ste</a:t>
            </a:r>
            <a:r>
              <a:rPr sz="1400" dirty="0">
                <a:latin typeface="Cambria"/>
                <a:cs typeface="Cambria"/>
              </a:rPr>
              <a:t>	</a:t>
            </a:r>
            <a:r>
              <a:rPr sz="1400" spc="35" dirty="0">
                <a:latin typeface="Cambria"/>
                <a:cs typeface="Cambria"/>
              </a:rPr>
              <a:t>an</a:t>
            </a:r>
            <a:r>
              <a:rPr sz="1400" spc="95" dirty="0">
                <a:latin typeface="Cambria"/>
                <a:cs typeface="Cambria"/>
              </a:rPr>
              <a:t>d</a:t>
            </a:r>
            <a:r>
              <a:rPr sz="1400" dirty="0">
                <a:latin typeface="Cambria"/>
                <a:cs typeface="Cambria"/>
              </a:rPr>
              <a:t>	</a:t>
            </a:r>
            <a:r>
              <a:rPr sz="1400" spc="55" dirty="0">
                <a:latin typeface="Cambria"/>
                <a:cs typeface="Cambria"/>
              </a:rPr>
              <a:t>p</a:t>
            </a:r>
            <a:r>
              <a:rPr sz="1400" spc="-15" dirty="0">
                <a:latin typeface="Cambria"/>
                <a:cs typeface="Cambria"/>
              </a:rPr>
              <a:t>r</a:t>
            </a:r>
            <a:r>
              <a:rPr sz="1400" spc="35" dirty="0">
                <a:latin typeface="Cambria"/>
                <a:cs typeface="Cambria"/>
              </a:rPr>
              <a:t>o</a:t>
            </a:r>
            <a:r>
              <a:rPr sz="1400" spc="60" dirty="0">
                <a:latin typeface="Cambria"/>
                <a:cs typeface="Cambria"/>
              </a:rPr>
              <a:t>m</a:t>
            </a:r>
            <a:r>
              <a:rPr sz="1400" spc="35" dirty="0">
                <a:latin typeface="Cambria"/>
                <a:cs typeface="Cambria"/>
              </a:rPr>
              <a:t>ot</a:t>
            </a:r>
            <a:r>
              <a:rPr sz="1400" spc="40" dirty="0">
                <a:latin typeface="Cambria"/>
                <a:cs typeface="Cambria"/>
              </a:rPr>
              <a:t>e</a:t>
            </a:r>
            <a:r>
              <a:rPr sz="1400" dirty="0">
                <a:latin typeface="Cambria"/>
                <a:cs typeface="Cambria"/>
              </a:rPr>
              <a:t>	</a:t>
            </a:r>
            <a:r>
              <a:rPr sz="1400" spc="-75" dirty="0">
                <a:latin typeface="Cambria"/>
                <a:cs typeface="Cambria"/>
              </a:rPr>
              <a:t>r</a:t>
            </a:r>
            <a:r>
              <a:rPr sz="1400" spc="75" dirty="0">
                <a:latin typeface="Cambria"/>
                <a:cs typeface="Cambria"/>
              </a:rPr>
              <a:t>ecycl</a:t>
            </a:r>
            <a:r>
              <a:rPr sz="1400" spc="55" dirty="0">
                <a:latin typeface="Cambria"/>
                <a:cs typeface="Cambria"/>
              </a:rPr>
              <a:t>i</a:t>
            </a:r>
            <a:r>
              <a:rPr sz="1400" spc="100" dirty="0">
                <a:latin typeface="Cambria"/>
                <a:cs typeface="Cambria"/>
              </a:rPr>
              <a:t>n</a:t>
            </a:r>
            <a:r>
              <a:rPr sz="1400" spc="90" dirty="0">
                <a:latin typeface="Cambria"/>
                <a:cs typeface="Cambria"/>
              </a:rPr>
              <a:t>g</a:t>
            </a:r>
            <a:r>
              <a:rPr sz="1400" dirty="0">
                <a:latin typeface="Cambria"/>
                <a:cs typeface="Cambria"/>
              </a:rPr>
              <a:t>	</a:t>
            </a:r>
            <a:r>
              <a:rPr sz="1400" spc="50" dirty="0">
                <a:latin typeface="Cambria"/>
                <a:cs typeface="Cambria"/>
              </a:rPr>
              <a:t>a</a:t>
            </a:r>
            <a:r>
              <a:rPr sz="1400" spc="35" dirty="0">
                <a:latin typeface="Cambria"/>
                <a:cs typeface="Cambria"/>
              </a:rPr>
              <a:t>nd  </a:t>
            </a:r>
            <a:r>
              <a:rPr sz="1400" spc="25" dirty="0">
                <a:latin typeface="Cambria"/>
                <a:cs typeface="Cambria"/>
              </a:rPr>
              <a:t>circularity.</a:t>
            </a:r>
            <a:endParaRPr sz="1400">
              <a:latin typeface="Cambria"/>
              <a:cs typeface="Cambria"/>
            </a:endParaRPr>
          </a:p>
          <a:p>
            <a:pPr marL="355600" marR="5080" indent="-342900">
              <a:lnSpc>
                <a:spcPct val="106800"/>
              </a:lnSpc>
              <a:spcBef>
                <a:spcPts val="5"/>
              </a:spcBef>
              <a:buAutoNum type="arabicPeriod" startAt="3"/>
              <a:tabLst>
                <a:tab pos="354965" algn="l"/>
                <a:tab pos="355600" algn="l"/>
              </a:tabLst>
            </a:pPr>
            <a:r>
              <a:rPr sz="1400" spc="65" dirty="0">
                <a:latin typeface="Cambria"/>
                <a:cs typeface="Cambria"/>
              </a:rPr>
              <a:t>Develop</a:t>
            </a:r>
            <a:r>
              <a:rPr sz="1400" spc="345" dirty="0">
                <a:latin typeface="Cambria"/>
                <a:cs typeface="Cambria"/>
              </a:rPr>
              <a:t> </a:t>
            </a:r>
            <a:r>
              <a:rPr sz="1400" spc="55" dirty="0">
                <a:latin typeface="Cambria"/>
                <a:cs typeface="Cambria"/>
              </a:rPr>
              <a:t>and</a:t>
            </a:r>
            <a:r>
              <a:rPr sz="1400" spc="340" dirty="0">
                <a:latin typeface="Cambria"/>
                <a:cs typeface="Cambria"/>
              </a:rPr>
              <a:t> </a:t>
            </a:r>
            <a:r>
              <a:rPr sz="1400" spc="45" dirty="0">
                <a:latin typeface="Cambria"/>
                <a:cs typeface="Cambria"/>
              </a:rPr>
              <a:t>implement</a:t>
            </a:r>
            <a:r>
              <a:rPr sz="1400" spc="340" dirty="0">
                <a:latin typeface="Cambria"/>
                <a:cs typeface="Cambria"/>
              </a:rPr>
              <a:t> </a:t>
            </a:r>
            <a:r>
              <a:rPr sz="1400" spc="30" dirty="0">
                <a:latin typeface="Cambria"/>
                <a:cs typeface="Cambria"/>
              </a:rPr>
              <a:t>environmentally-friendly </a:t>
            </a:r>
            <a:r>
              <a:rPr sz="1400" spc="-295" dirty="0">
                <a:latin typeface="Cambria"/>
                <a:cs typeface="Cambria"/>
              </a:rPr>
              <a:t> </a:t>
            </a:r>
            <a:r>
              <a:rPr sz="1400" spc="35" dirty="0">
                <a:latin typeface="Cambria"/>
                <a:cs typeface="Cambria"/>
              </a:rPr>
              <a:t>products</a:t>
            </a:r>
            <a:r>
              <a:rPr sz="1400" spc="40" dirty="0">
                <a:latin typeface="Cambria"/>
                <a:cs typeface="Cambria"/>
              </a:rPr>
              <a:t> </a:t>
            </a:r>
            <a:r>
              <a:rPr sz="1400" spc="55" dirty="0">
                <a:latin typeface="Cambria"/>
                <a:cs typeface="Cambria"/>
              </a:rPr>
              <a:t>and</a:t>
            </a:r>
            <a:r>
              <a:rPr sz="1400" spc="35" dirty="0">
                <a:latin typeface="Cambria"/>
                <a:cs typeface="Cambria"/>
              </a:rPr>
              <a:t> </a:t>
            </a:r>
            <a:r>
              <a:rPr sz="1400" spc="70" dirty="0">
                <a:latin typeface="Cambria"/>
                <a:cs typeface="Cambria"/>
              </a:rPr>
              <a:t>services.</a:t>
            </a:r>
            <a:endParaRPr sz="1400">
              <a:latin typeface="Cambria"/>
              <a:cs typeface="Cambria"/>
            </a:endParaRPr>
          </a:p>
          <a:p>
            <a:pPr marL="355600" marR="5080" indent="-342900">
              <a:lnSpc>
                <a:spcPct val="107100"/>
              </a:lnSpc>
              <a:buAutoNum type="arabicPeriod" startAt="3"/>
              <a:tabLst>
                <a:tab pos="354965" algn="l"/>
                <a:tab pos="355600" algn="l"/>
              </a:tabLst>
            </a:pPr>
            <a:r>
              <a:rPr sz="1400" spc="10" dirty="0">
                <a:latin typeface="Cambria"/>
                <a:cs typeface="Cambria"/>
              </a:rPr>
              <a:t>Invest</a:t>
            </a:r>
            <a:r>
              <a:rPr sz="1400" spc="270" dirty="0">
                <a:latin typeface="Cambria"/>
                <a:cs typeface="Cambria"/>
              </a:rPr>
              <a:t> </a:t>
            </a:r>
            <a:r>
              <a:rPr sz="1400" spc="15" dirty="0">
                <a:latin typeface="Cambria"/>
                <a:cs typeface="Cambria"/>
              </a:rPr>
              <a:t>in</a:t>
            </a:r>
            <a:r>
              <a:rPr sz="1400" spc="285" dirty="0">
                <a:latin typeface="Cambria"/>
                <a:cs typeface="Cambria"/>
              </a:rPr>
              <a:t> </a:t>
            </a:r>
            <a:r>
              <a:rPr sz="1400" spc="45" dirty="0">
                <a:latin typeface="Cambria"/>
                <a:cs typeface="Cambria"/>
              </a:rPr>
              <a:t>renewable</a:t>
            </a:r>
            <a:r>
              <a:rPr sz="1400" spc="275" dirty="0">
                <a:latin typeface="Cambria"/>
                <a:cs typeface="Cambria"/>
              </a:rPr>
              <a:t> </a:t>
            </a:r>
            <a:r>
              <a:rPr sz="1400" spc="70" dirty="0">
                <a:latin typeface="Cambria"/>
                <a:cs typeface="Cambria"/>
              </a:rPr>
              <a:t>energy</a:t>
            </a:r>
            <a:r>
              <a:rPr sz="1400" spc="270" dirty="0">
                <a:latin typeface="Cambria"/>
                <a:cs typeface="Cambria"/>
              </a:rPr>
              <a:t> </a:t>
            </a:r>
            <a:r>
              <a:rPr sz="1400" spc="45" dirty="0">
                <a:latin typeface="Cambria"/>
                <a:cs typeface="Cambria"/>
              </a:rPr>
              <a:t>sources</a:t>
            </a:r>
            <a:r>
              <a:rPr sz="1400" spc="270" dirty="0">
                <a:latin typeface="Cambria"/>
                <a:cs typeface="Cambria"/>
              </a:rPr>
              <a:t> </a:t>
            </a:r>
            <a:r>
              <a:rPr sz="1400" spc="55" dirty="0">
                <a:latin typeface="Cambria"/>
                <a:cs typeface="Cambria"/>
              </a:rPr>
              <a:t>and</a:t>
            </a:r>
            <a:r>
              <a:rPr sz="1400" spc="275" dirty="0">
                <a:latin typeface="Cambria"/>
                <a:cs typeface="Cambria"/>
              </a:rPr>
              <a:t> </a:t>
            </a:r>
            <a:r>
              <a:rPr sz="1400" spc="35" dirty="0">
                <a:latin typeface="Cambria"/>
                <a:cs typeface="Cambria"/>
              </a:rPr>
              <a:t>promote </a:t>
            </a:r>
            <a:r>
              <a:rPr sz="1400" spc="-290" dirty="0">
                <a:latin typeface="Cambria"/>
                <a:cs typeface="Cambria"/>
              </a:rPr>
              <a:t> </a:t>
            </a:r>
            <a:r>
              <a:rPr sz="1400" spc="70" dirty="0">
                <a:latin typeface="Cambria"/>
                <a:cs typeface="Cambria"/>
              </a:rPr>
              <a:t>energy</a:t>
            </a:r>
            <a:r>
              <a:rPr sz="1400" spc="35" dirty="0">
                <a:latin typeface="Cambria"/>
                <a:cs typeface="Cambria"/>
              </a:rPr>
              <a:t> </a:t>
            </a:r>
            <a:r>
              <a:rPr sz="1400" spc="50" dirty="0">
                <a:latin typeface="Cambria"/>
                <a:cs typeface="Cambria"/>
              </a:rPr>
              <a:t>efficiency.</a:t>
            </a:r>
            <a:endParaRPr sz="1400">
              <a:latin typeface="Cambria"/>
              <a:cs typeface="Cambria"/>
            </a:endParaRPr>
          </a:p>
        </p:txBody>
      </p:sp>
      <p:grpSp>
        <p:nvGrpSpPr>
          <p:cNvPr id="12" name="object 12"/>
          <p:cNvGrpSpPr/>
          <p:nvPr/>
        </p:nvGrpSpPr>
        <p:grpSpPr>
          <a:xfrm>
            <a:off x="1786891" y="3688841"/>
            <a:ext cx="4730115" cy="3089910"/>
            <a:chOff x="262890" y="3688841"/>
            <a:chExt cx="4730115" cy="3089910"/>
          </a:xfrm>
        </p:grpSpPr>
        <p:sp>
          <p:nvSpPr>
            <p:cNvPr id="13" name="object 13"/>
            <p:cNvSpPr/>
            <p:nvPr/>
          </p:nvSpPr>
          <p:spPr>
            <a:xfrm>
              <a:off x="290322" y="3716273"/>
              <a:ext cx="4674870" cy="3035300"/>
            </a:xfrm>
            <a:custGeom>
              <a:avLst/>
              <a:gdLst/>
              <a:ahLst/>
              <a:cxnLst/>
              <a:rect l="l" t="t" r="r" b="b"/>
              <a:pathLst>
                <a:path w="4674870" h="3035300">
                  <a:moveTo>
                    <a:pt x="4674870" y="0"/>
                  </a:moveTo>
                  <a:lnTo>
                    <a:pt x="0" y="0"/>
                  </a:lnTo>
                  <a:lnTo>
                    <a:pt x="0" y="3035046"/>
                  </a:lnTo>
                  <a:lnTo>
                    <a:pt x="4674870" y="3035046"/>
                  </a:lnTo>
                  <a:lnTo>
                    <a:pt x="4674870" y="0"/>
                  </a:lnTo>
                  <a:close/>
                </a:path>
              </a:pathLst>
            </a:custGeom>
            <a:solidFill>
              <a:srgbClr val="FFFFFF"/>
            </a:solidFill>
          </p:spPr>
          <p:txBody>
            <a:bodyPr wrap="square" lIns="0" tIns="0" rIns="0" bIns="0" rtlCol="0"/>
            <a:lstStyle/>
            <a:p>
              <a:endParaRPr/>
            </a:p>
          </p:txBody>
        </p:sp>
        <p:sp>
          <p:nvSpPr>
            <p:cNvPr id="14" name="object 14"/>
            <p:cNvSpPr/>
            <p:nvPr/>
          </p:nvSpPr>
          <p:spPr>
            <a:xfrm>
              <a:off x="262890" y="3688841"/>
              <a:ext cx="4730115" cy="3089910"/>
            </a:xfrm>
            <a:custGeom>
              <a:avLst/>
              <a:gdLst/>
              <a:ahLst/>
              <a:cxnLst/>
              <a:rect l="l" t="t" r="r" b="b"/>
              <a:pathLst>
                <a:path w="4730115" h="3089909">
                  <a:moveTo>
                    <a:pt x="4702302" y="0"/>
                  </a:moveTo>
                  <a:lnTo>
                    <a:pt x="27432" y="0"/>
                  </a:lnTo>
                  <a:lnTo>
                    <a:pt x="16753" y="2160"/>
                  </a:lnTo>
                  <a:lnTo>
                    <a:pt x="8034" y="8048"/>
                  </a:lnTo>
                  <a:lnTo>
                    <a:pt x="2155" y="16769"/>
                  </a:lnTo>
                  <a:lnTo>
                    <a:pt x="0" y="27431"/>
                  </a:lnTo>
                  <a:lnTo>
                    <a:pt x="0" y="3062475"/>
                  </a:lnTo>
                  <a:lnTo>
                    <a:pt x="2155" y="3073153"/>
                  </a:lnTo>
                  <a:lnTo>
                    <a:pt x="8034" y="3081873"/>
                  </a:lnTo>
                  <a:lnTo>
                    <a:pt x="16753" y="3087751"/>
                  </a:lnTo>
                  <a:lnTo>
                    <a:pt x="27432" y="3089907"/>
                  </a:lnTo>
                  <a:lnTo>
                    <a:pt x="4702302" y="3089907"/>
                  </a:lnTo>
                  <a:lnTo>
                    <a:pt x="4712964" y="3087751"/>
                  </a:lnTo>
                  <a:lnTo>
                    <a:pt x="4721685" y="3081873"/>
                  </a:lnTo>
                  <a:lnTo>
                    <a:pt x="4727573" y="3073153"/>
                  </a:lnTo>
                  <a:lnTo>
                    <a:pt x="4729734" y="3062475"/>
                  </a:lnTo>
                  <a:lnTo>
                    <a:pt x="4729734" y="3056989"/>
                  </a:lnTo>
                  <a:lnTo>
                    <a:pt x="32918" y="3056989"/>
                  </a:lnTo>
                  <a:lnTo>
                    <a:pt x="32918" y="32892"/>
                  </a:lnTo>
                  <a:lnTo>
                    <a:pt x="4729734" y="32892"/>
                  </a:lnTo>
                  <a:lnTo>
                    <a:pt x="4729734" y="27431"/>
                  </a:lnTo>
                  <a:lnTo>
                    <a:pt x="4727573" y="16769"/>
                  </a:lnTo>
                  <a:lnTo>
                    <a:pt x="4721685" y="8048"/>
                  </a:lnTo>
                  <a:lnTo>
                    <a:pt x="4712964" y="2160"/>
                  </a:lnTo>
                  <a:lnTo>
                    <a:pt x="4702302" y="0"/>
                  </a:lnTo>
                  <a:close/>
                </a:path>
                <a:path w="4730115" h="3089909">
                  <a:moveTo>
                    <a:pt x="4729734" y="32892"/>
                  </a:moveTo>
                  <a:lnTo>
                    <a:pt x="4696841" y="32892"/>
                  </a:lnTo>
                  <a:lnTo>
                    <a:pt x="4696841" y="3056989"/>
                  </a:lnTo>
                  <a:lnTo>
                    <a:pt x="4729734" y="3056989"/>
                  </a:lnTo>
                  <a:lnTo>
                    <a:pt x="4729734" y="32892"/>
                  </a:lnTo>
                  <a:close/>
                </a:path>
                <a:path w="4730115" h="3089909">
                  <a:moveTo>
                    <a:pt x="4685792" y="43941"/>
                  </a:moveTo>
                  <a:lnTo>
                    <a:pt x="43891" y="43941"/>
                  </a:lnTo>
                  <a:lnTo>
                    <a:pt x="43891" y="3046016"/>
                  </a:lnTo>
                  <a:lnTo>
                    <a:pt x="4685792" y="3046016"/>
                  </a:lnTo>
                  <a:lnTo>
                    <a:pt x="4685792" y="3035046"/>
                  </a:lnTo>
                  <a:lnTo>
                    <a:pt x="54864" y="3035045"/>
                  </a:lnTo>
                  <a:lnTo>
                    <a:pt x="54864" y="54863"/>
                  </a:lnTo>
                  <a:lnTo>
                    <a:pt x="4685792" y="54863"/>
                  </a:lnTo>
                  <a:lnTo>
                    <a:pt x="4685792" y="43941"/>
                  </a:lnTo>
                  <a:close/>
                </a:path>
                <a:path w="4730115" h="3089909">
                  <a:moveTo>
                    <a:pt x="4685792" y="54863"/>
                  </a:moveTo>
                  <a:lnTo>
                    <a:pt x="4674870" y="54863"/>
                  </a:lnTo>
                  <a:lnTo>
                    <a:pt x="4674870" y="3035045"/>
                  </a:lnTo>
                  <a:lnTo>
                    <a:pt x="4685792" y="3035046"/>
                  </a:lnTo>
                  <a:lnTo>
                    <a:pt x="4685792" y="54863"/>
                  </a:lnTo>
                  <a:close/>
                </a:path>
              </a:pathLst>
            </a:custGeom>
            <a:solidFill>
              <a:srgbClr val="2CA1BE"/>
            </a:solidFill>
          </p:spPr>
          <p:txBody>
            <a:bodyPr wrap="square" lIns="0" tIns="0" rIns="0" bIns="0" rtlCol="0"/>
            <a:lstStyle/>
            <a:p>
              <a:endParaRPr/>
            </a:p>
          </p:txBody>
        </p:sp>
      </p:grpSp>
      <p:sp>
        <p:nvSpPr>
          <p:cNvPr id="15" name="object 15"/>
          <p:cNvSpPr txBox="1"/>
          <p:nvPr/>
        </p:nvSpPr>
        <p:spPr>
          <a:xfrm>
            <a:off x="3844798" y="3743705"/>
            <a:ext cx="613410" cy="227626"/>
          </a:xfrm>
          <a:prstGeom prst="rect">
            <a:avLst/>
          </a:prstGeom>
        </p:spPr>
        <p:txBody>
          <a:bodyPr vert="horz" wrap="square" lIns="0" tIns="12065" rIns="0" bIns="0" rtlCol="0">
            <a:spAutoFit/>
          </a:bodyPr>
          <a:lstStyle/>
          <a:p>
            <a:pPr marL="12700">
              <a:spcBef>
                <a:spcPts val="95"/>
              </a:spcBef>
            </a:pPr>
            <a:r>
              <a:rPr sz="1400" b="1" spc="10" dirty="0">
                <a:latin typeface="Cambria"/>
                <a:cs typeface="Cambria"/>
              </a:rPr>
              <a:t>So</a:t>
            </a:r>
            <a:r>
              <a:rPr sz="1400" b="1" spc="85" dirty="0">
                <a:latin typeface="Cambria"/>
                <a:cs typeface="Cambria"/>
              </a:rPr>
              <a:t>cia</a:t>
            </a:r>
            <a:r>
              <a:rPr sz="1400" b="1" spc="45" dirty="0">
                <a:latin typeface="Cambria"/>
                <a:cs typeface="Cambria"/>
              </a:rPr>
              <a:t>l</a:t>
            </a:r>
            <a:r>
              <a:rPr sz="1400" b="1" spc="100" dirty="0">
                <a:latin typeface="Cambria"/>
                <a:cs typeface="Cambria"/>
              </a:rPr>
              <a:t>:</a:t>
            </a:r>
            <a:endParaRPr sz="1400">
              <a:latin typeface="Cambria"/>
              <a:cs typeface="Cambria"/>
            </a:endParaRPr>
          </a:p>
        </p:txBody>
      </p:sp>
      <p:sp>
        <p:nvSpPr>
          <p:cNvPr id="16" name="object 16"/>
          <p:cNvSpPr txBox="1"/>
          <p:nvPr/>
        </p:nvSpPr>
        <p:spPr>
          <a:xfrm>
            <a:off x="1893061" y="4146499"/>
            <a:ext cx="4401820" cy="2537460"/>
          </a:xfrm>
          <a:prstGeom prst="rect">
            <a:avLst/>
          </a:prstGeom>
        </p:spPr>
        <p:txBody>
          <a:bodyPr vert="horz" wrap="square" lIns="0" tIns="27940" rIns="0" bIns="0" rtlCol="0">
            <a:spAutoFit/>
          </a:bodyPr>
          <a:lstStyle/>
          <a:p>
            <a:pPr marL="355600" indent="-342900">
              <a:spcBef>
                <a:spcPts val="220"/>
              </a:spcBef>
              <a:buAutoNum type="arabicPeriod"/>
              <a:tabLst>
                <a:tab pos="354965" algn="l"/>
                <a:tab pos="355600" algn="l"/>
              </a:tabLst>
            </a:pPr>
            <a:r>
              <a:rPr sz="1400" spc="20" dirty="0">
                <a:latin typeface="Cambria"/>
                <a:cs typeface="Cambria"/>
              </a:rPr>
              <a:t>Promote</a:t>
            </a:r>
            <a:r>
              <a:rPr sz="1400" spc="40" dirty="0">
                <a:latin typeface="Cambria"/>
                <a:cs typeface="Cambria"/>
              </a:rPr>
              <a:t> </a:t>
            </a:r>
            <a:r>
              <a:rPr sz="1400" spc="30" dirty="0">
                <a:latin typeface="Cambria"/>
                <a:cs typeface="Cambria"/>
              </a:rPr>
              <a:t>diversity</a:t>
            </a:r>
            <a:r>
              <a:rPr sz="1400" spc="60" dirty="0">
                <a:latin typeface="Cambria"/>
                <a:cs typeface="Cambria"/>
              </a:rPr>
              <a:t> </a:t>
            </a:r>
            <a:r>
              <a:rPr sz="1400" spc="55" dirty="0">
                <a:latin typeface="Cambria"/>
                <a:cs typeface="Cambria"/>
              </a:rPr>
              <a:t>and</a:t>
            </a:r>
            <a:r>
              <a:rPr sz="1400" spc="35" dirty="0">
                <a:latin typeface="Cambria"/>
                <a:cs typeface="Cambria"/>
              </a:rPr>
              <a:t> inclusion</a:t>
            </a:r>
            <a:r>
              <a:rPr sz="1400" spc="45" dirty="0">
                <a:latin typeface="Cambria"/>
                <a:cs typeface="Cambria"/>
              </a:rPr>
              <a:t> </a:t>
            </a:r>
            <a:r>
              <a:rPr sz="1400" spc="15" dirty="0">
                <a:latin typeface="Cambria"/>
                <a:cs typeface="Cambria"/>
              </a:rPr>
              <a:t>in</a:t>
            </a:r>
            <a:r>
              <a:rPr sz="1400" spc="45" dirty="0">
                <a:latin typeface="Cambria"/>
                <a:cs typeface="Cambria"/>
              </a:rPr>
              <a:t> </a:t>
            </a:r>
            <a:r>
              <a:rPr sz="1400" spc="30" dirty="0">
                <a:latin typeface="Cambria"/>
                <a:cs typeface="Cambria"/>
              </a:rPr>
              <a:t>the</a:t>
            </a:r>
            <a:r>
              <a:rPr sz="1400" spc="45" dirty="0">
                <a:latin typeface="Cambria"/>
                <a:cs typeface="Cambria"/>
              </a:rPr>
              <a:t> </a:t>
            </a:r>
            <a:r>
              <a:rPr sz="1400" spc="50" dirty="0">
                <a:latin typeface="Cambria"/>
                <a:cs typeface="Cambria"/>
              </a:rPr>
              <a:t>workplace.</a:t>
            </a:r>
            <a:endParaRPr sz="1400">
              <a:latin typeface="Cambria"/>
              <a:cs typeface="Cambria"/>
            </a:endParaRPr>
          </a:p>
          <a:p>
            <a:pPr marL="355600" marR="544830" indent="-342900">
              <a:lnSpc>
                <a:spcPct val="107100"/>
              </a:lnSpc>
              <a:buAutoNum type="arabicPeriod"/>
              <a:tabLst>
                <a:tab pos="354965" algn="l"/>
                <a:tab pos="355600" algn="l"/>
              </a:tabLst>
            </a:pPr>
            <a:r>
              <a:rPr sz="1400" spc="30" dirty="0">
                <a:latin typeface="Cambria"/>
                <a:cs typeface="Cambria"/>
              </a:rPr>
              <a:t>Ensure </a:t>
            </a:r>
            <a:r>
              <a:rPr sz="1400" spc="25" dirty="0">
                <a:latin typeface="Cambria"/>
                <a:cs typeface="Cambria"/>
              </a:rPr>
              <a:t>fair </a:t>
            </a:r>
            <a:r>
              <a:rPr sz="1400" spc="55" dirty="0">
                <a:latin typeface="Cambria"/>
                <a:cs typeface="Cambria"/>
              </a:rPr>
              <a:t>and safe </a:t>
            </a:r>
            <a:r>
              <a:rPr sz="1400" spc="35" dirty="0">
                <a:latin typeface="Cambria"/>
                <a:cs typeface="Cambria"/>
              </a:rPr>
              <a:t>working conditions </a:t>
            </a:r>
            <a:r>
              <a:rPr sz="1400" spc="20" dirty="0">
                <a:latin typeface="Cambria"/>
                <a:cs typeface="Cambria"/>
              </a:rPr>
              <a:t>for </a:t>
            </a:r>
            <a:r>
              <a:rPr sz="1400" spc="-295" dirty="0">
                <a:latin typeface="Cambria"/>
                <a:cs typeface="Cambria"/>
              </a:rPr>
              <a:t> </a:t>
            </a:r>
            <a:r>
              <a:rPr sz="1400" spc="60" dirty="0">
                <a:latin typeface="Cambria"/>
                <a:cs typeface="Cambria"/>
              </a:rPr>
              <a:t>employees</a:t>
            </a:r>
            <a:r>
              <a:rPr sz="1400" spc="30" dirty="0">
                <a:latin typeface="Cambria"/>
                <a:cs typeface="Cambria"/>
              </a:rPr>
              <a:t> </a:t>
            </a:r>
            <a:r>
              <a:rPr sz="1400" spc="55" dirty="0">
                <a:latin typeface="Cambria"/>
                <a:cs typeface="Cambria"/>
              </a:rPr>
              <a:t>and</a:t>
            </a:r>
            <a:r>
              <a:rPr sz="1400" spc="30" dirty="0">
                <a:latin typeface="Cambria"/>
                <a:cs typeface="Cambria"/>
              </a:rPr>
              <a:t> </a:t>
            </a:r>
            <a:r>
              <a:rPr sz="1400" spc="55" dirty="0">
                <a:latin typeface="Cambria"/>
                <a:cs typeface="Cambria"/>
              </a:rPr>
              <a:t>suppliers.</a:t>
            </a:r>
            <a:endParaRPr sz="1400">
              <a:latin typeface="Cambria"/>
              <a:cs typeface="Cambria"/>
            </a:endParaRPr>
          </a:p>
          <a:p>
            <a:pPr marL="355600" indent="-342900">
              <a:spcBef>
                <a:spcPts val="114"/>
              </a:spcBef>
              <a:buAutoNum type="arabicPeriod"/>
              <a:tabLst>
                <a:tab pos="354965" algn="l"/>
                <a:tab pos="355600" algn="l"/>
              </a:tabLst>
            </a:pPr>
            <a:r>
              <a:rPr sz="1400" spc="40" dirty="0">
                <a:latin typeface="Cambria"/>
                <a:cs typeface="Cambria"/>
              </a:rPr>
              <a:t>Support</a:t>
            </a:r>
            <a:r>
              <a:rPr sz="1400" spc="35" dirty="0">
                <a:latin typeface="Cambria"/>
                <a:cs typeface="Cambria"/>
              </a:rPr>
              <a:t> </a:t>
            </a:r>
            <a:r>
              <a:rPr sz="1400" spc="55" dirty="0">
                <a:latin typeface="Cambria"/>
                <a:cs typeface="Cambria"/>
              </a:rPr>
              <a:t>local</a:t>
            </a:r>
            <a:r>
              <a:rPr sz="1400" spc="40" dirty="0">
                <a:latin typeface="Cambria"/>
                <a:cs typeface="Cambria"/>
              </a:rPr>
              <a:t> </a:t>
            </a:r>
            <a:r>
              <a:rPr sz="1400" spc="35" dirty="0">
                <a:latin typeface="Cambria"/>
                <a:cs typeface="Cambria"/>
              </a:rPr>
              <a:t>communities</a:t>
            </a:r>
            <a:r>
              <a:rPr sz="1400" spc="40" dirty="0">
                <a:latin typeface="Cambria"/>
                <a:cs typeface="Cambria"/>
              </a:rPr>
              <a:t> </a:t>
            </a:r>
            <a:r>
              <a:rPr sz="1400" spc="25" dirty="0">
                <a:latin typeface="Cambria"/>
                <a:cs typeface="Cambria"/>
              </a:rPr>
              <a:t>through</a:t>
            </a:r>
            <a:r>
              <a:rPr sz="1400" spc="45" dirty="0">
                <a:latin typeface="Cambria"/>
                <a:cs typeface="Cambria"/>
              </a:rPr>
              <a:t> </a:t>
            </a:r>
            <a:r>
              <a:rPr sz="1400" spc="30" dirty="0">
                <a:latin typeface="Cambria"/>
                <a:cs typeface="Cambria"/>
              </a:rPr>
              <a:t>philanthropy</a:t>
            </a:r>
            <a:endParaRPr sz="1400">
              <a:latin typeface="Cambria"/>
              <a:cs typeface="Cambria"/>
            </a:endParaRPr>
          </a:p>
          <a:p>
            <a:pPr marL="355600">
              <a:spcBef>
                <a:spcPts val="120"/>
              </a:spcBef>
            </a:pPr>
            <a:r>
              <a:rPr sz="1400" spc="55" dirty="0">
                <a:latin typeface="Cambria"/>
                <a:cs typeface="Cambria"/>
              </a:rPr>
              <a:t>and</a:t>
            </a:r>
            <a:r>
              <a:rPr sz="1400" dirty="0">
                <a:latin typeface="Cambria"/>
                <a:cs typeface="Cambria"/>
              </a:rPr>
              <a:t> </a:t>
            </a:r>
            <a:r>
              <a:rPr sz="1400" spc="45" dirty="0">
                <a:latin typeface="Cambria"/>
                <a:cs typeface="Cambria"/>
              </a:rPr>
              <a:t>volunteering.</a:t>
            </a:r>
            <a:endParaRPr sz="1400">
              <a:latin typeface="Cambria"/>
              <a:cs typeface="Cambria"/>
            </a:endParaRPr>
          </a:p>
          <a:p>
            <a:pPr marL="355600" marR="5080" indent="-342900">
              <a:lnSpc>
                <a:spcPts val="1800"/>
              </a:lnSpc>
              <a:spcBef>
                <a:spcPts val="75"/>
              </a:spcBef>
              <a:buAutoNum type="arabicPeriod" startAt="4"/>
              <a:tabLst>
                <a:tab pos="354965" algn="l"/>
                <a:tab pos="355600" algn="l"/>
              </a:tabLst>
            </a:pPr>
            <a:r>
              <a:rPr sz="1400" spc="40" dirty="0">
                <a:latin typeface="Cambria"/>
                <a:cs typeface="Cambria"/>
              </a:rPr>
              <a:t>Implement </a:t>
            </a:r>
            <a:r>
              <a:rPr sz="1400" spc="25" dirty="0">
                <a:latin typeface="Cambria"/>
                <a:cs typeface="Cambria"/>
              </a:rPr>
              <a:t>human </a:t>
            </a:r>
            <a:r>
              <a:rPr sz="1400" spc="40" dirty="0">
                <a:latin typeface="Cambria"/>
                <a:cs typeface="Cambria"/>
              </a:rPr>
              <a:t>rights </a:t>
            </a:r>
            <a:r>
              <a:rPr sz="1400" spc="55" dirty="0">
                <a:latin typeface="Cambria"/>
                <a:cs typeface="Cambria"/>
              </a:rPr>
              <a:t>policies and </a:t>
            </a:r>
            <a:r>
              <a:rPr sz="1400" spc="35" dirty="0">
                <a:latin typeface="Cambria"/>
                <a:cs typeface="Cambria"/>
              </a:rPr>
              <a:t>ensure </a:t>
            </a:r>
            <a:r>
              <a:rPr sz="1400" spc="30" dirty="0">
                <a:latin typeface="Cambria"/>
                <a:cs typeface="Cambria"/>
              </a:rPr>
              <a:t>they </a:t>
            </a:r>
            <a:r>
              <a:rPr sz="1400" spc="-295" dirty="0">
                <a:latin typeface="Cambria"/>
                <a:cs typeface="Cambria"/>
              </a:rPr>
              <a:t> </a:t>
            </a:r>
            <a:r>
              <a:rPr sz="1400" spc="35" dirty="0">
                <a:latin typeface="Cambria"/>
                <a:cs typeface="Cambria"/>
              </a:rPr>
              <a:t>are </a:t>
            </a:r>
            <a:r>
              <a:rPr sz="1400" spc="60" dirty="0">
                <a:latin typeface="Cambria"/>
                <a:cs typeface="Cambria"/>
              </a:rPr>
              <a:t>respected</a:t>
            </a:r>
            <a:r>
              <a:rPr sz="1400" spc="35" dirty="0">
                <a:latin typeface="Cambria"/>
                <a:cs typeface="Cambria"/>
              </a:rPr>
              <a:t> </a:t>
            </a:r>
            <a:r>
              <a:rPr sz="1400" spc="20" dirty="0">
                <a:latin typeface="Cambria"/>
                <a:cs typeface="Cambria"/>
              </a:rPr>
              <a:t>throughout</a:t>
            </a:r>
            <a:r>
              <a:rPr sz="1400" spc="40" dirty="0">
                <a:latin typeface="Cambria"/>
                <a:cs typeface="Cambria"/>
              </a:rPr>
              <a:t> </a:t>
            </a:r>
            <a:r>
              <a:rPr sz="1400" spc="30" dirty="0">
                <a:latin typeface="Cambria"/>
                <a:cs typeface="Cambria"/>
              </a:rPr>
              <a:t>the</a:t>
            </a:r>
            <a:r>
              <a:rPr sz="1400" spc="40" dirty="0">
                <a:latin typeface="Cambria"/>
                <a:cs typeface="Cambria"/>
              </a:rPr>
              <a:t> </a:t>
            </a:r>
            <a:r>
              <a:rPr sz="1400" spc="50" dirty="0">
                <a:latin typeface="Cambria"/>
                <a:cs typeface="Cambria"/>
              </a:rPr>
              <a:t>supply</a:t>
            </a:r>
            <a:r>
              <a:rPr sz="1400" spc="35" dirty="0">
                <a:latin typeface="Cambria"/>
                <a:cs typeface="Cambria"/>
              </a:rPr>
              <a:t> </a:t>
            </a:r>
            <a:r>
              <a:rPr sz="1400" spc="55" dirty="0">
                <a:latin typeface="Cambria"/>
                <a:cs typeface="Cambria"/>
              </a:rPr>
              <a:t>chain.</a:t>
            </a:r>
            <a:endParaRPr sz="1400">
              <a:latin typeface="Cambria"/>
              <a:cs typeface="Cambria"/>
            </a:endParaRPr>
          </a:p>
          <a:p>
            <a:pPr marL="355600" indent="-342900">
              <a:spcBef>
                <a:spcPts val="35"/>
              </a:spcBef>
              <a:buAutoNum type="arabicPeriod" startAt="4"/>
              <a:tabLst>
                <a:tab pos="354965" algn="l"/>
                <a:tab pos="355600" algn="l"/>
              </a:tabLst>
            </a:pPr>
            <a:r>
              <a:rPr sz="1400" spc="30" dirty="0">
                <a:latin typeface="Cambria"/>
                <a:cs typeface="Cambria"/>
              </a:rPr>
              <a:t>Provide</a:t>
            </a:r>
            <a:r>
              <a:rPr sz="1400" spc="45" dirty="0">
                <a:latin typeface="Cambria"/>
                <a:cs typeface="Cambria"/>
              </a:rPr>
              <a:t> </a:t>
            </a:r>
            <a:r>
              <a:rPr sz="1400" spc="75" dirty="0">
                <a:latin typeface="Cambria"/>
                <a:cs typeface="Cambria"/>
              </a:rPr>
              <a:t>access</a:t>
            </a:r>
            <a:r>
              <a:rPr sz="1400" spc="30" dirty="0">
                <a:latin typeface="Cambria"/>
                <a:cs typeface="Cambria"/>
              </a:rPr>
              <a:t> </a:t>
            </a:r>
            <a:r>
              <a:rPr sz="1400" dirty="0">
                <a:latin typeface="Cambria"/>
                <a:cs typeface="Cambria"/>
              </a:rPr>
              <a:t>to</a:t>
            </a:r>
            <a:r>
              <a:rPr sz="1400" spc="50" dirty="0">
                <a:latin typeface="Cambria"/>
                <a:cs typeface="Cambria"/>
              </a:rPr>
              <a:t> </a:t>
            </a:r>
            <a:r>
              <a:rPr sz="1400" spc="45" dirty="0">
                <a:latin typeface="Cambria"/>
                <a:cs typeface="Cambria"/>
              </a:rPr>
              <a:t>education</a:t>
            </a:r>
            <a:r>
              <a:rPr sz="1400" spc="35" dirty="0">
                <a:latin typeface="Cambria"/>
                <a:cs typeface="Cambria"/>
              </a:rPr>
              <a:t> </a:t>
            </a:r>
            <a:r>
              <a:rPr sz="1400" spc="55" dirty="0">
                <a:latin typeface="Cambria"/>
                <a:cs typeface="Cambria"/>
              </a:rPr>
              <a:t>and</a:t>
            </a:r>
            <a:r>
              <a:rPr sz="1400" spc="40" dirty="0">
                <a:latin typeface="Cambria"/>
                <a:cs typeface="Cambria"/>
              </a:rPr>
              <a:t> </a:t>
            </a:r>
            <a:r>
              <a:rPr sz="1400" spc="25" dirty="0">
                <a:latin typeface="Cambria"/>
                <a:cs typeface="Cambria"/>
              </a:rPr>
              <a:t>training</a:t>
            </a:r>
            <a:r>
              <a:rPr sz="1400" spc="50" dirty="0">
                <a:latin typeface="Cambria"/>
                <a:cs typeface="Cambria"/>
              </a:rPr>
              <a:t> </a:t>
            </a:r>
            <a:r>
              <a:rPr sz="1400" spc="20" dirty="0">
                <a:latin typeface="Cambria"/>
                <a:cs typeface="Cambria"/>
              </a:rPr>
              <a:t>for</a:t>
            </a:r>
            <a:endParaRPr sz="1400">
              <a:latin typeface="Cambria"/>
              <a:cs typeface="Cambria"/>
            </a:endParaRPr>
          </a:p>
          <a:p>
            <a:pPr marL="355600">
              <a:spcBef>
                <a:spcPts val="120"/>
              </a:spcBef>
            </a:pPr>
            <a:r>
              <a:rPr sz="1400" spc="60" dirty="0">
                <a:latin typeface="Cambria"/>
                <a:cs typeface="Cambria"/>
              </a:rPr>
              <a:t>employees</a:t>
            </a:r>
            <a:r>
              <a:rPr sz="1400" spc="20" dirty="0">
                <a:latin typeface="Cambria"/>
                <a:cs typeface="Cambria"/>
              </a:rPr>
              <a:t> </a:t>
            </a:r>
            <a:r>
              <a:rPr sz="1400" spc="55" dirty="0">
                <a:latin typeface="Cambria"/>
                <a:cs typeface="Cambria"/>
              </a:rPr>
              <a:t>and</a:t>
            </a:r>
            <a:r>
              <a:rPr sz="1400" spc="20" dirty="0">
                <a:latin typeface="Cambria"/>
                <a:cs typeface="Cambria"/>
              </a:rPr>
              <a:t> </a:t>
            </a:r>
            <a:r>
              <a:rPr sz="1400" spc="55" dirty="0">
                <a:latin typeface="Cambria"/>
                <a:cs typeface="Cambria"/>
              </a:rPr>
              <a:t>local</a:t>
            </a:r>
            <a:r>
              <a:rPr sz="1400" spc="30" dirty="0">
                <a:latin typeface="Cambria"/>
                <a:cs typeface="Cambria"/>
              </a:rPr>
              <a:t> </a:t>
            </a:r>
            <a:r>
              <a:rPr sz="1400" spc="45" dirty="0">
                <a:latin typeface="Cambria"/>
                <a:cs typeface="Cambria"/>
              </a:rPr>
              <a:t>communities.</a:t>
            </a:r>
            <a:endParaRPr sz="1400">
              <a:latin typeface="Cambria"/>
              <a:cs typeface="Cambria"/>
            </a:endParaRPr>
          </a:p>
          <a:p>
            <a:pPr marL="355600" marR="20320" indent="-342900">
              <a:lnSpc>
                <a:spcPct val="106800"/>
              </a:lnSpc>
              <a:spcBef>
                <a:spcPts val="5"/>
              </a:spcBef>
              <a:buAutoNum type="arabicPeriod" startAt="6"/>
              <a:tabLst>
                <a:tab pos="354965" algn="l"/>
                <a:tab pos="355600" algn="l"/>
              </a:tabLst>
            </a:pPr>
            <a:r>
              <a:rPr sz="1400" spc="95" dirty="0">
                <a:latin typeface="Cambria"/>
                <a:cs typeface="Cambria"/>
              </a:rPr>
              <a:t>Engage</a:t>
            </a:r>
            <a:r>
              <a:rPr sz="1400" spc="30" dirty="0">
                <a:latin typeface="Cambria"/>
                <a:cs typeface="Cambria"/>
              </a:rPr>
              <a:t> </a:t>
            </a:r>
            <a:r>
              <a:rPr sz="1400" spc="-5" dirty="0">
                <a:latin typeface="Cambria"/>
                <a:cs typeface="Cambria"/>
              </a:rPr>
              <a:t>with</a:t>
            </a:r>
            <a:r>
              <a:rPr sz="1400" spc="50" dirty="0">
                <a:latin typeface="Cambria"/>
                <a:cs typeface="Cambria"/>
              </a:rPr>
              <a:t> </a:t>
            </a:r>
            <a:r>
              <a:rPr sz="1400" spc="40" dirty="0">
                <a:latin typeface="Cambria"/>
                <a:cs typeface="Cambria"/>
              </a:rPr>
              <a:t>stakeholders</a:t>
            </a:r>
            <a:r>
              <a:rPr sz="1400" spc="30" dirty="0">
                <a:latin typeface="Cambria"/>
                <a:cs typeface="Cambria"/>
              </a:rPr>
              <a:t> </a:t>
            </a:r>
            <a:r>
              <a:rPr sz="1400" dirty="0">
                <a:latin typeface="Cambria"/>
                <a:cs typeface="Cambria"/>
              </a:rPr>
              <a:t>to</a:t>
            </a:r>
            <a:r>
              <a:rPr sz="1400" spc="45" dirty="0">
                <a:latin typeface="Cambria"/>
                <a:cs typeface="Cambria"/>
              </a:rPr>
              <a:t> </a:t>
            </a:r>
            <a:r>
              <a:rPr sz="1400" spc="30" dirty="0">
                <a:latin typeface="Cambria"/>
                <a:cs typeface="Cambria"/>
              </a:rPr>
              <a:t>identify</a:t>
            </a:r>
            <a:r>
              <a:rPr sz="1400" spc="50" dirty="0">
                <a:latin typeface="Cambria"/>
                <a:cs typeface="Cambria"/>
              </a:rPr>
              <a:t> </a:t>
            </a:r>
            <a:r>
              <a:rPr sz="1400" spc="55" dirty="0">
                <a:latin typeface="Cambria"/>
                <a:cs typeface="Cambria"/>
              </a:rPr>
              <a:t>and</a:t>
            </a:r>
            <a:r>
              <a:rPr sz="1400" spc="45" dirty="0">
                <a:latin typeface="Cambria"/>
                <a:cs typeface="Cambria"/>
              </a:rPr>
              <a:t> </a:t>
            </a:r>
            <a:r>
              <a:rPr sz="1400" spc="50" dirty="0">
                <a:latin typeface="Cambria"/>
                <a:cs typeface="Cambria"/>
              </a:rPr>
              <a:t>address </a:t>
            </a:r>
            <a:r>
              <a:rPr sz="1400" spc="-295" dirty="0">
                <a:latin typeface="Cambria"/>
                <a:cs typeface="Cambria"/>
              </a:rPr>
              <a:t> </a:t>
            </a:r>
            <a:r>
              <a:rPr sz="1400" spc="50" dirty="0">
                <a:latin typeface="Cambria"/>
                <a:cs typeface="Cambria"/>
              </a:rPr>
              <a:t>social</a:t>
            </a:r>
            <a:r>
              <a:rPr sz="1400" spc="25" dirty="0">
                <a:latin typeface="Cambria"/>
                <a:cs typeface="Cambria"/>
              </a:rPr>
              <a:t> </a:t>
            </a:r>
            <a:r>
              <a:rPr sz="1400" spc="35" dirty="0">
                <a:latin typeface="Cambria"/>
                <a:cs typeface="Cambria"/>
              </a:rPr>
              <a:t>risks</a:t>
            </a:r>
            <a:r>
              <a:rPr sz="1400" spc="40" dirty="0">
                <a:latin typeface="Cambria"/>
                <a:cs typeface="Cambria"/>
              </a:rPr>
              <a:t> </a:t>
            </a:r>
            <a:r>
              <a:rPr sz="1400" spc="55" dirty="0">
                <a:latin typeface="Cambria"/>
                <a:cs typeface="Cambria"/>
              </a:rPr>
              <a:t>and</a:t>
            </a:r>
            <a:r>
              <a:rPr sz="1400" spc="30" dirty="0">
                <a:latin typeface="Cambria"/>
                <a:cs typeface="Cambria"/>
              </a:rPr>
              <a:t> </a:t>
            </a:r>
            <a:r>
              <a:rPr sz="1400" spc="40" dirty="0">
                <a:latin typeface="Cambria"/>
                <a:cs typeface="Cambria"/>
              </a:rPr>
              <a:t>opportunities.</a:t>
            </a:r>
            <a:endParaRPr sz="1400">
              <a:latin typeface="Cambria"/>
              <a:cs typeface="Cambria"/>
            </a:endParaRPr>
          </a:p>
        </p:txBody>
      </p:sp>
      <p:grpSp>
        <p:nvGrpSpPr>
          <p:cNvPr id="17" name="object 17"/>
          <p:cNvGrpSpPr/>
          <p:nvPr/>
        </p:nvGrpSpPr>
        <p:grpSpPr>
          <a:xfrm>
            <a:off x="6461759" y="881633"/>
            <a:ext cx="4206240" cy="3105150"/>
            <a:chOff x="4937759" y="881633"/>
            <a:chExt cx="4206240" cy="3105150"/>
          </a:xfrm>
        </p:grpSpPr>
        <p:sp>
          <p:nvSpPr>
            <p:cNvPr id="18" name="object 18"/>
            <p:cNvSpPr/>
            <p:nvPr/>
          </p:nvSpPr>
          <p:spPr>
            <a:xfrm>
              <a:off x="4965191" y="909065"/>
              <a:ext cx="4178935" cy="3050540"/>
            </a:xfrm>
            <a:custGeom>
              <a:avLst/>
              <a:gdLst/>
              <a:ahLst/>
              <a:cxnLst/>
              <a:rect l="l" t="t" r="r" b="b"/>
              <a:pathLst>
                <a:path w="4178934" h="3050540">
                  <a:moveTo>
                    <a:pt x="4178808" y="0"/>
                  </a:moveTo>
                  <a:lnTo>
                    <a:pt x="0" y="0"/>
                  </a:lnTo>
                  <a:lnTo>
                    <a:pt x="0" y="3050286"/>
                  </a:lnTo>
                  <a:lnTo>
                    <a:pt x="4178808" y="3050286"/>
                  </a:lnTo>
                  <a:lnTo>
                    <a:pt x="4178808" y="0"/>
                  </a:lnTo>
                  <a:close/>
                </a:path>
              </a:pathLst>
            </a:custGeom>
            <a:solidFill>
              <a:srgbClr val="FFFFFF"/>
            </a:solidFill>
          </p:spPr>
          <p:txBody>
            <a:bodyPr wrap="square" lIns="0" tIns="0" rIns="0" bIns="0" rtlCol="0"/>
            <a:lstStyle/>
            <a:p>
              <a:endParaRPr/>
            </a:p>
          </p:txBody>
        </p:sp>
        <p:sp>
          <p:nvSpPr>
            <p:cNvPr id="19" name="object 19"/>
            <p:cNvSpPr/>
            <p:nvPr/>
          </p:nvSpPr>
          <p:spPr>
            <a:xfrm>
              <a:off x="4937759" y="881633"/>
              <a:ext cx="4206240" cy="3105150"/>
            </a:xfrm>
            <a:custGeom>
              <a:avLst/>
              <a:gdLst/>
              <a:ahLst/>
              <a:cxnLst/>
              <a:rect l="l" t="t" r="r" b="b"/>
              <a:pathLst>
                <a:path w="4206240" h="3105150">
                  <a:moveTo>
                    <a:pt x="4206239" y="0"/>
                  </a:moveTo>
                  <a:lnTo>
                    <a:pt x="27431" y="0"/>
                  </a:lnTo>
                  <a:lnTo>
                    <a:pt x="16769" y="2160"/>
                  </a:lnTo>
                  <a:lnTo>
                    <a:pt x="8048" y="8048"/>
                  </a:lnTo>
                  <a:lnTo>
                    <a:pt x="2160" y="16769"/>
                  </a:lnTo>
                  <a:lnTo>
                    <a:pt x="0" y="27431"/>
                  </a:lnTo>
                  <a:lnTo>
                    <a:pt x="0" y="3077717"/>
                  </a:lnTo>
                  <a:lnTo>
                    <a:pt x="2160" y="3088380"/>
                  </a:lnTo>
                  <a:lnTo>
                    <a:pt x="8048" y="3097101"/>
                  </a:lnTo>
                  <a:lnTo>
                    <a:pt x="16769" y="3102989"/>
                  </a:lnTo>
                  <a:lnTo>
                    <a:pt x="27431" y="3105149"/>
                  </a:lnTo>
                  <a:lnTo>
                    <a:pt x="4206239" y="3105149"/>
                  </a:lnTo>
                  <a:lnTo>
                    <a:pt x="4206239" y="3072257"/>
                  </a:lnTo>
                  <a:lnTo>
                    <a:pt x="32892" y="3072257"/>
                  </a:lnTo>
                  <a:lnTo>
                    <a:pt x="32892" y="32892"/>
                  </a:lnTo>
                  <a:lnTo>
                    <a:pt x="4206239" y="32892"/>
                  </a:lnTo>
                  <a:lnTo>
                    <a:pt x="4206239" y="0"/>
                  </a:lnTo>
                  <a:close/>
                </a:path>
                <a:path w="4206240" h="3105150">
                  <a:moveTo>
                    <a:pt x="4206239" y="32892"/>
                  </a:moveTo>
                  <a:lnTo>
                    <a:pt x="4200779" y="32892"/>
                  </a:lnTo>
                  <a:lnTo>
                    <a:pt x="4200779" y="3072257"/>
                  </a:lnTo>
                  <a:lnTo>
                    <a:pt x="4206239" y="3072257"/>
                  </a:lnTo>
                  <a:lnTo>
                    <a:pt x="4206239" y="32892"/>
                  </a:lnTo>
                  <a:close/>
                </a:path>
                <a:path w="4206240" h="3105150">
                  <a:moveTo>
                    <a:pt x="4189730" y="43941"/>
                  </a:moveTo>
                  <a:lnTo>
                    <a:pt x="43941" y="43941"/>
                  </a:lnTo>
                  <a:lnTo>
                    <a:pt x="43941" y="3061208"/>
                  </a:lnTo>
                  <a:lnTo>
                    <a:pt x="4189730" y="3061208"/>
                  </a:lnTo>
                  <a:lnTo>
                    <a:pt x="4189730" y="3050285"/>
                  </a:lnTo>
                  <a:lnTo>
                    <a:pt x="54863" y="3050285"/>
                  </a:lnTo>
                  <a:lnTo>
                    <a:pt x="54863" y="54863"/>
                  </a:lnTo>
                  <a:lnTo>
                    <a:pt x="4189730" y="54863"/>
                  </a:lnTo>
                  <a:lnTo>
                    <a:pt x="4189730" y="43941"/>
                  </a:lnTo>
                  <a:close/>
                </a:path>
                <a:path w="4206240" h="3105150">
                  <a:moveTo>
                    <a:pt x="4189730" y="54863"/>
                  </a:moveTo>
                  <a:lnTo>
                    <a:pt x="4178808" y="54863"/>
                  </a:lnTo>
                  <a:lnTo>
                    <a:pt x="4178808" y="3050285"/>
                  </a:lnTo>
                  <a:lnTo>
                    <a:pt x="4189730" y="3050285"/>
                  </a:lnTo>
                  <a:lnTo>
                    <a:pt x="4189730" y="54863"/>
                  </a:lnTo>
                  <a:close/>
                </a:path>
              </a:pathLst>
            </a:custGeom>
            <a:solidFill>
              <a:srgbClr val="2CA1BE"/>
            </a:solidFill>
          </p:spPr>
          <p:txBody>
            <a:bodyPr wrap="square" lIns="0" tIns="0" rIns="0" bIns="0" rtlCol="0"/>
            <a:lstStyle/>
            <a:p>
              <a:endParaRPr/>
            </a:p>
          </p:txBody>
        </p:sp>
      </p:grpSp>
      <p:sp>
        <p:nvSpPr>
          <p:cNvPr id="20" name="object 20"/>
          <p:cNvSpPr txBox="1"/>
          <p:nvPr/>
        </p:nvSpPr>
        <p:spPr>
          <a:xfrm>
            <a:off x="8007858" y="935736"/>
            <a:ext cx="1143000" cy="227626"/>
          </a:xfrm>
          <a:prstGeom prst="rect">
            <a:avLst/>
          </a:prstGeom>
        </p:spPr>
        <p:txBody>
          <a:bodyPr vert="horz" wrap="square" lIns="0" tIns="12065" rIns="0" bIns="0" rtlCol="0">
            <a:spAutoFit/>
          </a:bodyPr>
          <a:lstStyle/>
          <a:p>
            <a:pPr marL="12700">
              <a:spcBef>
                <a:spcPts val="95"/>
              </a:spcBef>
            </a:pPr>
            <a:r>
              <a:rPr sz="1400" b="1" spc="65" dirty="0">
                <a:latin typeface="Cambria"/>
                <a:cs typeface="Cambria"/>
              </a:rPr>
              <a:t>Governance</a:t>
            </a:r>
            <a:r>
              <a:rPr sz="1400" spc="65" dirty="0">
                <a:latin typeface="Cambria"/>
                <a:cs typeface="Cambria"/>
              </a:rPr>
              <a:t>:</a:t>
            </a:r>
            <a:endParaRPr sz="1400">
              <a:latin typeface="Cambria"/>
              <a:cs typeface="Cambria"/>
            </a:endParaRPr>
          </a:p>
        </p:txBody>
      </p:sp>
      <p:sp>
        <p:nvSpPr>
          <p:cNvPr id="21" name="object 21"/>
          <p:cNvSpPr txBox="1"/>
          <p:nvPr/>
        </p:nvSpPr>
        <p:spPr>
          <a:xfrm>
            <a:off x="6568185" y="1338530"/>
            <a:ext cx="4022725" cy="2309495"/>
          </a:xfrm>
          <a:prstGeom prst="rect">
            <a:avLst/>
          </a:prstGeom>
        </p:spPr>
        <p:txBody>
          <a:bodyPr vert="horz" wrap="square" lIns="0" tIns="27940" rIns="0" bIns="0" rtlCol="0">
            <a:spAutoFit/>
          </a:bodyPr>
          <a:lstStyle/>
          <a:p>
            <a:pPr marL="355600" indent="-342900">
              <a:spcBef>
                <a:spcPts val="220"/>
              </a:spcBef>
              <a:buAutoNum type="arabicPeriod"/>
              <a:tabLst>
                <a:tab pos="354965" algn="l"/>
                <a:tab pos="355600" algn="l"/>
              </a:tabLst>
            </a:pPr>
            <a:r>
              <a:rPr sz="1400" spc="30" dirty="0">
                <a:latin typeface="Cambria"/>
                <a:cs typeface="Cambria"/>
              </a:rPr>
              <a:t>Ensure</a:t>
            </a:r>
            <a:r>
              <a:rPr sz="1400" spc="45" dirty="0">
                <a:latin typeface="Cambria"/>
                <a:cs typeface="Cambria"/>
              </a:rPr>
              <a:t> </a:t>
            </a:r>
            <a:r>
              <a:rPr sz="1400" spc="55" dirty="0">
                <a:latin typeface="Cambria"/>
                <a:cs typeface="Cambria"/>
              </a:rPr>
              <a:t>board</a:t>
            </a:r>
            <a:r>
              <a:rPr sz="1400" spc="30" dirty="0">
                <a:latin typeface="Cambria"/>
                <a:cs typeface="Cambria"/>
              </a:rPr>
              <a:t> diversity</a:t>
            </a:r>
            <a:r>
              <a:rPr sz="1400" spc="65" dirty="0">
                <a:latin typeface="Cambria"/>
                <a:cs typeface="Cambria"/>
              </a:rPr>
              <a:t> </a:t>
            </a:r>
            <a:r>
              <a:rPr sz="1400" spc="55" dirty="0">
                <a:latin typeface="Cambria"/>
                <a:cs typeface="Cambria"/>
              </a:rPr>
              <a:t>and</a:t>
            </a:r>
            <a:r>
              <a:rPr sz="1400" spc="35" dirty="0">
                <a:latin typeface="Cambria"/>
                <a:cs typeface="Cambria"/>
              </a:rPr>
              <a:t> </a:t>
            </a:r>
            <a:r>
              <a:rPr sz="1400" spc="75" dirty="0">
                <a:latin typeface="Cambria"/>
                <a:cs typeface="Cambria"/>
              </a:rPr>
              <a:t>independence.</a:t>
            </a:r>
            <a:endParaRPr sz="1400">
              <a:latin typeface="Cambria"/>
              <a:cs typeface="Cambria"/>
            </a:endParaRPr>
          </a:p>
          <a:p>
            <a:pPr marL="355600" marR="5715" indent="-342900">
              <a:lnSpc>
                <a:spcPct val="107100"/>
              </a:lnSpc>
              <a:buAutoNum type="arabicPeriod"/>
              <a:tabLst>
                <a:tab pos="354965" algn="l"/>
                <a:tab pos="355600" algn="l"/>
                <a:tab pos="1022350" algn="l"/>
                <a:tab pos="1734185" algn="l"/>
                <a:tab pos="2205355" algn="l"/>
                <a:tab pos="3296920" algn="l"/>
              </a:tabLst>
            </a:pPr>
            <a:r>
              <a:rPr sz="1400" spc="60" dirty="0">
                <a:latin typeface="Cambria"/>
                <a:cs typeface="Cambria"/>
              </a:rPr>
              <a:t>Adopt	</a:t>
            </a:r>
            <a:r>
              <a:rPr sz="1400" spc="30" dirty="0">
                <a:latin typeface="Cambria"/>
                <a:cs typeface="Cambria"/>
              </a:rPr>
              <a:t>e</a:t>
            </a:r>
            <a:r>
              <a:rPr sz="1400" spc="15" dirty="0">
                <a:latin typeface="Cambria"/>
                <a:cs typeface="Cambria"/>
              </a:rPr>
              <a:t>t</a:t>
            </a:r>
            <a:r>
              <a:rPr sz="1400" spc="45" dirty="0">
                <a:latin typeface="Cambria"/>
                <a:cs typeface="Cambria"/>
              </a:rPr>
              <a:t>hica</a:t>
            </a:r>
            <a:r>
              <a:rPr sz="1400" spc="30" dirty="0">
                <a:latin typeface="Cambria"/>
                <a:cs typeface="Cambria"/>
              </a:rPr>
              <a:t>l</a:t>
            </a:r>
            <a:r>
              <a:rPr sz="1400" dirty="0">
                <a:latin typeface="Cambria"/>
                <a:cs typeface="Cambria"/>
              </a:rPr>
              <a:t>	</a:t>
            </a:r>
            <a:r>
              <a:rPr sz="1400" spc="50" dirty="0">
                <a:latin typeface="Cambria"/>
                <a:cs typeface="Cambria"/>
              </a:rPr>
              <a:t>an</a:t>
            </a:r>
            <a:r>
              <a:rPr sz="1400" spc="55" dirty="0">
                <a:latin typeface="Cambria"/>
                <a:cs typeface="Cambria"/>
              </a:rPr>
              <a:t>d</a:t>
            </a:r>
            <a:r>
              <a:rPr sz="1400" dirty="0">
                <a:latin typeface="Cambria"/>
                <a:cs typeface="Cambria"/>
              </a:rPr>
              <a:t>	</a:t>
            </a:r>
            <a:r>
              <a:rPr sz="1400" spc="-25" dirty="0">
                <a:latin typeface="Cambria"/>
                <a:cs typeface="Cambria"/>
              </a:rPr>
              <a:t>t</a:t>
            </a:r>
            <a:r>
              <a:rPr sz="1400" spc="-70" dirty="0">
                <a:latin typeface="Cambria"/>
                <a:cs typeface="Cambria"/>
              </a:rPr>
              <a:t>r</a:t>
            </a:r>
            <a:r>
              <a:rPr sz="1400" spc="40" dirty="0">
                <a:latin typeface="Cambria"/>
                <a:cs typeface="Cambria"/>
              </a:rPr>
              <a:t>an</a:t>
            </a:r>
            <a:r>
              <a:rPr sz="1400" spc="20" dirty="0">
                <a:latin typeface="Cambria"/>
                <a:cs typeface="Cambria"/>
              </a:rPr>
              <a:t>s</a:t>
            </a:r>
            <a:r>
              <a:rPr sz="1400" spc="55" dirty="0">
                <a:latin typeface="Cambria"/>
                <a:cs typeface="Cambria"/>
              </a:rPr>
              <a:t>pa</a:t>
            </a:r>
            <a:r>
              <a:rPr sz="1400" spc="-30" dirty="0">
                <a:latin typeface="Cambria"/>
                <a:cs typeface="Cambria"/>
              </a:rPr>
              <a:t>r</a:t>
            </a:r>
            <a:r>
              <a:rPr sz="1400" spc="55" dirty="0">
                <a:latin typeface="Cambria"/>
                <a:cs typeface="Cambria"/>
              </a:rPr>
              <a:t>e</a:t>
            </a:r>
            <a:r>
              <a:rPr sz="1400" spc="70" dirty="0">
                <a:latin typeface="Cambria"/>
                <a:cs typeface="Cambria"/>
              </a:rPr>
              <a:t>n</a:t>
            </a:r>
            <a:r>
              <a:rPr sz="1400" spc="-55" dirty="0">
                <a:latin typeface="Cambria"/>
                <a:cs typeface="Cambria"/>
              </a:rPr>
              <a:t>t</a:t>
            </a:r>
            <a:r>
              <a:rPr sz="1400" dirty="0">
                <a:latin typeface="Cambria"/>
                <a:cs typeface="Cambria"/>
              </a:rPr>
              <a:t>	</a:t>
            </a:r>
            <a:r>
              <a:rPr sz="1400" spc="125" dirty="0">
                <a:latin typeface="Cambria"/>
                <a:cs typeface="Cambria"/>
              </a:rPr>
              <a:t>b</a:t>
            </a:r>
            <a:r>
              <a:rPr sz="1400" dirty="0">
                <a:latin typeface="Cambria"/>
                <a:cs typeface="Cambria"/>
              </a:rPr>
              <a:t>u</a:t>
            </a:r>
            <a:r>
              <a:rPr sz="1400" spc="25" dirty="0">
                <a:latin typeface="Cambria"/>
                <a:cs typeface="Cambria"/>
              </a:rPr>
              <a:t>sin</a:t>
            </a:r>
            <a:r>
              <a:rPr sz="1400" spc="75" dirty="0">
                <a:latin typeface="Cambria"/>
                <a:cs typeface="Cambria"/>
              </a:rPr>
              <a:t>e</a:t>
            </a:r>
            <a:r>
              <a:rPr sz="1400" spc="60" dirty="0">
                <a:latin typeface="Cambria"/>
                <a:cs typeface="Cambria"/>
              </a:rPr>
              <a:t>s</a:t>
            </a:r>
            <a:r>
              <a:rPr sz="1400" spc="25" dirty="0">
                <a:latin typeface="Cambria"/>
                <a:cs typeface="Cambria"/>
              </a:rPr>
              <a:t>s  </a:t>
            </a:r>
            <a:r>
              <a:rPr sz="1400" spc="55" dirty="0">
                <a:latin typeface="Cambria"/>
                <a:cs typeface="Cambria"/>
              </a:rPr>
              <a:t>practices.</a:t>
            </a:r>
            <a:endParaRPr sz="1400">
              <a:latin typeface="Cambria"/>
              <a:cs typeface="Cambria"/>
            </a:endParaRPr>
          </a:p>
          <a:p>
            <a:pPr marL="355600" marR="5715" indent="-342900">
              <a:lnSpc>
                <a:spcPts val="1800"/>
              </a:lnSpc>
              <a:spcBef>
                <a:spcPts val="75"/>
              </a:spcBef>
              <a:buAutoNum type="arabicPeriod"/>
              <a:tabLst>
                <a:tab pos="354965" algn="l"/>
                <a:tab pos="355600" algn="l"/>
                <a:tab pos="1231265" algn="l"/>
                <a:tab pos="1728470" algn="l"/>
                <a:tab pos="2801620" algn="l"/>
                <a:tab pos="3696335" algn="l"/>
              </a:tabLst>
            </a:pPr>
            <a:r>
              <a:rPr sz="1400" spc="120" dirty="0">
                <a:latin typeface="Cambria"/>
                <a:cs typeface="Cambria"/>
              </a:rPr>
              <a:t>D</a:t>
            </a:r>
            <a:r>
              <a:rPr sz="1400" spc="40" dirty="0">
                <a:latin typeface="Cambria"/>
                <a:cs typeface="Cambria"/>
              </a:rPr>
              <a:t>e</a:t>
            </a:r>
            <a:r>
              <a:rPr sz="1400" spc="10" dirty="0">
                <a:latin typeface="Cambria"/>
                <a:cs typeface="Cambria"/>
              </a:rPr>
              <a:t>v</a:t>
            </a:r>
            <a:r>
              <a:rPr sz="1400" spc="55" dirty="0">
                <a:latin typeface="Cambria"/>
                <a:cs typeface="Cambria"/>
              </a:rPr>
              <a:t>el</a:t>
            </a:r>
            <a:r>
              <a:rPr sz="1400" spc="80" dirty="0">
                <a:latin typeface="Cambria"/>
                <a:cs typeface="Cambria"/>
              </a:rPr>
              <a:t>o</a:t>
            </a:r>
            <a:r>
              <a:rPr sz="1400" spc="95" dirty="0">
                <a:latin typeface="Cambria"/>
                <a:cs typeface="Cambria"/>
              </a:rPr>
              <a:t>p</a:t>
            </a:r>
            <a:r>
              <a:rPr sz="1400" dirty="0">
                <a:latin typeface="Cambria"/>
                <a:cs typeface="Cambria"/>
              </a:rPr>
              <a:t>	</a:t>
            </a:r>
            <a:r>
              <a:rPr sz="1400" spc="55" dirty="0">
                <a:latin typeface="Cambria"/>
                <a:cs typeface="Cambria"/>
              </a:rPr>
              <a:t>and</a:t>
            </a:r>
            <a:r>
              <a:rPr sz="1400" dirty="0">
                <a:latin typeface="Cambria"/>
                <a:cs typeface="Cambria"/>
              </a:rPr>
              <a:t>	</a:t>
            </a:r>
            <a:r>
              <a:rPr sz="1400" spc="15" dirty="0">
                <a:latin typeface="Cambria"/>
                <a:cs typeface="Cambria"/>
              </a:rPr>
              <a:t>i</a:t>
            </a:r>
            <a:r>
              <a:rPr sz="1400" spc="75" dirty="0">
                <a:latin typeface="Cambria"/>
                <a:cs typeface="Cambria"/>
              </a:rPr>
              <a:t>m</a:t>
            </a:r>
            <a:r>
              <a:rPr sz="1400" spc="55" dirty="0">
                <a:latin typeface="Cambria"/>
                <a:cs typeface="Cambria"/>
              </a:rPr>
              <a:t>p</a:t>
            </a:r>
            <a:r>
              <a:rPr sz="1400" spc="60" dirty="0">
                <a:latin typeface="Cambria"/>
                <a:cs typeface="Cambria"/>
              </a:rPr>
              <a:t>lem</a:t>
            </a:r>
            <a:r>
              <a:rPr sz="1400" spc="25" dirty="0">
                <a:latin typeface="Cambria"/>
                <a:cs typeface="Cambria"/>
              </a:rPr>
              <a:t>en</a:t>
            </a:r>
            <a:r>
              <a:rPr sz="1400" spc="20" dirty="0">
                <a:latin typeface="Cambria"/>
                <a:cs typeface="Cambria"/>
              </a:rPr>
              <a:t>t</a:t>
            </a:r>
            <a:r>
              <a:rPr sz="1400" dirty="0">
                <a:latin typeface="Cambria"/>
                <a:cs typeface="Cambria"/>
              </a:rPr>
              <a:t>	</a:t>
            </a:r>
            <a:r>
              <a:rPr sz="1400" spc="120" dirty="0">
                <a:latin typeface="Cambria"/>
                <a:cs typeface="Cambria"/>
              </a:rPr>
              <a:t>e</a:t>
            </a:r>
            <a:r>
              <a:rPr sz="1400" spc="-15" dirty="0">
                <a:latin typeface="Cambria"/>
                <a:cs typeface="Cambria"/>
              </a:rPr>
              <a:t>f</a:t>
            </a:r>
            <a:r>
              <a:rPr sz="1400" spc="15" dirty="0">
                <a:latin typeface="Cambria"/>
                <a:cs typeface="Cambria"/>
              </a:rPr>
              <a:t>f</a:t>
            </a:r>
            <a:r>
              <a:rPr sz="1400" spc="60" dirty="0">
                <a:latin typeface="Cambria"/>
                <a:cs typeface="Cambria"/>
              </a:rPr>
              <a:t>ec</a:t>
            </a:r>
            <a:r>
              <a:rPr sz="1400" spc="45" dirty="0">
                <a:latin typeface="Cambria"/>
                <a:cs typeface="Cambria"/>
              </a:rPr>
              <a:t>t</a:t>
            </a:r>
            <a:r>
              <a:rPr sz="1400" spc="-10" dirty="0">
                <a:latin typeface="Cambria"/>
                <a:cs typeface="Cambria"/>
              </a:rPr>
              <a:t>i</a:t>
            </a:r>
            <a:r>
              <a:rPr sz="1400" spc="10" dirty="0">
                <a:latin typeface="Cambria"/>
                <a:cs typeface="Cambria"/>
              </a:rPr>
              <a:t>v</a:t>
            </a:r>
            <a:r>
              <a:rPr sz="1400" spc="114" dirty="0">
                <a:latin typeface="Cambria"/>
                <a:cs typeface="Cambria"/>
              </a:rPr>
              <a:t>e</a:t>
            </a:r>
            <a:r>
              <a:rPr sz="1400" dirty="0">
                <a:latin typeface="Cambria"/>
                <a:cs typeface="Cambria"/>
              </a:rPr>
              <a:t>	</a:t>
            </a:r>
            <a:r>
              <a:rPr sz="1400" spc="25" dirty="0">
                <a:latin typeface="Cambria"/>
                <a:cs typeface="Cambria"/>
              </a:rPr>
              <a:t>r</a:t>
            </a:r>
            <a:r>
              <a:rPr sz="1400" spc="30" dirty="0">
                <a:latin typeface="Cambria"/>
                <a:cs typeface="Cambria"/>
              </a:rPr>
              <a:t>isk  </a:t>
            </a:r>
            <a:r>
              <a:rPr sz="1400" spc="55" dirty="0">
                <a:latin typeface="Cambria"/>
                <a:cs typeface="Cambria"/>
              </a:rPr>
              <a:t>management</a:t>
            </a:r>
            <a:r>
              <a:rPr sz="1400" spc="25" dirty="0">
                <a:latin typeface="Cambria"/>
                <a:cs typeface="Cambria"/>
              </a:rPr>
              <a:t> </a:t>
            </a:r>
            <a:r>
              <a:rPr sz="1400" spc="65" dirty="0">
                <a:latin typeface="Cambria"/>
                <a:cs typeface="Cambria"/>
              </a:rPr>
              <a:t>processes.</a:t>
            </a:r>
            <a:endParaRPr sz="1400">
              <a:latin typeface="Cambria"/>
              <a:cs typeface="Cambria"/>
            </a:endParaRPr>
          </a:p>
          <a:p>
            <a:pPr marL="355600" indent="-342900">
              <a:spcBef>
                <a:spcPts val="35"/>
              </a:spcBef>
              <a:buAutoNum type="arabicPeriod"/>
              <a:tabLst>
                <a:tab pos="354965" algn="l"/>
                <a:tab pos="355600" algn="l"/>
                <a:tab pos="1221105" algn="l"/>
                <a:tab pos="2130425" algn="l"/>
                <a:tab pos="3405504" algn="l"/>
                <a:tab pos="3852545" algn="l"/>
              </a:tabLst>
            </a:pPr>
            <a:r>
              <a:rPr sz="1400" spc="45" dirty="0">
                <a:latin typeface="Cambria"/>
                <a:cs typeface="Cambria"/>
              </a:rPr>
              <a:t>Esta</a:t>
            </a:r>
            <a:r>
              <a:rPr sz="1400" spc="25" dirty="0">
                <a:latin typeface="Cambria"/>
                <a:cs typeface="Cambria"/>
              </a:rPr>
              <a:t>blish</a:t>
            </a:r>
            <a:r>
              <a:rPr sz="1400" dirty="0">
                <a:latin typeface="Cambria"/>
                <a:cs typeface="Cambria"/>
              </a:rPr>
              <a:t>	</a:t>
            </a:r>
            <a:r>
              <a:rPr sz="1400" spc="105" dirty="0">
                <a:latin typeface="Cambria"/>
                <a:cs typeface="Cambria"/>
              </a:rPr>
              <a:t>e</a:t>
            </a:r>
            <a:r>
              <a:rPr sz="1400" spc="30" dirty="0">
                <a:latin typeface="Cambria"/>
                <a:cs typeface="Cambria"/>
              </a:rPr>
              <a:t>x</a:t>
            </a:r>
            <a:r>
              <a:rPr sz="1400" spc="40" dirty="0">
                <a:latin typeface="Cambria"/>
                <a:cs typeface="Cambria"/>
              </a:rPr>
              <a:t>ecut</a:t>
            </a:r>
            <a:r>
              <a:rPr sz="1400" spc="-5" dirty="0">
                <a:latin typeface="Cambria"/>
                <a:cs typeface="Cambria"/>
              </a:rPr>
              <a:t>i</a:t>
            </a:r>
            <a:r>
              <a:rPr sz="1400" spc="10" dirty="0">
                <a:latin typeface="Cambria"/>
                <a:cs typeface="Cambria"/>
              </a:rPr>
              <a:t>v</a:t>
            </a:r>
            <a:r>
              <a:rPr sz="1400" spc="114" dirty="0">
                <a:latin typeface="Cambria"/>
                <a:cs typeface="Cambria"/>
              </a:rPr>
              <a:t>e</a:t>
            </a:r>
            <a:r>
              <a:rPr sz="1400" dirty="0">
                <a:latin typeface="Cambria"/>
                <a:cs typeface="Cambria"/>
              </a:rPr>
              <a:t>	</a:t>
            </a:r>
            <a:r>
              <a:rPr sz="1400" spc="75" dirty="0">
                <a:latin typeface="Cambria"/>
                <a:cs typeface="Cambria"/>
              </a:rPr>
              <a:t>comp</a:t>
            </a:r>
            <a:r>
              <a:rPr sz="1400" spc="50" dirty="0">
                <a:latin typeface="Cambria"/>
                <a:cs typeface="Cambria"/>
              </a:rPr>
              <a:t>ens</a:t>
            </a:r>
            <a:r>
              <a:rPr sz="1400" spc="20" dirty="0">
                <a:latin typeface="Cambria"/>
                <a:cs typeface="Cambria"/>
              </a:rPr>
              <a:t>ation</a:t>
            </a:r>
            <a:r>
              <a:rPr sz="1400" dirty="0">
                <a:latin typeface="Cambria"/>
                <a:cs typeface="Cambria"/>
              </a:rPr>
              <a:t>	</a:t>
            </a:r>
            <a:r>
              <a:rPr sz="1400" spc="45" dirty="0">
                <a:latin typeface="Cambria"/>
                <a:cs typeface="Cambria"/>
              </a:rPr>
              <a:t>tied</a:t>
            </a:r>
            <a:r>
              <a:rPr sz="1400" dirty="0">
                <a:latin typeface="Cambria"/>
                <a:cs typeface="Cambria"/>
              </a:rPr>
              <a:t>	to</a:t>
            </a:r>
            <a:endParaRPr sz="1400">
              <a:latin typeface="Cambria"/>
              <a:cs typeface="Cambria"/>
            </a:endParaRPr>
          </a:p>
          <a:p>
            <a:pPr marL="355600">
              <a:spcBef>
                <a:spcPts val="120"/>
              </a:spcBef>
            </a:pPr>
            <a:r>
              <a:rPr sz="1400" spc="125" dirty="0">
                <a:latin typeface="Cambria"/>
                <a:cs typeface="Cambria"/>
              </a:rPr>
              <a:t>ESG</a:t>
            </a:r>
            <a:r>
              <a:rPr sz="1400" dirty="0">
                <a:latin typeface="Cambria"/>
                <a:cs typeface="Cambria"/>
              </a:rPr>
              <a:t> </a:t>
            </a:r>
            <a:r>
              <a:rPr sz="1400" spc="60" dirty="0">
                <a:latin typeface="Cambria"/>
                <a:cs typeface="Cambria"/>
              </a:rPr>
              <a:t>performance.</a:t>
            </a:r>
            <a:endParaRPr sz="1400">
              <a:latin typeface="Cambria"/>
              <a:cs typeface="Cambria"/>
            </a:endParaRPr>
          </a:p>
          <a:p>
            <a:pPr marL="355600" marR="5715" indent="-342900">
              <a:lnSpc>
                <a:spcPts val="1800"/>
              </a:lnSpc>
              <a:spcBef>
                <a:spcPts val="75"/>
              </a:spcBef>
              <a:buAutoNum type="arabicPeriod" startAt="5"/>
              <a:tabLst>
                <a:tab pos="354965" algn="l"/>
                <a:tab pos="355600" algn="l"/>
                <a:tab pos="1559560" algn="l"/>
                <a:tab pos="3016885" algn="l"/>
                <a:tab pos="3642995" algn="l"/>
              </a:tabLst>
            </a:pPr>
            <a:r>
              <a:rPr sz="1400" spc="40" dirty="0">
                <a:latin typeface="Cambria"/>
                <a:cs typeface="Cambria"/>
              </a:rPr>
              <a:t>Imp</a:t>
            </a:r>
            <a:r>
              <a:rPr sz="1400" spc="60" dirty="0">
                <a:latin typeface="Cambria"/>
                <a:cs typeface="Cambria"/>
              </a:rPr>
              <a:t>lem</a:t>
            </a:r>
            <a:r>
              <a:rPr sz="1400" spc="25" dirty="0">
                <a:latin typeface="Cambria"/>
                <a:cs typeface="Cambria"/>
              </a:rPr>
              <a:t>en</a:t>
            </a:r>
            <a:r>
              <a:rPr sz="1400" spc="20" dirty="0">
                <a:latin typeface="Cambria"/>
                <a:cs typeface="Cambria"/>
              </a:rPr>
              <a:t>t</a:t>
            </a:r>
            <a:r>
              <a:rPr sz="1400" dirty="0">
                <a:latin typeface="Cambria"/>
                <a:cs typeface="Cambria"/>
              </a:rPr>
              <a:t>	</a:t>
            </a:r>
            <a:r>
              <a:rPr sz="1400" spc="-40" dirty="0">
                <a:latin typeface="Cambria"/>
                <a:cs typeface="Cambria"/>
              </a:rPr>
              <a:t>w</a:t>
            </a:r>
            <a:r>
              <a:rPr sz="1400" spc="25" dirty="0">
                <a:latin typeface="Cambria"/>
                <a:cs typeface="Cambria"/>
              </a:rPr>
              <a:t>h</a:t>
            </a:r>
            <a:r>
              <a:rPr sz="1400" spc="20" dirty="0">
                <a:latin typeface="Cambria"/>
                <a:cs typeface="Cambria"/>
              </a:rPr>
              <a:t>i</a:t>
            </a:r>
            <a:r>
              <a:rPr sz="1400" spc="30" dirty="0">
                <a:latin typeface="Cambria"/>
                <a:cs typeface="Cambria"/>
              </a:rPr>
              <a:t>stl</a:t>
            </a:r>
            <a:r>
              <a:rPr sz="1400" spc="15" dirty="0">
                <a:latin typeface="Cambria"/>
                <a:cs typeface="Cambria"/>
              </a:rPr>
              <a:t>e</a:t>
            </a:r>
            <a:r>
              <a:rPr sz="1400" spc="105" dirty="0">
                <a:latin typeface="Cambria"/>
                <a:cs typeface="Cambria"/>
              </a:rPr>
              <a:t>b</a:t>
            </a:r>
            <a:r>
              <a:rPr sz="1400" spc="25" dirty="0">
                <a:latin typeface="Cambria"/>
                <a:cs typeface="Cambria"/>
              </a:rPr>
              <a:t>l</a:t>
            </a:r>
            <a:r>
              <a:rPr sz="1400" spc="-10" dirty="0">
                <a:latin typeface="Cambria"/>
                <a:cs typeface="Cambria"/>
              </a:rPr>
              <a:t>o</a:t>
            </a:r>
            <a:r>
              <a:rPr sz="1400" spc="-45" dirty="0">
                <a:latin typeface="Cambria"/>
                <a:cs typeface="Cambria"/>
              </a:rPr>
              <a:t>w</a:t>
            </a:r>
            <a:r>
              <a:rPr sz="1400" spc="60" dirty="0">
                <a:latin typeface="Cambria"/>
                <a:cs typeface="Cambria"/>
              </a:rPr>
              <a:t>e</a:t>
            </a:r>
            <a:r>
              <a:rPr sz="1400" spc="55" dirty="0">
                <a:latin typeface="Cambria"/>
                <a:cs typeface="Cambria"/>
              </a:rPr>
              <a:t>r</a:t>
            </a:r>
            <a:r>
              <a:rPr sz="1400" dirty="0">
                <a:latin typeface="Cambria"/>
                <a:cs typeface="Cambria"/>
              </a:rPr>
              <a:t>	</a:t>
            </a:r>
            <a:r>
              <a:rPr sz="1400" spc="35" dirty="0">
                <a:latin typeface="Cambria"/>
                <a:cs typeface="Cambria"/>
              </a:rPr>
              <a:t>an</a:t>
            </a:r>
            <a:r>
              <a:rPr sz="1400" spc="95" dirty="0">
                <a:latin typeface="Cambria"/>
                <a:cs typeface="Cambria"/>
              </a:rPr>
              <a:t>d</a:t>
            </a:r>
            <a:r>
              <a:rPr sz="1400" dirty="0">
                <a:latin typeface="Cambria"/>
                <a:cs typeface="Cambria"/>
              </a:rPr>
              <a:t>	</a:t>
            </a:r>
            <a:r>
              <a:rPr sz="1400" spc="35" dirty="0">
                <a:latin typeface="Cambria"/>
                <a:cs typeface="Cambria"/>
              </a:rPr>
              <a:t>an</a:t>
            </a:r>
            <a:r>
              <a:rPr sz="1400" spc="-20" dirty="0">
                <a:latin typeface="Cambria"/>
                <a:cs typeface="Cambria"/>
              </a:rPr>
              <a:t>ti</a:t>
            </a:r>
            <a:r>
              <a:rPr sz="1400" spc="20" dirty="0">
                <a:latin typeface="Cambria"/>
                <a:cs typeface="Cambria"/>
              </a:rPr>
              <a:t>-  </a:t>
            </a:r>
            <a:r>
              <a:rPr sz="1400" spc="35" dirty="0">
                <a:latin typeface="Cambria"/>
                <a:cs typeface="Cambria"/>
              </a:rPr>
              <a:t>corruption</a:t>
            </a:r>
            <a:r>
              <a:rPr sz="1400" spc="45" dirty="0">
                <a:latin typeface="Cambria"/>
                <a:cs typeface="Cambria"/>
              </a:rPr>
              <a:t> </a:t>
            </a:r>
            <a:r>
              <a:rPr sz="1400" spc="65" dirty="0">
                <a:latin typeface="Cambria"/>
                <a:cs typeface="Cambria"/>
              </a:rPr>
              <a:t>policies.</a:t>
            </a:r>
            <a:endParaRPr sz="1400">
              <a:latin typeface="Cambria"/>
              <a:cs typeface="Cambria"/>
            </a:endParaRPr>
          </a:p>
          <a:p>
            <a:pPr marL="355600" indent="-342900">
              <a:spcBef>
                <a:spcPts val="40"/>
              </a:spcBef>
              <a:buAutoNum type="arabicPeriod" startAt="5"/>
              <a:tabLst>
                <a:tab pos="354965" algn="l"/>
                <a:tab pos="355600" algn="l"/>
                <a:tab pos="1254760" algn="l"/>
                <a:tab pos="2458720" algn="l"/>
                <a:tab pos="3702050" algn="l"/>
              </a:tabLst>
            </a:pPr>
            <a:r>
              <a:rPr sz="1400" dirty="0">
                <a:latin typeface="Cambria"/>
                <a:cs typeface="Cambria"/>
              </a:rPr>
              <a:t>P</a:t>
            </a:r>
            <a:r>
              <a:rPr sz="1400" spc="-55" dirty="0">
                <a:latin typeface="Cambria"/>
                <a:cs typeface="Cambria"/>
              </a:rPr>
              <a:t>r</a:t>
            </a:r>
            <a:r>
              <a:rPr sz="1400" spc="35" dirty="0">
                <a:latin typeface="Cambria"/>
                <a:cs typeface="Cambria"/>
              </a:rPr>
              <a:t>o</a:t>
            </a:r>
            <a:r>
              <a:rPr sz="1400" spc="60" dirty="0">
                <a:latin typeface="Cambria"/>
                <a:cs typeface="Cambria"/>
              </a:rPr>
              <a:t>m</a:t>
            </a:r>
            <a:r>
              <a:rPr sz="1400" spc="35" dirty="0">
                <a:latin typeface="Cambria"/>
                <a:cs typeface="Cambria"/>
              </a:rPr>
              <a:t>ot</a:t>
            </a:r>
            <a:r>
              <a:rPr sz="1400" spc="40" dirty="0">
                <a:latin typeface="Cambria"/>
                <a:cs typeface="Cambria"/>
              </a:rPr>
              <a:t>e</a:t>
            </a:r>
            <a:r>
              <a:rPr sz="1400" dirty="0">
                <a:latin typeface="Cambria"/>
                <a:cs typeface="Cambria"/>
              </a:rPr>
              <a:t>	</a:t>
            </a:r>
            <a:r>
              <a:rPr sz="1400" spc="30" dirty="0">
                <a:latin typeface="Cambria"/>
                <a:cs typeface="Cambria"/>
              </a:rPr>
              <a:t>sha</a:t>
            </a:r>
            <a:r>
              <a:rPr sz="1400" spc="-50" dirty="0">
                <a:latin typeface="Cambria"/>
                <a:cs typeface="Cambria"/>
              </a:rPr>
              <a:t>r</a:t>
            </a:r>
            <a:r>
              <a:rPr sz="1400" spc="55" dirty="0">
                <a:latin typeface="Cambria"/>
                <a:cs typeface="Cambria"/>
              </a:rPr>
              <a:t>ehol</a:t>
            </a:r>
            <a:r>
              <a:rPr sz="1400" spc="75" dirty="0">
                <a:latin typeface="Cambria"/>
                <a:cs typeface="Cambria"/>
              </a:rPr>
              <a:t>d</a:t>
            </a:r>
            <a:r>
              <a:rPr sz="1400" spc="60" dirty="0">
                <a:latin typeface="Cambria"/>
                <a:cs typeface="Cambria"/>
              </a:rPr>
              <a:t>e</a:t>
            </a:r>
            <a:r>
              <a:rPr sz="1400" spc="55" dirty="0">
                <a:latin typeface="Cambria"/>
                <a:cs typeface="Cambria"/>
              </a:rPr>
              <a:t>r</a:t>
            </a:r>
            <a:r>
              <a:rPr sz="1400" dirty="0">
                <a:latin typeface="Cambria"/>
                <a:cs typeface="Cambria"/>
              </a:rPr>
              <a:t>	</a:t>
            </a:r>
            <a:r>
              <a:rPr sz="1400" spc="55" dirty="0">
                <a:latin typeface="Cambria"/>
                <a:cs typeface="Cambria"/>
              </a:rPr>
              <a:t>e</a:t>
            </a:r>
            <a:r>
              <a:rPr sz="1400" spc="70" dirty="0">
                <a:latin typeface="Cambria"/>
                <a:cs typeface="Cambria"/>
              </a:rPr>
              <a:t>n</a:t>
            </a:r>
            <a:r>
              <a:rPr sz="1400" spc="155" dirty="0">
                <a:latin typeface="Cambria"/>
                <a:cs typeface="Cambria"/>
              </a:rPr>
              <a:t>g</a:t>
            </a:r>
            <a:r>
              <a:rPr sz="1400" spc="114" dirty="0">
                <a:latin typeface="Cambria"/>
                <a:cs typeface="Cambria"/>
              </a:rPr>
              <a:t>a</a:t>
            </a:r>
            <a:r>
              <a:rPr sz="1400" spc="85" dirty="0">
                <a:latin typeface="Cambria"/>
                <a:cs typeface="Cambria"/>
              </a:rPr>
              <a:t>g</a:t>
            </a:r>
            <a:r>
              <a:rPr sz="1400" spc="55" dirty="0">
                <a:latin typeface="Cambria"/>
                <a:cs typeface="Cambria"/>
              </a:rPr>
              <a:t>e</a:t>
            </a:r>
            <a:r>
              <a:rPr sz="1400" spc="100" dirty="0">
                <a:latin typeface="Cambria"/>
                <a:cs typeface="Cambria"/>
              </a:rPr>
              <a:t>m</a:t>
            </a:r>
            <a:r>
              <a:rPr sz="1400" spc="25" dirty="0">
                <a:latin typeface="Cambria"/>
                <a:cs typeface="Cambria"/>
              </a:rPr>
              <a:t>en</a:t>
            </a:r>
            <a:r>
              <a:rPr sz="1400" spc="20" dirty="0">
                <a:latin typeface="Cambria"/>
                <a:cs typeface="Cambria"/>
              </a:rPr>
              <a:t>t</a:t>
            </a:r>
            <a:r>
              <a:rPr sz="1400" dirty="0">
                <a:latin typeface="Cambria"/>
                <a:cs typeface="Cambria"/>
              </a:rPr>
              <a:t>	</a:t>
            </a:r>
            <a:r>
              <a:rPr sz="1400" spc="55" dirty="0">
                <a:latin typeface="Cambria"/>
                <a:cs typeface="Cambria"/>
              </a:rPr>
              <a:t>and</a:t>
            </a:r>
            <a:endParaRPr sz="1400">
              <a:latin typeface="Cambria"/>
              <a:cs typeface="Cambria"/>
            </a:endParaRPr>
          </a:p>
        </p:txBody>
      </p:sp>
      <p:sp>
        <p:nvSpPr>
          <p:cNvPr id="22" name="object 22"/>
          <p:cNvSpPr txBox="1"/>
          <p:nvPr/>
        </p:nvSpPr>
        <p:spPr>
          <a:xfrm>
            <a:off x="6911084" y="3637279"/>
            <a:ext cx="1179830" cy="227626"/>
          </a:xfrm>
          <a:prstGeom prst="rect">
            <a:avLst/>
          </a:prstGeom>
        </p:spPr>
        <p:txBody>
          <a:bodyPr vert="horz" wrap="square" lIns="0" tIns="12065" rIns="0" bIns="0" rtlCol="0">
            <a:spAutoFit/>
          </a:bodyPr>
          <a:lstStyle/>
          <a:p>
            <a:pPr marL="12700">
              <a:spcBef>
                <a:spcPts val="95"/>
              </a:spcBef>
            </a:pPr>
            <a:r>
              <a:rPr sz="1400" spc="40" dirty="0">
                <a:latin typeface="Cambria"/>
                <a:cs typeface="Cambria"/>
              </a:rPr>
              <a:t>accountability</a:t>
            </a:r>
            <a:endParaRPr sz="1400">
              <a:latin typeface="Cambria"/>
              <a:cs typeface="Cambria"/>
            </a:endParaRPr>
          </a:p>
        </p:txBody>
      </p:sp>
      <p:pic>
        <p:nvPicPr>
          <p:cNvPr id="23" name="object 23"/>
          <p:cNvPicPr/>
          <p:nvPr/>
        </p:nvPicPr>
        <p:blipFill>
          <a:blip r:embed="rId5" cstate="print"/>
          <a:stretch>
            <a:fillRect/>
          </a:stretch>
        </p:blipFill>
        <p:spPr>
          <a:xfrm>
            <a:off x="6843523" y="4378455"/>
            <a:ext cx="3429759" cy="171068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4FF5273-D8E9-A1F7-1417-733EAD5A5E5C}"/>
              </a:ext>
            </a:extLst>
          </p:cNvPr>
          <p:cNvSpPr txBox="1"/>
          <p:nvPr/>
        </p:nvSpPr>
        <p:spPr>
          <a:xfrm>
            <a:off x="-15240" y="35293"/>
            <a:ext cx="11049000" cy="876074"/>
          </a:xfrm>
          <a:prstGeom prst="rect">
            <a:avLst/>
          </a:prstGeom>
          <a:noFill/>
        </p:spPr>
        <p:txBody>
          <a:bodyPr wrap="square">
            <a:spAutoFit/>
          </a:bodyPr>
          <a:lstStyle/>
          <a:p>
            <a:pPr marL="0" indent="0">
              <a:lnSpc>
                <a:spcPts val="6561"/>
              </a:lnSpc>
              <a:buNone/>
            </a:pPr>
            <a:r>
              <a:rPr lang="en-US" sz="3600" kern="0" spc="-157" dirty="0">
                <a:solidFill>
                  <a:srgbClr val="2C3F42"/>
                </a:solidFill>
                <a:latin typeface="Bitter" pitchFamily="34" charset="0"/>
                <a:ea typeface="Bitter" pitchFamily="34" charset="-122"/>
                <a:cs typeface="Bitter" pitchFamily="34" charset="-120"/>
              </a:rPr>
              <a:t>Business Responsibility and Sustainability Reporting</a:t>
            </a:r>
            <a:endParaRPr lang="en-US" sz="3600" dirty="0"/>
          </a:p>
        </p:txBody>
      </p:sp>
      <p:pic>
        <p:nvPicPr>
          <p:cNvPr id="4" name="Picture 2">
            <a:extLst>
              <a:ext uri="{FF2B5EF4-FFF2-40B4-BE49-F238E27FC236}">
                <a16:creationId xmlns:a16="http://schemas.microsoft.com/office/drawing/2014/main" xmlns="" id="{DABC47C9-3DC0-EB44-635D-C3D2778BD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1219200"/>
            <a:ext cx="410437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xmlns="" id="{9C2A4ACC-B173-EFAF-F2D5-92A213E852ED}"/>
              </a:ext>
            </a:extLst>
          </p:cNvPr>
          <p:cNvSpPr txBox="1"/>
          <p:nvPr/>
        </p:nvSpPr>
        <p:spPr>
          <a:xfrm>
            <a:off x="239026" y="1066800"/>
            <a:ext cx="6923773" cy="5509200"/>
          </a:xfrm>
          <a:prstGeom prst="rect">
            <a:avLst/>
          </a:prstGeom>
          <a:noFill/>
        </p:spPr>
        <p:txBody>
          <a:bodyPr wrap="square">
            <a:spAutoFit/>
          </a:bodyPr>
          <a:lstStyle/>
          <a:p>
            <a:pPr algn="just"/>
            <a:r>
              <a:rPr lang="en-IN" sz="3200" dirty="0"/>
              <a:t>Business Responsibility and Sustainability Reporting (BRSR) is a type of reporting that many companies and organizations use to communicate their environmental, social, and governance (ESG) performance and initiatives to their stakeholders.</a:t>
            </a:r>
          </a:p>
          <a:p>
            <a:pPr algn="just"/>
            <a:endParaRPr lang="en-IN" sz="3200" dirty="0"/>
          </a:p>
          <a:p>
            <a:pPr algn="just"/>
            <a:r>
              <a:rPr lang="en-IN" sz="3200" dirty="0"/>
              <a:t>BRSR is an important aspect of corporate transparency and accountability.</a:t>
            </a:r>
          </a:p>
        </p:txBody>
      </p:sp>
    </p:spTree>
    <p:extLst>
      <p:ext uri="{BB962C8B-B14F-4D97-AF65-F5344CB8AC3E}">
        <p14:creationId xmlns:p14="http://schemas.microsoft.com/office/powerpoint/2010/main" val="11123887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1A3E7A1-B0F9-05EE-D4B6-0E9344057076}"/>
              </a:ext>
            </a:extLst>
          </p:cNvPr>
          <p:cNvSpPr txBox="1"/>
          <p:nvPr/>
        </p:nvSpPr>
        <p:spPr>
          <a:xfrm>
            <a:off x="0" y="152400"/>
            <a:ext cx="7848600" cy="6555641"/>
          </a:xfrm>
          <a:prstGeom prst="rect">
            <a:avLst/>
          </a:prstGeom>
          <a:noFill/>
        </p:spPr>
        <p:txBody>
          <a:bodyPr wrap="square">
            <a:spAutoFit/>
          </a:bodyPr>
          <a:lstStyle/>
          <a:p>
            <a:pPr lvl="0" algn="just"/>
            <a:r>
              <a:rPr lang="en-IN" sz="2800" dirty="0"/>
              <a:t>1. BRSR </a:t>
            </a:r>
            <a:r>
              <a:rPr lang="en-IN" sz="2800" b="1" i="1" dirty="0"/>
              <a:t>simplifies the problem of reporting framework selection using a unified, transparent reporting format</a:t>
            </a:r>
            <a:r>
              <a:rPr lang="en-IN" sz="2800" dirty="0"/>
              <a:t>, which all companies will need to adopt.</a:t>
            </a:r>
          </a:p>
          <a:p>
            <a:pPr lvl="0" algn="just"/>
            <a:endParaRPr lang="en-IN" sz="2800" dirty="0"/>
          </a:p>
          <a:p>
            <a:pPr lvl="0" algn="just"/>
            <a:r>
              <a:rPr lang="en-IN" sz="2800" dirty="0"/>
              <a:t>2. The nationwide regulations and measures present to </a:t>
            </a:r>
            <a:r>
              <a:rPr lang="en-IN" sz="2800" b="1" i="1" dirty="0"/>
              <a:t>tackle the climate change issue and to grow the economy in a sustainable manner</a:t>
            </a:r>
            <a:r>
              <a:rPr lang="en-IN" sz="2800" dirty="0"/>
              <a:t> will certainly become an important focal point in the future.</a:t>
            </a:r>
          </a:p>
          <a:p>
            <a:pPr lvl="0" algn="just"/>
            <a:endParaRPr lang="en-IN" sz="2800" dirty="0"/>
          </a:p>
          <a:p>
            <a:pPr lvl="0" algn="just"/>
            <a:r>
              <a:rPr lang="en-IN" sz="2800" dirty="0"/>
              <a:t>3. While India’s per capita emissions are among the lowest in the world, it is </a:t>
            </a:r>
            <a:r>
              <a:rPr lang="en-IN" sz="2800" b="1" i="1" dirty="0"/>
              <a:t>one of the biggest generators of emissions and is the fastest growing economy</a:t>
            </a:r>
            <a:r>
              <a:rPr lang="en-IN" sz="2800" dirty="0"/>
              <a:t>, all of which makes sustainability reporting in India important.</a:t>
            </a:r>
          </a:p>
        </p:txBody>
      </p:sp>
      <p:pic>
        <p:nvPicPr>
          <p:cNvPr id="2050" name="Picture 2" descr="C:\Users\acer\Desktop\BRSR\Sustainability-Tree-284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76200"/>
            <a:ext cx="3505200" cy="31623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cer\Desktop\BRSR\downloa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3657600"/>
            <a:ext cx="30480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9478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304800" y="1"/>
            <a:ext cx="11887200" cy="6698166"/>
            <a:chOff x="0" y="0"/>
            <a:chExt cx="9144000" cy="5333999"/>
          </a:xfrm>
        </p:grpSpPr>
        <p:pic>
          <p:nvPicPr>
            <p:cNvPr id="4" name="object 4"/>
            <p:cNvPicPr/>
            <p:nvPr/>
          </p:nvPicPr>
          <p:blipFill>
            <a:blip r:embed="rId2" cstate="print"/>
            <a:stretch>
              <a:fillRect/>
            </a:stretch>
          </p:blipFill>
          <p:spPr>
            <a:xfrm>
              <a:off x="0" y="0"/>
              <a:ext cx="9144000" cy="621029"/>
            </a:xfrm>
            <a:prstGeom prst="rect">
              <a:avLst/>
            </a:prstGeom>
          </p:spPr>
        </p:pic>
        <p:pic>
          <p:nvPicPr>
            <p:cNvPr id="5" name="object 5"/>
            <p:cNvPicPr/>
            <p:nvPr/>
          </p:nvPicPr>
          <p:blipFill>
            <a:blip r:embed="rId3" cstate="print"/>
            <a:stretch>
              <a:fillRect/>
            </a:stretch>
          </p:blipFill>
          <p:spPr>
            <a:xfrm>
              <a:off x="2111501" y="210311"/>
              <a:ext cx="4927092" cy="206502"/>
            </a:xfrm>
            <a:prstGeom prst="rect">
              <a:avLst/>
            </a:prstGeom>
          </p:spPr>
        </p:pic>
        <p:pic>
          <p:nvPicPr>
            <p:cNvPr id="6" name="object 6"/>
            <p:cNvPicPr/>
            <p:nvPr/>
          </p:nvPicPr>
          <p:blipFill>
            <a:blip r:embed="rId4" cstate="print"/>
            <a:stretch>
              <a:fillRect/>
            </a:stretch>
          </p:blipFill>
          <p:spPr>
            <a:xfrm>
              <a:off x="168402" y="621028"/>
              <a:ext cx="8868156" cy="4712971"/>
            </a:xfrm>
            <a:prstGeom prst="rect">
              <a:avLst/>
            </a:prstGeom>
          </p:spPr>
        </p:pic>
      </p:grpSp>
      <p:sp>
        <p:nvSpPr>
          <p:cNvPr id="7" name="object 7"/>
          <p:cNvSpPr txBox="1"/>
          <p:nvPr/>
        </p:nvSpPr>
        <p:spPr>
          <a:xfrm>
            <a:off x="1798321" y="6538508"/>
            <a:ext cx="145415" cy="159659"/>
          </a:xfrm>
          <a:prstGeom prst="rect">
            <a:avLst/>
          </a:prstGeom>
        </p:spPr>
        <p:txBody>
          <a:bodyPr vert="horz" wrap="square" lIns="0" tIns="5715" rIns="0" bIns="0" rtlCol="0">
            <a:spAutoFit/>
          </a:bodyPr>
          <a:lstStyle/>
          <a:p>
            <a:pPr marL="38100">
              <a:spcBef>
                <a:spcPts val="45"/>
              </a:spcBef>
            </a:pPr>
            <a:fld id="{81D60167-4931-47E6-BA6A-407CBD079E47}" type="slidenum">
              <a:rPr sz="1000" spc="-15" dirty="0">
                <a:latin typeface="Cambria"/>
                <a:cs typeface="Cambria"/>
              </a:rPr>
              <a:pPr marL="38100">
                <a:spcBef>
                  <a:spcPts val="45"/>
                </a:spcBef>
              </a:pPr>
              <a:t>3</a:t>
            </a:fld>
            <a:endParaRPr sz="1000">
              <a:latin typeface="Cambria"/>
              <a:cs typeface="Cambri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3687917" cy="553998"/>
          </a:xfrm>
          <a:prstGeom prst="rect">
            <a:avLst/>
          </a:prstGeom>
        </p:spPr>
        <p:txBody>
          <a:bodyPr wrap="square">
            <a:spAutoFit/>
          </a:bodyPr>
          <a:lstStyle/>
          <a:p>
            <a:r>
              <a:rPr lang="en-IN" sz="3000" b="1" u="sng" dirty="0"/>
              <a:t>Pre-BRSR Era</a:t>
            </a:r>
            <a:r>
              <a:rPr lang="en-IN" sz="3000" b="1" dirty="0"/>
              <a:t>:</a:t>
            </a:r>
            <a:endParaRPr lang="en-IN" sz="3000" dirty="0"/>
          </a:p>
        </p:txBody>
      </p:sp>
      <p:sp>
        <p:nvSpPr>
          <p:cNvPr id="3" name="Rectangle 2"/>
          <p:cNvSpPr/>
          <p:nvPr/>
        </p:nvSpPr>
        <p:spPr>
          <a:xfrm>
            <a:off x="64807" y="685800"/>
            <a:ext cx="8077199" cy="6001643"/>
          </a:xfrm>
          <a:prstGeom prst="rect">
            <a:avLst/>
          </a:prstGeom>
        </p:spPr>
        <p:txBody>
          <a:bodyPr wrap="square">
            <a:spAutoFit/>
          </a:bodyPr>
          <a:lstStyle/>
          <a:p>
            <a:pPr algn="just"/>
            <a:r>
              <a:rPr lang="en-IN" sz="2400" dirty="0"/>
              <a:t>1. Before the introduction of BRSR, there were various sustainability reporting frameworks in use in India. However, these frameworks were </a:t>
            </a:r>
            <a:r>
              <a:rPr lang="en-IN" sz="2400" b="1" i="1" dirty="0"/>
              <a:t>voluntary, resulting in inconsistency and limited comparability of reporting</a:t>
            </a:r>
            <a:r>
              <a:rPr lang="en-IN" sz="2400" dirty="0"/>
              <a:t> among companies. This </a:t>
            </a:r>
            <a:r>
              <a:rPr lang="en-IN" sz="2400" b="1" i="1" dirty="0"/>
              <a:t>lack of standardization made it challenging</a:t>
            </a:r>
            <a:r>
              <a:rPr lang="en-IN" sz="2400" dirty="0"/>
              <a:t> for investors and stakeholders to assess the sustainability performance of different companies.</a:t>
            </a:r>
          </a:p>
          <a:p>
            <a:pPr algn="just"/>
            <a:r>
              <a:rPr lang="en-IN" sz="2400" dirty="0"/>
              <a:t> </a:t>
            </a:r>
          </a:p>
          <a:p>
            <a:pPr algn="just"/>
            <a:r>
              <a:rPr lang="en-IN" sz="2400" dirty="0"/>
              <a:t>2. The existing frameworks </a:t>
            </a:r>
            <a:r>
              <a:rPr lang="en-IN" sz="2400" b="1" i="1" dirty="0"/>
              <a:t>did not comprehensively cover all crucial sustainability topics</a:t>
            </a:r>
            <a:r>
              <a:rPr lang="en-IN" sz="2400" dirty="0"/>
              <a:t> important to stakeholders. Notably, some frameworks overlooked aspects like human rights and labor practices. The implementation of BRSR addressed these challenges by introducing a mandatory framework covering a wide range of sustainability topics. This has enabled stakeholders to make better-informed comparisons of the sustainability performance among companies.</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8200" y="1358494"/>
            <a:ext cx="3165746" cy="4432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21080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1222" y="0"/>
            <a:ext cx="8209555" cy="553998"/>
          </a:xfrm>
          <a:prstGeom prst="rect">
            <a:avLst/>
          </a:prstGeom>
        </p:spPr>
        <p:txBody>
          <a:bodyPr wrap="none">
            <a:spAutoFit/>
          </a:bodyPr>
          <a:lstStyle/>
          <a:p>
            <a:r>
              <a:rPr lang="en-IN" sz="3000" b="1" u="sng" dirty="0"/>
              <a:t>BRSR’s Strengths, Weaknesses, and Opportunities:</a:t>
            </a:r>
            <a:endParaRPr lang="en-IN" sz="3000" dirty="0"/>
          </a:p>
        </p:txBody>
      </p:sp>
      <p:sp>
        <p:nvSpPr>
          <p:cNvPr id="4" name="Rectangle 3">
            <a:extLst>
              <a:ext uri="{FF2B5EF4-FFF2-40B4-BE49-F238E27FC236}">
                <a16:creationId xmlns:a16="http://schemas.microsoft.com/office/drawing/2014/main" xmlns="" id="{067020AA-CB56-06FA-669E-D64952AD5228}"/>
              </a:ext>
            </a:extLst>
          </p:cNvPr>
          <p:cNvSpPr/>
          <p:nvPr/>
        </p:nvSpPr>
        <p:spPr>
          <a:xfrm>
            <a:off x="228600" y="553998"/>
            <a:ext cx="3581400" cy="6304002"/>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3200" b="1" i="1" dirty="0">
                <a:solidFill>
                  <a:schemeClr val="tx1"/>
                </a:solidFill>
              </a:rPr>
              <a:t>Strengths:</a:t>
            </a:r>
            <a:r>
              <a:rPr lang="en-IN" sz="1800" dirty="0">
                <a:solidFill>
                  <a:schemeClr val="tx1"/>
                </a:solidFill>
              </a:rPr>
              <a:t> </a:t>
            </a:r>
          </a:p>
          <a:p>
            <a:pPr algn="just"/>
            <a:r>
              <a:rPr lang="en-IN" sz="1800" dirty="0">
                <a:solidFill>
                  <a:schemeClr val="tx1"/>
                </a:solidFill>
              </a:rPr>
              <a:t>Comprehensive framework covering a wide range of sustainability topics, including governance, ethics, social responsibility, environmental performance, and economic performance.</a:t>
            </a:r>
          </a:p>
          <a:p>
            <a:pPr algn="just"/>
            <a:endParaRPr lang="en-IN" dirty="0">
              <a:solidFill>
                <a:schemeClr val="tx1"/>
              </a:solidFill>
            </a:endParaRPr>
          </a:p>
          <a:p>
            <a:pPr algn="just"/>
            <a:r>
              <a:rPr lang="en-IN" sz="1800" dirty="0">
                <a:solidFill>
                  <a:schemeClr val="tx1"/>
                </a:solidFill>
              </a:rPr>
              <a:t>Alignment with global standards simplifies sustainability reporting for Indian companies to international stakeholders, who show increasing interest in sustainability performance. </a:t>
            </a:r>
          </a:p>
          <a:p>
            <a:pPr algn="just"/>
            <a:endParaRPr lang="en-IN" b="1" i="1" dirty="0">
              <a:solidFill>
                <a:schemeClr val="tx1"/>
              </a:solidFill>
            </a:endParaRPr>
          </a:p>
          <a:p>
            <a:pPr algn="just"/>
            <a:r>
              <a:rPr lang="en-IN" sz="1800" dirty="0">
                <a:solidFill>
                  <a:schemeClr val="tx1"/>
                </a:solidFill>
              </a:rPr>
              <a:t>Mandatory for the top 1,000 listed companies ensures a uniform standard, ultimately improving sustainability reporting across India.</a:t>
            </a:r>
          </a:p>
        </p:txBody>
      </p:sp>
      <p:sp>
        <p:nvSpPr>
          <p:cNvPr id="5" name="Rectangle 4">
            <a:extLst>
              <a:ext uri="{FF2B5EF4-FFF2-40B4-BE49-F238E27FC236}">
                <a16:creationId xmlns:a16="http://schemas.microsoft.com/office/drawing/2014/main" xmlns="" id="{E0761FC5-7F6E-A868-B04B-73BD9C7A79A9}"/>
              </a:ext>
            </a:extLst>
          </p:cNvPr>
          <p:cNvSpPr/>
          <p:nvPr/>
        </p:nvSpPr>
        <p:spPr>
          <a:xfrm>
            <a:off x="4572000" y="553998"/>
            <a:ext cx="3200400" cy="6304002"/>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IN" sz="2800" b="1" i="1" dirty="0">
                <a:solidFill>
                  <a:schemeClr val="tx1"/>
                </a:solidFill>
              </a:rPr>
              <a:t>Weaknesses:</a:t>
            </a:r>
            <a:r>
              <a:rPr lang="en-IN" sz="2800" b="1" dirty="0">
                <a:solidFill>
                  <a:schemeClr val="tx1"/>
                </a:solidFill>
              </a:rPr>
              <a:t> </a:t>
            </a:r>
          </a:p>
          <a:p>
            <a:pPr algn="just"/>
            <a:endParaRPr lang="en-IN" sz="2000" dirty="0">
              <a:solidFill>
                <a:schemeClr val="tx1"/>
              </a:solidFill>
            </a:endParaRPr>
          </a:p>
          <a:p>
            <a:pPr algn="just"/>
            <a:r>
              <a:rPr lang="en-IN" sz="2000" dirty="0">
                <a:solidFill>
                  <a:schemeClr val="tx1"/>
                </a:solidFill>
              </a:rPr>
              <a:t>It can be complex and challenging to implement due to numerous requirements, making it difficult for companies to identify relevant ones. </a:t>
            </a:r>
          </a:p>
          <a:p>
            <a:pPr algn="just"/>
            <a:endParaRPr lang="en-IN" sz="2000" dirty="0">
              <a:solidFill>
                <a:schemeClr val="tx1"/>
              </a:solidFill>
            </a:endParaRPr>
          </a:p>
          <a:p>
            <a:pPr algn="just"/>
            <a:r>
              <a:rPr lang="en-IN" sz="2000" dirty="0">
                <a:solidFill>
                  <a:schemeClr val="tx1"/>
                </a:solidFill>
              </a:rPr>
              <a:t>Additionally, reporting requirements may lack clarity, leading to inconsistencies in reporting, mainly because the framework is relatively new and lacks sufficient implementation guidance.</a:t>
            </a:r>
          </a:p>
        </p:txBody>
      </p:sp>
      <p:sp>
        <p:nvSpPr>
          <p:cNvPr id="6" name="Rectangle 5">
            <a:extLst>
              <a:ext uri="{FF2B5EF4-FFF2-40B4-BE49-F238E27FC236}">
                <a16:creationId xmlns:a16="http://schemas.microsoft.com/office/drawing/2014/main" xmlns="" id="{57BFA850-F8DE-6ED3-C41D-5F941400A66A}"/>
              </a:ext>
            </a:extLst>
          </p:cNvPr>
          <p:cNvSpPr/>
          <p:nvPr/>
        </p:nvSpPr>
        <p:spPr>
          <a:xfrm>
            <a:off x="8458200" y="553998"/>
            <a:ext cx="3429000" cy="630400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IN" sz="2800" b="1" i="1" dirty="0">
                <a:solidFill>
                  <a:schemeClr val="tx1"/>
                </a:solidFill>
              </a:rPr>
              <a:t>Opportunities:</a:t>
            </a:r>
            <a:r>
              <a:rPr lang="en-IN" sz="2800" b="1" dirty="0">
                <a:solidFill>
                  <a:schemeClr val="tx1"/>
                </a:solidFill>
              </a:rPr>
              <a:t> </a:t>
            </a:r>
          </a:p>
          <a:p>
            <a:pPr algn="just"/>
            <a:endParaRPr lang="en-IN" sz="2400" dirty="0">
              <a:solidFill>
                <a:schemeClr val="tx1"/>
              </a:solidFill>
            </a:endParaRPr>
          </a:p>
          <a:p>
            <a:pPr algn="just"/>
            <a:r>
              <a:rPr lang="en-IN" sz="2000" dirty="0">
                <a:solidFill>
                  <a:schemeClr val="tx1"/>
                </a:solidFill>
              </a:rPr>
              <a:t>BRSR aims to enhance transparency and foster responsible and sustainable business practices. </a:t>
            </a:r>
          </a:p>
          <a:p>
            <a:pPr algn="just"/>
            <a:endParaRPr lang="en-IN" sz="2000" dirty="0">
              <a:solidFill>
                <a:schemeClr val="tx1"/>
              </a:solidFill>
            </a:endParaRPr>
          </a:p>
          <a:p>
            <a:pPr algn="just"/>
            <a:r>
              <a:rPr lang="en-IN" sz="2000" dirty="0">
                <a:solidFill>
                  <a:schemeClr val="tx1"/>
                </a:solidFill>
              </a:rPr>
              <a:t>BRSR is closely aligned with global sustainability standards, such as the Global Reporting Initiative (GRI) and the Sustainability Accounting Standards Board (SASB).</a:t>
            </a:r>
          </a:p>
        </p:txBody>
      </p:sp>
    </p:spTree>
    <p:extLst>
      <p:ext uri="{BB962C8B-B14F-4D97-AF65-F5344CB8AC3E}">
        <p14:creationId xmlns:p14="http://schemas.microsoft.com/office/powerpoint/2010/main" val="14205937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2184" y="158874"/>
            <a:ext cx="10708105" cy="6740303"/>
          </a:xfrm>
          <a:prstGeom prst="rect">
            <a:avLst/>
          </a:prstGeom>
        </p:spPr>
        <p:txBody>
          <a:bodyPr wrap="square" lIns="76197" tIns="38098" rIns="76197" bIns="38098">
            <a:spAutoFit/>
          </a:bodyPr>
          <a:lstStyle/>
          <a:p>
            <a:pPr algn="just"/>
            <a:r>
              <a:rPr lang="en-US" sz="2000" b="1" dirty="0"/>
              <a:t>Events lead to development of Business Responsibility and Sustainability Reporting (BRSR):</a:t>
            </a:r>
          </a:p>
          <a:p>
            <a:endParaRPr lang="en-IN" dirty="0"/>
          </a:p>
          <a:p>
            <a:pPr algn="just"/>
            <a:r>
              <a:rPr lang="en-US" b="1" i="1" dirty="0"/>
              <a:t>2007:</a:t>
            </a:r>
            <a:r>
              <a:rPr lang="en-US" dirty="0"/>
              <a:t>		Adoption of Inclusive Growth – 11</a:t>
            </a:r>
            <a:r>
              <a:rPr lang="en-US" baseline="30000" dirty="0"/>
              <a:t>th</a:t>
            </a:r>
            <a:r>
              <a:rPr lang="en-US" dirty="0"/>
              <a:t> Five-year Plan</a:t>
            </a:r>
            <a:r>
              <a:rPr lang="en-US" dirty="0" smtClean="0"/>
              <a:t>.</a:t>
            </a:r>
          </a:p>
          <a:p>
            <a:pPr algn="just"/>
            <a:endParaRPr lang="en-IN" sz="1000" dirty="0"/>
          </a:p>
          <a:p>
            <a:pPr algn="just"/>
            <a:r>
              <a:rPr lang="en-US" b="1" i="1" dirty="0"/>
              <a:t>July 2011:</a:t>
            </a:r>
            <a:r>
              <a:rPr lang="en-US" dirty="0"/>
              <a:t>	National Voluntary Guidelines on Social, Environmental and Economic Responsibilities on Business</a:t>
            </a:r>
            <a:r>
              <a:rPr lang="en-US" dirty="0" smtClean="0"/>
              <a:t>.</a:t>
            </a:r>
          </a:p>
          <a:p>
            <a:pPr algn="just"/>
            <a:endParaRPr lang="en-IN" sz="1000" dirty="0"/>
          </a:p>
          <a:p>
            <a:pPr algn="just"/>
            <a:r>
              <a:rPr lang="en-US" b="1" i="1" dirty="0"/>
              <a:t>August 2012:</a:t>
            </a:r>
            <a:r>
              <a:rPr lang="en-US" dirty="0"/>
              <a:t>	SEBI makes BRR filing mandatory for top 100 listed Entities</a:t>
            </a:r>
            <a:r>
              <a:rPr lang="en-US" dirty="0" smtClean="0"/>
              <a:t>.</a:t>
            </a:r>
          </a:p>
          <a:p>
            <a:pPr algn="just"/>
            <a:endParaRPr lang="en-IN" sz="1000" dirty="0"/>
          </a:p>
          <a:p>
            <a:pPr algn="just"/>
            <a:r>
              <a:rPr lang="en-US" b="1" i="1" dirty="0"/>
              <a:t>2015:</a:t>
            </a:r>
            <a:r>
              <a:rPr lang="en-US" dirty="0"/>
              <a:t>		United Nations Sustainable Development Goals 2030 were released</a:t>
            </a:r>
            <a:r>
              <a:rPr lang="en-US" dirty="0" smtClean="0"/>
              <a:t>.</a:t>
            </a:r>
          </a:p>
          <a:p>
            <a:pPr algn="just"/>
            <a:endParaRPr lang="en-IN" sz="900" dirty="0"/>
          </a:p>
          <a:p>
            <a:pPr algn="just"/>
            <a:r>
              <a:rPr lang="en-US" b="1" i="1" dirty="0"/>
              <a:t>2015-16:	</a:t>
            </a:r>
            <a:r>
              <a:rPr lang="en-US" dirty="0" smtClean="0"/>
              <a:t>BRR </a:t>
            </a:r>
            <a:r>
              <a:rPr lang="en-US" dirty="0"/>
              <a:t>filing is made mandatory for top 500 listed entities</a:t>
            </a:r>
            <a:r>
              <a:rPr lang="en-US" dirty="0" smtClean="0"/>
              <a:t>.</a:t>
            </a:r>
          </a:p>
          <a:p>
            <a:pPr algn="just"/>
            <a:endParaRPr lang="en-IN" sz="1000" dirty="0"/>
          </a:p>
          <a:p>
            <a:pPr algn="just"/>
            <a:r>
              <a:rPr lang="en-US" b="1" i="1" dirty="0"/>
              <a:t>March 2019:</a:t>
            </a:r>
            <a:r>
              <a:rPr lang="en-US" dirty="0"/>
              <a:t>	Revised NVGs released as ‘National Guidelines for Responsible Business Conduct’ (NGRBCs</a:t>
            </a:r>
            <a:r>
              <a:rPr lang="en-US" dirty="0" smtClean="0"/>
              <a:t>).</a:t>
            </a:r>
          </a:p>
          <a:p>
            <a:pPr algn="just"/>
            <a:endParaRPr lang="en-IN" sz="1000" dirty="0"/>
          </a:p>
          <a:p>
            <a:pPr algn="just"/>
            <a:r>
              <a:rPr lang="en-US" b="1" i="1" dirty="0"/>
              <a:t>August 2020:</a:t>
            </a:r>
            <a:r>
              <a:rPr lang="en-US" dirty="0"/>
              <a:t>	Committee on BRSR Recommends BRSR Framework with two formats for disclosures</a:t>
            </a:r>
            <a:r>
              <a:rPr lang="en-US" dirty="0" smtClean="0"/>
              <a:t>.</a:t>
            </a:r>
          </a:p>
          <a:p>
            <a:pPr algn="just"/>
            <a:endParaRPr lang="en-IN" sz="1000" dirty="0"/>
          </a:p>
          <a:p>
            <a:pPr algn="just"/>
            <a:r>
              <a:rPr lang="en-US" b="1" i="1" dirty="0"/>
              <a:t>March 2021:</a:t>
            </a:r>
            <a:r>
              <a:rPr lang="en-US" dirty="0"/>
              <a:t>	Sustainability Reporting Standards Board of ICAI developed the scoring mechanism of the BRSR i.e., </a:t>
            </a:r>
            <a:r>
              <a:rPr lang="en-US" dirty="0" smtClean="0"/>
              <a:t>		Assigned </a:t>
            </a:r>
            <a:r>
              <a:rPr lang="en-US" dirty="0"/>
              <a:t>scores to Business Responsibility and Sustainability Reporting (BRSR</a:t>
            </a:r>
            <a:r>
              <a:rPr lang="en-US" dirty="0" smtClean="0"/>
              <a:t>).</a:t>
            </a:r>
          </a:p>
          <a:p>
            <a:pPr algn="just"/>
            <a:endParaRPr lang="en-IN" sz="1000" dirty="0"/>
          </a:p>
          <a:p>
            <a:pPr algn="just"/>
            <a:r>
              <a:rPr lang="en-US" b="1" i="1" dirty="0"/>
              <a:t>May 2021:</a:t>
            </a:r>
            <a:r>
              <a:rPr lang="en-US" dirty="0"/>
              <a:t>	SEBI vide Circular No. SEBI/HO/CFD/CMD-2/P/CIR/2021/562 dated May 10, 2021 referred Applicability </a:t>
            </a:r>
            <a:r>
              <a:rPr lang="en-US" dirty="0" smtClean="0"/>
              <a:t>		and </a:t>
            </a:r>
            <a:r>
              <a:rPr lang="en-US" dirty="0"/>
              <a:t>Disclosure format for the Business Responsibility and Sustainability Report (BRSR) replacing the </a:t>
            </a:r>
            <a:r>
              <a:rPr lang="en-US" dirty="0" smtClean="0"/>
              <a:t>		existing </a:t>
            </a:r>
            <a:r>
              <a:rPr lang="en-US" dirty="0"/>
              <a:t>Business Responsibility Report (BRR). The new BRSR report is mandatory for the top 1000 listed </a:t>
            </a:r>
            <a:r>
              <a:rPr lang="en-US" dirty="0" smtClean="0"/>
              <a:t>		companies </a:t>
            </a:r>
            <a:r>
              <a:rPr lang="en-US" dirty="0"/>
              <a:t>(by market capitalization) from Financial Year 2022-23 and voluntary for Financial Year </a:t>
            </a:r>
            <a:r>
              <a:rPr lang="en-US" dirty="0" smtClean="0"/>
              <a:t>2021-		22.</a:t>
            </a:r>
          </a:p>
          <a:p>
            <a:pPr algn="just"/>
            <a:endParaRPr lang="en-IN" sz="1000" dirty="0"/>
          </a:p>
          <a:p>
            <a:pPr algn="just"/>
            <a:r>
              <a:rPr lang="en-US" b="1" i="1" dirty="0"/>
              <a:t>July 2023:</a:t>
            </a:r>
            <a:r>
              <a:rPr lang="en-US" dirty="0"/>
              <a:t>	SEBI vide Circular No. SEBI/HO/CFD/CFD-SEC-2/P/CIR/2023/122 dated July 12, 2023 had prescribed the </a:t>
            </a:r>
            <a:r>
              <a:rPr lang="en-US" dirty="0" smtClean="0"/>
              <a:t>		BRSR </a:t>
            </a:r>
            <a:r>
              <a:rPr lang="en-US" dirty="0"/>
              <a:t>Core &amp; updated BRSR format with an overview on Framework for Assurance &amp; ESG Disclosure for </a:t>
            </a:r>
            <a:r>
              <a:rPr lang="en-US" dirty="0" smtClean="0"/>
              <a:t>		Value </a:t>
            </a:r>
            <a:r>
              <a:rPr lang="en-US" dirty="0"/>
              <a:t>Chain.</a:t>
            </a:r>
            <a:endParaRPr lang="en-IN" dirty="0"/>
          </a:p>
        </p:txBody>
      </p:sp>
    </p:spTree>
    <p:extLst>
      <p:ext uri="{BB962C8B-B14F-4D97-AF65-F5344CB8AC3E}">
        <p14:creationId xmlns:p14="http://schemas.microsoft.com/office/powerpoint/2010/main" val="380394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cer\Desktop\BRSR\NGRB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10439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14600" y="152400"/>
            <a:ext cx="5943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Factors regulating the BRSR</a:t>
            </a:r>
            <a:endParaRPr lang="en-IN" sz="3600" b="1" dirty="0"/>
          </a:p>
        </p:txBody>
      </p:sp>
    </p:spTree>
    <p:extLst>
      <p:ext uri="{BB962C8B-B14F-4D97-AF65-F5344CB8AC3E}">
        <p14:creationId xmlns:p14="http://schemas.microsoft.com/office/powerpoint/2010/main" val="39855684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44025"/>
            <a:ext cx="9590368" cy="553998"/>
          </a:xfrm>
          <a:prstGeom prst="rect">
            <a:avLst/>
          </a:prstGeom>
        </p:spPr>
        <p:txBody>
          <a:bodyPr wrap="square">
            <a:spAutoFit/>
          </a:bodyPr>
          <a:lstStyle/>
          <a:p>
            <a:r>
              <a:rPr lang="en-IN" sz="3000" b="1" u="sng" dirty="0"/>
              <a:t>Initiative By MCA:</a:t>
            </a:r>
            <a:endParaRPr lang="en-IN" sz="3000" dirty="0"/>
          </a:p>
        </p:txBody>
      </p:sp>
      <p:sp>
        <p:nvSpPr>
          <p:cNvPr id="3" name="Rectangle 2"/>
          <p:cNvSpPr/>
          <p:nvPr/>
        </p:nvSpPr>
        <p:spPr>
          <a:xfrm>
            <a:off x="304800" y="1074509"/>
            <a:ext cx="11341769" cy="5570756"/>
          </a:xfrm>
          <a:prstGeom prst="rect">
            <a:avLst/>
          </a:prstGeom>
        </p:spPr>
        <p:txBody>
          <a:bodyPr wrap="square">
            <a:spAutoFit/>
          </a:bodyPr>
          <a:lstStyle/>
          <a:p>
            <a:pPr algn="just"/>
            <a:r>
              <a:rPr lang="en-IN" sz="2000" dirty="0"/>
              <a:t>Considering the importance of sustainability in businesses, MCA launched Corporate Social Responsibility Voluntary Guidelines in 2009. This voluntary CSR Policy addresses six core elements</a:t>
            </a:r>
          </a:p>
          <a:p>
            <a:pPr algn="just"/>
            <a:r>
              <a:rPr lang="en-IN" sz="2000" dirty="0"/>
              <a:t>- Care for all Stakeholders, </a:t>
            </a:r>
          </a:p>
          <a:p>
            <a:pPr algn="just"/>
            <a:r>
              <a:rPr lang="en-IN" sz="2000" dirty="0"/>
              <a:t>- Ethical functioning, </a:t>
            </a:r>
          </a:p>
          <a:p>
            <a:pPr algn="just"/>
            <a:r>
              <a:rPr lang="en-IN" sz="2000" dirty="0"/>
              <a:t>- Respect for Workers’ </a:t>
            </a:r>
          </a:p>
          <a:p>
            <a:pPr algn="just"/>
            <a:r>
              <a:rPr lang="en-IN" sz="2000" dirty="0"/>
              <a:t>- Rights and Welfare, </a:t>
            </a:r>
          </a:p>
          <a:p>
            <a:pPr algn="just"/>
            <a:r>
              <a:rPr lang="en-IN" sz="2000" dirty="0"/>
              <a:t>- Respect for Human Rights, </a:t>
            </a:r>
          </a:p>
          <a:p>
            <a:pPr algn="just"/>
            <a:r>
              <a:rPr lang="en-IN" sz="2000" dirty="0"/>
              <a:t>- Respect for Environment and Activities for Social and Inclusive Development.</a:t>
            </a:r>
          </a:p>
          <a:p>
            <a:pPr algn="just"/>
            <a:endParaRPr lang="en-IN" sz="1000" dirty="0"/>
          </a:p>
          <a:p>
            <a:pPr algn="just"/>
            <a:endParaRPr lang="en-IN" sz="2000" dirty="0"/>
          </a:p>
          <a:p>
            <a:pPr algn="just"/>
            <a:r>
              <a:rPr lang="en-IN" sz="2000" dirty="0"/>
              <a:t>To take this further, in </a:t>
            </a:r>
            <a:r>
              <a:rPr lang="en-IN" sz="2000" b="1" i="1" dirty="0"/>
              <a:t>2011</a:t>
            </a:r>
            <a:r>
              <a:rPr lang="en-IN" sz="2000" dirty="0"/>
              <a:t> MCA issued </a:t>
            </a:r>
            <a:r>
              <a:rPr lang="en-IN" sz="2400" b="1" i="1" dirty="0"/>
              <a:t>‘National Voluntary Guidelines on Social, Environmental and Economical Responsibilities of Business’</a:t>
            </a:r>
            <a:r>
              <a:rPr lang="en-IN" sz="2000" dirty="0"/>
              <a:t> which encourages reporting on environment, social and governance issues.</a:t>
            </a:r>
          </a:p>
          <a:p>
            <a:pPr algn="just"/>
            <a:endParaRPr lang="en-IN" sz="1000" dirty="0"/>
          </a:p>
          <a:p>
            <a:pPr algn="just"/>
            <a:endParaRPr lang="en-IN" sz="2000" b="1" i="1" dirty="0"/>
          </a:p>
          <a:p>
            <a:pPr algn="just"/>
            <a:r>
              <a:rPr lang="en-IN" sz="2000" b="1" i="1" dirty="0"/>
              <a:t>SEBI in its (Listing Obligations and Disclosure Requirements) Regulations, 2015</a:t>
            </a:r>
            <a:r>
              <a:rPr lang="en-IN" sz="2000" dirty="0"/>
              <a:t> has mandated the requirement of submission of </a:t>
            </a:r>
            <a:r>
              <a:rPr lang="en-IN" sz="2400" b="1" i="1" dirty="0"/>
              <a:t>BRR for top 1000 listed entities</a:t>
            </a:r>
            <a:r>
              <a:rPr lang="en-IN" sz="2400" dirty="0"/>
              <a:t> </a:t>
            </a:r>
            <a:r>
              <a:rPr lang="en-IN" sz="2000" dirty="0"/>
              <a:t>describing initiative taken by them from an environmental, social and governance perspective in the prescribed format [Regulation 34(2)(f)].</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9615" y="70375"/>
            <a:ext cx="3276198" cy="840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458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315" y="722165"/>
            <a:ext cx="11169316" cy="4733925"/>
          </a:xfrm>
          <a:prstGeom prst="rect">
            <a:avLst/>
          </a:prstGeom>
        </p:spPr>
        <p:txBody>
          <a:bodyPr wrap="square">
            <a:spAutoFit/>
          </a:bodyPr>
          <a:lstStyle/>
          <a:p>
            <a:r>
              <a:rPr lang="en-IN" sz="3000" b="1" u="sng" dirty="0"/>
              <a:t>Applicability</a:t>
            </a:r>
            <a:r>
              <a:rPr lang="en-IN" sz="3000" b="1" dirty="0"/>
              <a:t>:</a:t>
            </a:r>
          </a:p>
          <a:p>
            <a:endParaRPr lang="en-IN" sz="1500" dirty="0"/>
          </a:p>
          <a:p>
            <a:pPr lvl="0" algn="just"/>
            <a:r>
              <a:rPr lang="en-IN" sz="2333" b="1" dirty="0"/>
              <a:t>1.</a:t>
            </a:r>
            <a:r>
              <a:rPr lang="en-IN" sz="2333" dirty="0"/>
              <a:t> In terms of the aforesaid amendment, with effect from the financial year 2022-2023, filing of BRSR shall be mandatory for the top 1000 listed companies (by market capitalization) and shall replace the existing BRR.</a:t>
            </a:r>
          </a:p>
          <a:p>
            <a:pPr lvl="0" algn="just"/>
            <a:endParaRPr lang="en-IN" sz="2333" dirty="0"/>
          </a:p>
          <a:p>
            <a:pPr lvl="0" algn="just"/>
            <a:r>
              <a:rPr lang="en-IN" sz="2333" b="1" dirty="0"/>
              <a:t>2.</a:t>
            </a:r>
            <a:r>
              <a:rPr lang="en-IN" sz="2333" dirty="0"/>
              <a:t> Filing of BRSR is voluntary for the financial year 2021-22. </a:t>
            </a:r>
          </a:p>
          <a:p>
            <a:pPr lvl="0" algn="just"/>
            <a:endParaRPr lang="en-IN" sz="2333" dirty="0"/>
          </a:p>
          <a:p>
            <a:pPr lvl="0" algn="just"/>
            <a:r>
              <a:rPr lang="en-IN" sz="2333" b="1" dirty="0"/>
              <a:t>3.</a:t>
            </a:r>
            <a:r>
              <a:rPr lang="en-IN" sz="2333" dirty="0"/>
              <a:t> The Stock Exchanges are advised to bring the provisions of this circular to the notice of all listed entities and also disseminate the same on their websites.</a:t>
            </a:r>
          </a:p>
          <a:p>
            <a:pPr lvl="0" algn="just"/>
            <a:endParaRPr lang="en-IN" sz="2333" dirty="0"/>
          </a:p>
          <a:p>
            <a:pPr algn="just"/>
            <a:r>
              <a:rPr lang="en-IN" sz="2333" b="1" dirty="0"/>
              <a:t>4.</a:t>
            </a:r>
            <a:r>
              <a:rPr lang="en-IN" sz="2333" dirty="0"/>
              <a:t> The Circular is issued in exercise of the powers conferred under Section 11(1) of the Securities and Exchange Board of India Act, 1992 read with Regulation 101 of the LODR.</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74895"/>
            <a:ext cx="12192000" cy="1183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6564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869" y="802602"/>
            <a:ext cx="10868526" cy="3477490"/>
          </a:xfrm>
          <a:prstGeom prst="rect">
            <a:avLst/>
          </a:prstGeom>
        </p:spPr>
        <p:txBody>
          <a:bodyPr wrap="square">
            <a:spAutoFit/>
          </a:bodyPr>
          <a:lstStyle/>
          <a:p>
            <a:r>
              <a:rPr lang="en-IN" sz="3000" b="1" u="sng" dirty="0"/>
              <a:t>Are unlisted companies covered under BRSR requirements?</a:t>
            </a:r>
            <a:endParaRPr lang="en-IN" sz="3000" u="sng" dirty="0"/>
          </a:p>
          <a:p>
            <a:r>
              <a:rPr lang="en-IN" sz="1500" dirty="0"/>
              <a:t> </a:t>
            </a:r>
          </a:p>
          <a:p>
            <a:pPr algn="just"/>
            <a:r>
              <a:rPr lang="en-IN" sz="2333" dirty="0"/>
              <a:t>As per the MCA committee recommendation, the reporting requirement </a:t>
            </a:r>
            <a:r>
              <a:rPr lang="en-IN" sz="2333" b="1" i="1" dirty="0"/>
              <a:t>may be extended by MCA to unlisted companies based on specified thresholds of turnover or paid-up capital</a:t>
            </a:r>
            <a:r>
              <a:rPr lang="en-IN" sz="2333" dirty="0"/>
              <a:t>. </a:t>
            </a:r>
          </a:p>
          <a:p>
            <a:pPr algn="just"/>
            <a:endParaRPr lang="en-IN" sz="1167" dirty="0"/>
          </a:p>
          <a:p>
            <a:pPr algn="just"/>
            <a:r>
              <a:rPr lang="en-IN" sz="2333" dirty="0"/>
              <a:t>Further, the committee recommends that on a voluntary basis, </a:t>
            </a:r>
            <a:r>
              <a:rPr lang="en-IN" sz="2333" b="1" i="1" dirty="0"/>
              <a:t>smaller unlisted companies below this threshold limit may adopt a </a:t>
            </a:r>
            <a:r>
              <a:rPr lang="en-IN" sz="2333" b="1" i="1" dirty="0" err="1"/>
              <a:t>lite</a:t>
            </a:r>
            <a:r>
              <a:rPr lang="en-IN" sz="2333" b="1" i="1" dirty="0"/>
              <a:t> version of the format</a:t>
            </a:r>
            <a:r>
              <a:rPr lang="en-IN" sz="2333" dirty="0"/>
              <a:t>. Two formats for disclosures are available; a comprehensive format for listed companies; and a </a:t>
            </a:r>
            <a:r>
              <a:rPr lang="en-IN" sz="2333" dirty="0" err="1"/>
              <a:t>lite</a:t>
            </a:r>
            <a:r>
              <a:rPr lang="en-IN" sz="2333" dirty="0"/>
              <a:t> version for unlisted companies, in case it is extended to them.</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1921"/>
            <a:ext cx="12192000" cy="2311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4556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cer\Desktop\BRSR\BRSR-flow-ch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066800"/>
            <a:ext cx="119634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2600" y="228600"/>
            <a:ext cx="8382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BRSR FLOWCHART</a:t>
            </a:r>
            <a:endParaRPr lang="en-IN" sz="3600" b="1" dirty="0"/>
          </a:p>
        </p:txBody>
      </p:sp>
    </p:spTree>
    <p:extLst>
      <p:ext uri="{BB962C8B-B14F-4D97-AF65-F5344CB8AC3E}">
        <p14:creationId xmlns:p14="http://schemas.microsoft.com/office/powerpoint/2010/main" val="23822851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76200"/>
            <a:ext cx="10668000" cy="4478149"/>
          </a:xfrm>
          <a:prstGeom prst="rect">
            <a:avLst/>
          </a:prstGeom>
        </p:spPr>
        <p:txBody>
          <a:bodyPr wrap="square">
            <a:spAutoFit/>
          </a:bodyPr>
          <a:lstStyle/>
          <a:p>
            <a:r>
              <a:rPr lang="en-IN" sz="3000" b="1" u="sng" dirty="0"/>
              <a:t>The BRSR report format will consist of three sections:</a:t>
            </a:r>
            <a:endParaRPr lang="en-IN" sz="3000" dirty="0"/>
          </a:p>
          <a:p>
            <a:r>
              <a:rPr lang="en-IN" sz="1500" b="1" dirty="0"/>
              <a:t> </a:t>
            </a:r>
            <a:endParaRPr lang="en-IN" sz="1500" dirty="0"/>
          </a:p>
          <a:p>
            <a:pPr lvl="0" algn="just"/>
            <a:r>
              <a:rPr lang="en-IN" sz="2000" dirty="0"/>
              <a:t>1. </a:t>
            </a:r>
            <a:r>
              <a:rPr lang="en-IN" sz="2000" b="1" i="1" dirty="0"/>
              <a:t>General disclosures</a:t>
            </a:r>
            <a:r>
              <a:rPr lang="en-IN" sz="2000" dirty="0"/>
              <a:t>: The objective of this section is to obtain basic information about the company – size, location, products, number of employees, CSR activities, etc.</a:t>
            </a:r>
          </a:p>
          <a:p>
            <a:pPr algn="just"/>
            <a:r>
              <a:rPr lang="en-IN" sz="2000" dirty="0"/>
              <a:t> </a:t>
            </a:r>
          </a:p>
          <a:p>
            <a:pPr lvl="0" algn="just"/>
            <a:r>
              <a:rPr lang="en-IN" sz="2000" dirty="0"/>
              <a:t>2. </a:t>
            </a:r>
            <a:r>
              <a:rPr lang="en-IN" sz="2000" b="1" i="1" dirty="0"/>
              <a:t>Management disclosures</a:t>
            </a:r>
            <a:r>
              <a:rPr lang="en-IN" sz="2000" dirty="0"/>
              <a:t>: In this section, the company is required to disclose information on policies and processes relating to the NGRBC Principles concerning leadership, governance, and stakeholder engagement. Wherever relevant, companies have been asked to provide links to their websites where these policies are available.</a:t>
            </a:r>
          </a:p>
          <a:p>
            <a:pPr algn="just"/>
            <a:r>
              <a:rPr lang="en-IN" sz="2000" dirty="0"/>
              <a:t> </a:t>
            </a:r>
          </a:p>
          <a:p>
            <a:pPr algn="just"/>
            <a:r>
              <a:rPr lang="en-IN" sz="2000" dirty="0"/>
              <a:t>3. </a:t>
            </a:r>
            <a:r>
              <a:rPr lang="en-IN" sz="2000" b="1" i="1" dirty="0"/>
              <a:t>Principle-wise disclosures</a:t>
            </a:r>
            <a:r>
              <a:rPr lang="en-IN" sz="2000" dirty="0"/>
              <a:t>: Responses to this section indicate how a company is performing in respect of nine Principles and Core Element of the NGRBCs. This section requires companies to demonstrate their intent and commitment to responsible business conduct through actions and outcomes.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554349"/>
            <a:ext cx="12191999" cy="230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356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cer\Pictures\Screenshots\Screenshot 2024-01-11 1150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11810999" cy="5410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05200" y="304800"/>
            <a:ext cx="4419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rPr>
              <a:t>BRSR PRINCIPLES</a:t>
            </a:r>
            <a:endParaRPr lang="en-IN" sz="3200" b="1" dirty="0">
              <a:solidFill>
                <a:srgbClr val="FFFF00"/>
              </a:solidFill>
            </a:endParaRPr>
          </a:p>
        </p:txBody>
      </p:sp>
    </p:spTree>
    <p:extLst>
      <p:ext uri="{BB962C8B-B14F-4D97-AF65-F5344CB8AC3E}">
        <p14:creationId xmlns:p14="http://schemas.microsoft.com/office/powerpoint/2010/main" val="880956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167622" y="6309359"/>
            <a:ext cx="1500377" cy="548640"/>
          </a:xfrm>
          <a:prstGeom prst="rect">
            <a:avLst/>
          </a:prstGeom>
        </p:spPr>
      </p:pic>
      <p:grpSp>
        <p:nvGrpSpPr>
          <p:cNvPr id="3" name="object 3"/>
          <p:cNvGrpSpPr/>
          <p:nvPr/>
        </p:nvGrpSpPr>
        <p:grpSpPr>
          <a:xfrm>
            <a:off x="0" y="1"/>
            <a:ext cx="12496800" cy="6857998"/>
            <a:chOff x="0" y="0"/>
            <a:chExt cx="9144000" cy="6381115"/>
          </a:xfrm>
        </p:grpSpPr>
        <p:pic>
          <p:nvPicPr>
            <p:cNvPr id="4" name="object 4"/>
            <p:cNvPicPr/>
            <p:nvPr/>
          </p:nvPicPr>
          <p:blipFill>
            <a:blip r:embed="rId3" cstate="print"/>
            <a:stretch>
              <a:fillRect/>
            </a:stretch>
          </p:blipFill>
          <p:spPr>
            <a:xfrm>
              <a:off x="0" y="0"/>
              <a:ext cx="9144000" cy="621029"/>
            </a:xfrm>
            <a:prstGeom prst="rect">
              <a:avLst/>
            </a:prstGeom>
          </p:spPr>
        </p:pic>
        <p:pic>
          <p:nvPicPr>
            <p:cNvPr id="5" name="object 5"/>
            <p:cNvPicPr/>
            <p:nvPr/>
          </p:nvPicPr>
          <p:blipFill>
            <a:blip r:embed="rId4" cstate="print"/>
            <a:stretch>
              <a:fillRect/>
            </a:stretch>
          </p:blipFill>
          <p:spPr>
            <a:xfrm>
              <a:off x="2111501" y="210311"/>
              <a:ext cx="4927092" cy="206502"/>
            </a:xfrm>
            <a:prstGeom prst="rect">
              <a:avLst/>
            </a:prstGeom>
          </p:spPr>
        </p:pic>
        <p:pic>
          <p:nvPicPr>
            <p:cNvPr id="6" name="object 6"/>
            <p:cNvPicPr/>
            <p:nvPr/>
          </p:nvPicPr>
          <p:blipFill>
            <a:blip r:embed="rId5" cstate="print"/>
            <a:stretch>
              <a:fillRect/>
            </a:stretch>
          </p:blipFill>
          <p:spPr>
            <a:xfrm>
              <a:off x="179831" y="630936"/>
              <a:ext cx="8562594" cy="5750052"/>
            </a:xfrm>
            <a:prstGeom prst="rect">
              <a:avLst/>
            </a:prstGeom>
          </p:spPr>
        </p:pic>
      </p:grpSp>
      <p:sp>
        <p:nvSpPr>
          <p:cNvPr id="7" name="object 7"/>
          <p:cNvSpPr txBox="1"/>
          <p:nvPr/>
        </p:nvSpPr>
        <p:spPr>
          <a:xfrm>
            <a:off x="1798321" y="6538508"/>
            <a:ext cx="145415" cy="159659"/>
          </a:xfrm>
          <a:prstGeom prst="rect">
            <a:avLst/>
          </a:prstGeom>
        </p:spPr>
        <p:txBody>
          <a:bodyPr vert="horz" wrap="square" lIns="0" tIns="5715" rIns="0" bIns="0" rtlCol="0">
            <a:spAutoFit/>
          </a:bodyPr>
          <a:lstStyle/>
          <a:p>
            <a:pPr marL="38100">
              <a:spcBef>
                <a:spcPts val="45"/>
              </a:spcBef>
            </a:pPr>
            <a:fld id="{81D60167-4931-47E6-BA6A-407CBD079E47}" type="slidenum">
              <a:rPr sz="1000" spc="-15" dirty="0">
                <a:latin typeface="Cambria"/>
                <a:cs typeface="Cambria"/>
              </a:rPr>
              <a:pPr marL="38100">
                <a:spcBef>
                  <a:spcPts val="45"/>
                </a:spcBef>
              </a:pPr>
              <a:t>4</a:t>
            </a:fld>
            <a:endParaRPr sz="1000">
              <a:latin typeface="Cambria"/>
              <a:cs typeface="Cambri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538" y="76200"/>
            <a:ext cx="11887200" cy="6247864"/>
          </a:xfrm>
          <a:prstGeom prst="rect">
            <a:avLst/>
          </a:prstGeom>
        </p:spPr>
        <p:txBody>
          <a:bodyPr wrap="square">
            <a:spAutoFit/>
          </a:bodyPr>
          <a:lstStyle/>
          <a:p>
            <a:pPr algn="just" fontAlgn="base"/>
            <a:r>
              <a:rPr lang="en-IN" sz="2000" b="1" i="1" dirty="0" smtClean="0"/>
              <a:t>PRINCIPLE </a:t>
            </a:r>
            <a:r>
              <a:rPr lang="en-IN" sz="2000" b="1" i="1" dirty="0"/>
              <a:t>1:</a:t>
            </a:r>
            <a:r>
              <a:rPr lang="en-IN" sz="2000" dirty="0"/>
              <a:t> Businesses should conduct and govern themselves with integrity, and in a manner that is Ethical, Transparent and Accountable. This principle focuses on the importance of ethical conduct and transparency in business operations. Companies should follow ethical business practices and adhere to high standards of integrity. They should also be transparent about their activities, operations, and financial reporting, as well as be accountable for their actions.</a:t>
            </a:r>
          </a:p>
          <a:p>
            <a:pPr algn="just" fontAlgn="base"/>
            <a:endParaRPr lang="en-IN" sz="2000" b="1" i="1" dirty="0" smtClean="0"/>
          </a:p>
          <a:p>
            <a:pPr algn="just" fontAlgn="base"/>
            <a:r>
              <a:rPr lang="en-IN" sz="2000" b="1" i="1" dirty="0" smtClean="0"/>
              <a:t>PRINCIPLE </a:t>
            </a:r>
            <a:r>
              <a:rPr lang="en-IN" sz="2000" b="1" i="1" dirty="0"/>
              <a:t>2:</a:t>
            </a:r>
            <a:r>
              <a:rPr lang="en-IN" sz="2000" dirty="0"/>
              <a:t> Businesses should provide goods and services in a manner that is sustainable and safe. This principle highlights the importance of sustainable and safe production practices. Companies should strive to minimize the environmental impact of their activities and ensure that their products and services are safe for consumers and the environment.</a:t>
            </a:r>
          </a:p>
          <a:p>
            <a:pPr algn="just" fontAlgn="base"/>
            <a:endParaRPr lang="en-IN" sz="2000" b="1" i="1" dirty="0" smtClean="0"/>
          </a:p>
          <a:p>
            <a:pPr algn="just" fontAlgn="base"/>
            <a:r>
              <a:rPr lang="en-IN" sz="2000" b="1" i="1" dirty="0" smtClean="0"/>
              <a:t>PRINCIPLE </a:t>
            </a:r>
            <a:r>
              <a:rPr lang="en-IN" sz="2000" b="1" i="1" dirty="0"/>
              <a:t>3:</a:t>
            </a:r>
            <a:r>
              <a:rPr lang="en-IN" sz="2000" dirty="0"/>
              <a:t> Businesses should respect and promote the well-being of all employees, including those in their value chains. This principle emphasizes the importance of employee well-being. Companies should provide safe and healthy working conditions, fair wages, and opportunities for career development to all employees in their value chains, including suppliers, contractors, and temporary workers.</a:t>
            </a:r>
          </a:p>
          <a:p>
            <a:pPr algn="just"/>
            <a:endParaRPr lang="en-IN" sz="2000" b="1" i="1" dirty="0" smtClean="0"/>
          </a:p>
          <a:p>
            <a:pPr algn="just"/>
            <a:r>
              <a:rPr lang="en-IN" sz="2000" b="1" i="1" dirty="0" smtClean="0"/>
              <a:t>PRINCIPLE </a:t>
            </a:r>
            <a:r>
              <a:rPr lang="en-IN" sz="2000" b="1" i="1" dirty="0"/>
              <a:t>4:</a:t>
            </a:r>
            <a:r>
              <a:rPr lang="en-IN" sz="2000" dirty="0"/>
              <a:t> Businesses should respect the interests of and be responsive to all its stakeholders. This principle highlights the importance of stakeholder engagement. Companies should consider the interests and perspectives of all stakeholders, including shareholders, employees, customers, suppliers, and the communities in which they operate. They should also be responsive to stakeholder concerns and feedback.</a:t>
            </a:r>
          </a:p>
        </p:txBody>
      </p:sp>
    </p:spTree>
    <p:extLst>
      <p:ext uri="{BB962C8B-B14F-4D97-AF65-F5344CB8AC3E}">
        <p14:creationId xmlns:p14="http://schemas.microsoft.com/office/powerpoint/2010/main" val="16788033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11734800" cy="6463308"/>
          </a:xfrm>
          <a:prstGeom prst="rect">
            <a:avLst/>
          </a:prstGeom>
        </p:spPr>
        <p:txBody>
          <a:bodyPr wrap="square">
            <a:spAutoFit/>
          </a:bodyPr>
          <a:lstStyle/>
          <a:p>
            <a:pPr algn="just" fontAlgn="base"/>
            <a:r>
              <a:rPr lang="en-IN" b="1" i="1" dirty="0"/>
              <a:t>PRINCIPLE 5:</a:t>
            </a:r>
            <a:r>
              <a:rPr lang="en-IN" dirty="0"/>
              <a:t> Businesses should respect and promote human rights. This principle focuses on the importance of human rights. Companies should respect and promote human rights, including the rights to freedom of expression, association, and privacy. They should also prevent and address human rights violations in their operations and value chains.</a:t>
            </a:r>
          </a:p>
          <a:p>
            <a:pPr algn="just" fontAlgn="base"/>
            <a:r>
              <a:rPr lang="en-IN" dirty="0"/>
              <a:t> </a:t>
            </a:r>
            <a:endParaRPr lang="en-IN" b="1" dirty="0"/>
          </a:p>
          <a:p>
            <a:pPr algn="just" fontAlgn="base"/>
            <a:r>
              <a:rPr lang="en-IN" b="1" i="1" dirty="0"/>
              <a:t>PRINCIPLE 6:</a:t>
            </a:r>
            <a:r>
              <a:rPr lang="en-IN" dirty="0"/>
              <a:t> Businesses should respect and make efforts to protect and restore the environment. This principle emphasizes the importance of environmental stewardship. Companies should minimize their impact on the environment, conserve natural resources, and promote environmental sustainability. They should also take steps to restore and rehabilitate degraded ecosystems.</a:t>
            </a:r>
          </a:p>
          <a:p>
            <a:pPr algn="just" fontAlgn="base"/>
            <a:r>
              <a:rPr lang="en-IN" dirty="0"/>
              <a:t> </a:t>
            </a:r>
          </a:p>
          <a:p>
            <a:pPr algn="just" fontAlgn="base"/>
            <a:r>
              <a:rPr lang="en-IN" b="1" i="1" dirty="0"/>
              <a:t>PRINCIPLE 7:</a:t>
            </a:r>
            <a:r>
              <a:rPr lang="en-IN" dirty="0"/>
              <a:t> Businesses, when engaging in influencing public and regulatory policy, should do so in a manner that is responsible and transparent. This principle highlights the importance of responsible advocacy. Companies should engage in policy advocacy in a responsible and transparent manner, and avoid engaging in activities that could undermine the public interest or the democratic process.</a:t>
            </a:r>
          </a:p>
          <a:p>
            <a:pPr algn="just" fontAlgn="base"/>
            <a:r>
              <a:rPr lang="en-IN" dirty="0"/>
              <a:t> </a:t>
            </a:r>
          </a:p>
          <a:p>
            <a:pPr algn="just" fontAlgn="base"/>
            <a:r>
              <a:rPr lang="en-IN" b="1" i="1" dirty="0"/>
              <a:t>PRINCIPLE 8:</a:t>
            </a:r>
            <a:r>
              <a:rPr lang="en-IN" dirty="0"/>
              <a:t> Businesses should promote inclusive growth and equitable development. This principle emphasizes the importance of promoting inclusive and equitable economic development. Companies should create economic opportunities for all, including disadvantaged and marginalized groups. They should also contribute to the development of local communities and support social and economic empowerment.</a:t>
            </a:r>
          </a:p>
          <a:p>
            <a:pPr algn="just" fontAlgn="base"/>
            <a:r>
              <a:rPr lang="en-IN" dirty="0"/>
              <a:t> </a:t>
            </a:r>
          </a:p>
          <a:p>
            <a:pPr algn="just"/>
            <a:r>
              <a:rPr lang="en-IN" b="1" i="1" dirty="0"/>
              <a:t>PRINCIPLE 9:</a:t>
            </a:r>
            <a:r>
              <a:rPr lang="en-IN" dirty="0"/>
              <a:t> Businesses should engage with and provide value to their consumers in a responsible manner. This principle highlights the importance of responsible consumer engagement. Companies should provide safe, high-quality products and services, and ensure that they are marketed and sold in an ethical and responsible manner. They should also be transparent about their products and services, and provide consumers with the information they need to make informed choices.</a:t>
            </a:r>
          </a:p>
        </p:txBody>
      </p:sp>
    </p:spTree>
    <p:extLst>
      <p:ext uri="{BB962C8B-B14F-4D97-AF65-F5344CB8AC3E}">
        <p14:creationId xmlns:p14="http://schemas.microsoft.com/office/powerpoint/2010/main" val="30412990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1" y="304800"/>
            <a:ext cx="5486400" cy="5247014"/>
          </a:xfrm>
          <a:prstGeom prst="rect">
            <a:avLst/>
          </a:prstGeom>
        </p:spPr>
        <p:txBody>
          <a:bodyPr wrap="square">
            <a:spAutoFit/>
          </a:bodyPr>
          <a:lstStyle/>
          <a:p>
            <a:r>
              <a:rPr lang="en-IN" sz="3000" b="1" u="sng" dirty="0"/>
              <a:t>BENEFITS OF BRSR:</a:t>
            </a:r>
            <a:endParaRPr lang="en-IN" sz="3000" dirty="0"/>
          </a:p>
          <a:p>
            <a:r>
              <a:rPr lang="en-IN" sz="1500" b="1" dirty="0"/>
              <a:t> </a:t>
            </a:r>
            <a:endParaRPr lang="en-IN" sz="1500" b="1" dirty="0" smtClean="0"/>
          </a:p>
          <a:p>
            <a:endParaRPr lang="en-IN" sz="1500" dirty="0"/>
          </a:p>
          <a:p>
            <a:pPr lvl="0"/>
            <a:r>
              <a:rPr lang="en-IN" sz="2000" dirty="0"/>
              <a:t>1. Improved Reputation</a:t>
            </a:r>
          </a:p>
          <a:p>
            <a:pPr lvl="0"/>
            <a:endParaRPr lang="en-IN" sz="833" dirty="0"/>
          </a:p>
          <a:p>
            <a:pPr lvl="0"/>
            <a:r>
              <a:rPr lang="en-IN" sz="2000" dirty="0"/>
              <a:t>2. Engagement of Stakeholder</a:t>
            </a:r>
          </a:p>
          <a:p>
            <a:pPr lvl="0"/>
            <a:endParaRPr lang="en-IN" sz="833" dirty="0"/>
          </a:p>
          <a:p>
            <a:pPr lvl="0"/>
            <a:r>
              <a:rPr lang="en-IN" sz="2000" dirty="0"/>
              <a:t>3. Competitive advantages</a:t>
            </a:r>
          </a:p>
          <a:p>
            <a:pPr lvl="0"/>
            <a:endParaRPr lang="en-IN" sz="833" dirty="0"/>
          </a:p>
          <a:p>
            <a:pPr lvl="0"/>
            <a:r>
              <a:rPr lang="en-IN" sz="2000" dirty="0"/>
              <a:t>4. Risk Management</a:t>
            </a:r>
          </a:p>
          <a:p>
            <a:pPr lvl="0"/>
            <a:endParaRPr lang="en-IN" sz="833" dirty="0"/>
          </a:p>
          <a:p>
            <a:pPr lvl="0"/>
            <a:r>
              <a:rPr lang="en-IN" sz="2000" dirty="0"/>
              <a:t>5. Saving and Efficiency</a:t>
            </a:r>
          </a:p>
          <a:p>
            <a:pPr lvl="0"/>
            <a:endParaRPr lang="en-IN" sz="833" dirty="0"/>
          </a:p>
          <a:p>
            <a:pPr lvl="0"/>
            <a:r>
              <a:rPr lang="en-IN" sz="2000" dirty="0"/>
              <a:t>6. Regulatory Compliances</a:t>
            </a:r>
          </a:p>
          <a:p>
            <a:pPr lvl="0"/>
            <a:endParaRPr lang="en-IN" sz="833" dirty="0"/>
          </a:p>
          <a:p>
            <a:pPr lvl="0"/>
            <a:r>
              <a:rPr lang="en-IN" sz="2000" dirty="0"/>
              <a:t>7. Investor attraction and capital access</a:t>
            </a:r>
          </a:p>
          <a:p>
            <a:pPr lvl="0"/>
            <a:endParaRPr lang="en-IN" sz="833" dirty="0"/>
          </a:p>
          <a:p>
            <a:pPr lvl="0"/>
            <a:r>
              <a:rPr lang="en-IN" sz="2000" dirty="0"/>
              <a:t>8. Employee Retention</a:t>
            </a:r>
          </a:p>
          <a:p>
            <a:pPr lvl="0"/>
            <a:endParaRPr lang="en-IN" sz="833" dirty="0"/>
          </a:p>
          <a:p>
            <a:pPr lvl="0"/>
            <a:r>
              <a:rPr lang="en-IN" sz="2000" dirty="0"/>
              <a:t>9. Future Proofing and Innovation </a:t>
            </a:r>
          </a:p>
          <a:p>
            <a:pPr lvl="0"/>
            <a:endParaRPr lang="en-IN" sz="833" dirty="0"/>
          </a:p>
          <a:p>
            <a:r>
              <a:rPr lang="en-IN" sz="2000" dirty="0"/>
              <a:t>10. Positive Society Impact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5395" y="0"/>
            <a:ext cx="632660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4430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11811000" cy="6401753"/>
          </a:xfrm>
          <a:prstGeom prst="rect">
            <a:avLst/>
          </a:prstGeom>
        </p:spPr>
        <p:txBody>
          <a:bodyPr wrap="square">
            <a:spAutoFit/>
          </a:bodyPr>
          <a:lstStyle/>
          <a:p>
            <a:pPr algn="ctr"/>
            <a:r>
              <a:rPr lang="en-IN" sz="3600" b="1" u="sng" dirty="0">
                <a:solidFill>
                  <a:schemeClr val="accent5">
                    <a:lumMod val="75000"/>
                  </a:schemeClr>
                </a:solidFill>
              </a:rPr>
              <a:t>Practical Challenges and Solutions in Meeting Challenges in meeting BRSR Standards:</a:t>
            </a:r>
            <a:endParaRPr lang="en-IN" sz="3600" dirty="0">
              <a:solidFill>
                <a:schemeClr val="accent5">
                  <a:lumMod val="75000"/>
                </a:schemeClr>
              </a:solidFill>
            </a:endParaRPr>
          </a:p>
          <a:p>
            <a:r>
              <a:rPr lang="en-IN" sz="1500" b="1" dirty="0"/>
              <a:t> </a:t>
            </a:r>
            <a:endParaRPr lang="en-IN" sz="1500" dirty="0"/>
          </a:p>
          <a:p>
            <a:pPr lvl="0" algn="just"/>
            <a:r>
              <a:rPr lang="en-IN" sz="3600" b="1" i="1" u="sng" dirty="0"/>
              <a:t>Data Gathering</a:t>
            </a:r>
            <a:r>
              <a:rPr lang="en-IN" sz="3600" b="1" i="1" dirty="0"/>
              <a:t>:</a:t>
            </a:r>
            <a:r>
              <a:rPr lang="en-IN" sz="3600" dirty="0"/>
              <a:t> </a:t>
            </a:r>
            <a:r>
              <a:rPr lang="en-IN" sz="1500" dirty="0"/>
              <a:t>The time-consuming data collection process constantly challenges BRSR reporting. Indeed, generating BRSR data requires information from various internal and external sources, including multiple departments within your organization, supply chain partners, competitors in the industry, and third-party data suppliers.</a:t>
            </a:r>
          </a:p>
          <a:p>
            <a:pPr algn="just"/>
            <a:r>
              <a:rPr lang="en-IN" sz="1500" dirty="0"/>
              <a:t> </a:t>
            </a:r>
          </a:p>
          <a:p>
            <a:pPr lvl="0" algn="just"/>
            <a:r>
              <a:rPr lang="en-IN" sz="3200" b="1" i="1" u="sng" dirty="0"/>
              <a:t>Data Administration and Verification</a:t>
            </a:r>
            <a:r>
              <a:rPr lang="en-IN" sz="3200" b="1" i="1" dirty="0"/>
              <a:t>:</a:t>
            </a:r>
            <a:r>
              <a:rPr lang="en-IN" sz="1500" dirty="0"/>
              <a:t> Your data has been collected, but it must still be handled and checked for accuracy, completeness, and dependability. It’s normal for organizations to be concerned about the BRSR reporting difficulty of data management and verification.</a:t>
            </a:r>
          </a:p>
          <a:p>
            <a:pPr algn="just"/>
            <a:r>
              <a:rPr lang="en-IN" sz="1500" dirty="0"/>
              <a:t> </a:t>
            </a:r>
          </a:p>
          <a:p>
            <a:pPr lvl="0" algn="just"/>
            <a:r>
              <a:rPr lang="en-IN" sz="3200" b="1" i="1" u="sng" dirty="0"/>
              <a:t>Communication and Engagement with Stakeholders:</a:t>
            </a:r>
            <a:r>
              <a:rPr lang="en-IN" sz="1500" dirty="0"/>
              <a:t> Another common issue in BRSR reporting is managing stakeholder relationships, which is crucial to moving your sustainability projects forward. On the one hand, regular involvement sheds light on stakeholder expectations, enables the collection of pertinent data, and promotes trust. On the other hand, communication ensures that BRSR information reaches stakeholders on time, which is critical for encouraging accountability and informed decision-making. However, it is easier said than done. With so many moving variables, it cannot be easy to please everyone while advancing your team’s most Important BRSR goals.</a:t>
            </a:r>
          </a:p>
          <a:p>
            <a:pPr algn="just"/>
            <a:r>
              <a:rPr lang="en-IN" sz="1500" dirty="0"/>
              <a:t> </a:t>
            </a:r>
          </a:p>
          <a:p>
            <a:pPr algn="just"/>
            <a:r>
              <a:rPr lang="en-IN" sz="2800" b="1" i="1" u="sng" dirty="0"/>
              <a:t>BRSR Factors Measuring and Quantifying:</a:t>
            </a:r>
            <a:r>
              <a:rPr lang="en-IN" sz="1500" dirty="0"/>
              <a:t> Despite this being an important step, organizations frequently need help to adequately evaluate and quantify their sustainability programs’ effectiveness. The subjective nature of BRSR elements, the lack of standardized measurements, and the complexity of capturing the intangible aspects of sustainability success can all contribute to these challenges.</a:t>
            </a:r>
          </a:p>
        </p:txBody>
      </p:sp>
    </p:spTree>
    <p:extLst>
      <p:ext uri="{BB962C8B-B14F-4D97-AF65-F5344CB8AC3E}">
        <p14:creationId xmlns:p14="http://schemas.microsoft.com/office/powerpoint/2010/main" val="1224290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2184" y="390388"/>
            <a:ext cx="10657973" cy="4273799"/>
          </a:xfrm>
          <a:prstGeom prst="rect">
            <a:avLst/>
          </a:prstGeom>
        </p:spPr>
        <p:txBody>
          <a:bodyPr wrap="square">
            <a:spAutoFit/>
          </a:bodyPr>
          <a:lstStyle/>
          <a:p>
            <a:r>
              <a:rPr lang="en-IN" sz="2333" b="1" u="sng" dirty="0"/>
              <a:t>Solutions in meeting BRSR Standards:</a:t>
            </a:r>
            <a:endParaRPr lang="en-IN" sz="2333" dirty="0"/>
          </a:p>
          <a:p>
            <a:r>
              <a:rPr lang="en-IN" sz="1500" b="1" dirty="0"/>
              <a:t> </a:t>
            </a:r>
            <a:endParaRPr lang="en-IN" sz="1500" dirty="0"/>
          </a:p>
          <a:p>
            <a:pPr lvl="0" algn="just"/>
            <a:r>
              <a:rPr lang="en-IN" sz="1667" b="1" dirty="0"/>
              <a:t>a.</a:t>
            </a:r>
            <a:r>
              <a:rPr lang="en-IN" sz="1667" dirty="0"/>
              <a:t> Elevate the intangible: Create novel techniques to capture and express the intangible components of your BRSR performance. One strategy is to use qualitative indicators and storytelling in addition to quantitative measurements. This enables organizations to present a comprehensive view of their BRSR performance, including qualitative accomplishments that may be difficult to quantify but are noteworthy.</a:t>
            </a:r>
          </a:p>
          <a:p>
            <a:pPr lvl="0" algn="just"/>
            <a:endParaRPr lang="en-IN" sz="1667" u="sng" dirty="0"/>
          </a:p>
          <a:p>
            <a:pPr lvl="0" algn="just"/>
            <a:r>
              <a:rPr lang="en-IN" sz="1667" b="1" dirty="0"/>
              <a:t>b.</a:t>
            </a:r>
            <a:r>
              <a:rPr lang="en-IN" sz="1667" dirty="0"/>
              <a:t> Engage ESG reporting specialists: Seek advice from ESG reporting professionals or consultants who are well-versed in various sustainability frameworks and the ESG reporting process. These specialists can offer valuable insights, aid in interpreting sustainability principles and standards, and make recommendations for effective reporting and narrative presentation.</a:t>
            </a:r>
            <a:r>
              <a:rPr lang="en-IN" sz="1667" u="sng" dirty="0"/>
              <a:t> </a:t>
            </a:r>
          </a:p>
          <a:p>
            <a:pPr lvl="0" algn="just"/>
            <a:endParaRPr lang="en-IN" sz="1667" u="sng" dirty="0"/>
          </a:p>
          <a:p>
            <a:pPr algn="just"/>
            <a:r>
              <a:rPr lang="en-IN" sz="1667" b="1" dirty="0"/>
              <a:t>c.</a:t>
            </a:r>
            <a:r>
              <a:rPr lang="en-IN" sz="1667" dirty="0"/>
              <a:t> Make use of ESG reporting software: Use ESG reporting software solutions that are specifically built to fit with industry best practices. If you seek a specific framework or standard, ensure the software is certified. These software applications frequently provide built-in capabilities and templates that streamline the reporting process while assuring compliance with particular requirements.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647964"/>
            <a:ext cx="12191999" cy="218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7049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1578" y="530887"/>
            <a:ext cx="10908631" cy="5403210"/>
          </a:xfrm>
          <a:prstGeom prst="rect">
            <a:avLst/>
          </a:prstGeom>
        </p:spPr>
        <p:txBody>
          <a:bodyPr wrap="square">
            <a:spAutoFit/>
          </a:bodyPr>
          <a:lstStyle/>
          <a:p>
            <a:pPr algn="just"/>
            <a:r>
              <a:rPr lang="en-IN" sz="2000" b="1" u="sng" dirty="0"/>
              <a:t>What is BRSR Core?</a:t>
            </a:r>
            <a:endParaRPr lang="en-IN" sz="2000" dirty="0"/>
          </a:p>
          <a:p>
            <a:pPr algn="just"/>
            <a:r>
              <a:rPr lang="en-IN" sz="1000" b="1" dirty="0"/>
              <a:t> </a:t>
            </a:r>
            <a:endParaRPr lang="en-IN" sz="1000" dirty="0"/>
          </a:p>
          <a:p>
            <a:pPr algn="just"/>
            <a:r>
              <a:rPr lang="en-IN" sz="1167" dirty="0"/>
              <a:t>The Business Responsibility and Sustainability Reporting (BRSR) Core is a </a:t>
            </a:r>
            <a:r>
              <a:rPr lang="en-IN" sz="1167" b="1" i="1" dirty="0"/>
              <a:t>subset of the wider Business Responsibility and Sustainability Reporting (BRSR) framework introduced by SEBI</a:t>
            </a:r>
            <a:r>
              <a:rPr lang="en-IN" sz="1167" dirty="0"/>
              <a:t> as an ESG-based voluntary disclosure regime. It relates to what SEBI has identified as critical elements of BRSR. </a:t>
            </a:r>
            <a:r>
              <a:rPr lang="en-IN" sz="1167" b="1" i="1" dirty="0"/>
              <a:t>It is a mandatory requirement for the largest Indian companies by market capitalization from 2023 onwards on phase rolled out.</a:t>
            </a:r>
          </a:p>
          <a:p>
            <a:pPr algn="just"/>
            <a:r>
              <a:rPr lang="en-IN" sz="1167" b="1" dirty="0"/>
              <a:t> </a:t>
            </a:r>
            <a:endParaRPr lang="en-IN" sz="1167" dirty="0"/>
          </a:p>
          <a:p>
            <a:pPr algn="just"/>
            <a:r>
              <a:rPr lang="en-IN" sz="1167" dirty="0"/>
              <a:t>BRSR Core requires companies to go beyond their own direct operations and make disclosures and obtain assurance as per ‘BRSR Core’ for their value chain. Like the overarching BRSR framework, BRSR Core is based on the principle of </a:t>
            </a:r>
            <a:r>
              <a:rPr lang="en-IN" sz="1167" b="1" i="1" dirty="0"/>
              <a:t>“comply or explain” </a:t>
            </a:r>
            <a:r>
              <a:rPr lang="en-IN" sz="1167" dirty="0"/>
              <a:t>requiring entities to disclose their ESG-related information as per the prescribed format or provide a valid reason for not doing so. The framework covers various aspects of sustainability, including governance, environment, social, customer, supply chain, and human rights.</a:t>
            </a:r>
          </a:p>
          <a:p>
            <a:pPr algn="just"/>
            <a:r>
              <a:rPr lang="en-IN" sz="1167" b="1" dirty="0"/>
              <a:t> </a:t>
            </a:r>
            <a:endParaRPr lang="en-IN" sz="1167" dirty="0"/>
          </a:p>
          <a:p>
            <a:pPr algn="just"/>
            <a:r>
              <a:rPr lang="en-IN" sz="1167" dirty="0"/>
              <a:t>BRSR Core </a:t>
            </a:r>
            <a:r>
              <a:rPr lang="en-IN" sz="1167" b="1" i="1" dirty="0"/>
              <a:t>draws upon international guidelines such as the OECD Guidelines for Multinational Enterprises, human rights conventions defined by the International Labour Organisation (ILO) and three specific environmental conventions (</a:t>
            </a:r>
            <a:r>
              <a:rPr lang="en-IN" sz="1167" b="1" i="1" dirty="0" err="1"/>
              <a:t>Minamata</a:t>
            </a:r>
            <a:r>
              <a:rPr lang="en-IN" sz="1167" b="1" i="1" dirty="0"/>
              <a:t> Convention, Stockholm Convention and Basel Convention) </a:t>
            </a:r>
            <a:r>
              <a:rPr lang="en-IN" sz="1167" dirty="0"/>
              <a:t>and is part of a growing trend towards greater corporate responsibility for human rights and the environment in global supply chains. Several other countries, including Canada, Norway, France and Germany, have also implemented similar regulation in recent years. The intention is, however, for this new piece of SEBI legislation to have an Indian perspective that recognises India’s developing country status and, also, its role as a key manufacturing hub supporting the economies of more developed nations.</a:t>
            </a:r>
          </a:p>
          <a:p>
            <a:pPr algn="just"/>
            <a:r>
              <a:rPr lang="en-IN" sz="1167" dirty="0"/>
              <a:t> </a:t>
            </a:r>
          </a:p>
          <a:p>
            <a:pPr algn="just"/>
            <a:r>
              <a:rPr lang="en-IN" sz="1167" i="1" u="sng" dirty="0"/>
              <a:t>In July 2023, </a:t>
            </a:r>
            <a:r>
              <a:rPr lang="en-IN" sz="1167" b="1" i="1" u="sng" dirty="0"/>
              <a:t>SEBI added new ESG metrics for mandatory disclosure under ‘BRSR Core’ for certain listed companies in India</a:t>
            </a:r>
            <a:r>
              <a:rPr lang="en-IN" sz="1167" i="1" u="sng" dirty="0"/>
              <a:t>. The Business Responsibility and Sustainability Report (BRSR) format was initially introduced in May 2021 and replaced the previous Business Responsibility Report (BRR). While SEBI has stipulated a timeline for mandatory compliance under the BRSR Core, as of FY 2023, all of the top 1000 listed companies by market cap in India must file their BRSR Report.</a:t>
            </a:r>
            <a:endParaRPr lang="en-IN" sz="1167" dirty="0"/>
          </a:p>
          <a:p>
            <a:pPr algn="just"/>
            <a:r>
              <a:rPr lang="en-IN" sz="1167" i="1" dirty="0"/>
              <a:t> </a:t>
            </a:r>
            <a:endParaRPr lang="en-IN" sz="1167" dirty="0"/>
          </a:p>
          <a:p>
            <a:pPr algn="just"/>
            <a:r>
              <a:rPr lang="en-IN" sz="1167" dirty="0"/>
              <a:t>BRSR Core is a significant development in India’s approach to supply chain regulation. This </a:t>
            </a:r>
            <a:r>
              <a:rPr lang="en-IN" sz="1167" b="1" i="1" dirty="0"/>
              <a:t>law requires companies to report on the actions they have undertaken throughout their supply chains</a:t>
            </a:r>
            <a:r>
              <a:rPr lang="en-IN" sz="1167" b="1" i="1" u="sng" dirty="0"/>
              <a:t> </a:t>
            </a:r>
            <a:r>
              <a:rPr lang="en-IN" sz="1167" b="1" i="1" dirty="0"/>
              <a:t>across 11 different categories</a:t>
            </a:r>
            <a:r>
              <a:rPr lang="en-IN" sz="1167" dirty="0"/>
              <a:t>. At the moment, it applies only to India’s biggest public companies. There is a phased timetable for introduction over the next few years.</a:t>
            </a:r>
          </a:p>
          <a:p>
            <a:pPr algn="just"/>
            <a:r>
              <a:rPr lang="en-IN" sz="1167" dirty="0"/>
              <a:t> </a:t>
            </a:r>
          </a:p>
          <a:p>
            <a:pPr algn="just"/>
            <a:r>
              <a:rPr lang="en-IN" sz="1167" dirty="0"/>
              <a:t>BRSR Core </a:t>
            </a:r>
            <a:r>
              <a:rPr lang="en-IN" sz="1167" b="1" i="1" dirty="0"/>
              <a:t>is in step with other moves globally to introduce legislation to help create a more responsible global economy</a:t>
            </a:r>
            <a:r>
              <a:rPr lang="en-IN" sz="1167" dirty="0"/>
              <a:t> but is likely to have a distinctly Indian perspective that appreciates India’s developing economy and role as a major manufacturing centre for the world. </a:t>
            </a:r>
          </a:p>
          <a:p>
            <a:pPr algn="just"/>
            <a:r>
              <a:rPr lang="en-IN" sz="1167" dirty="0"/>
              <a:t>  </a:t>
            </a:r>
          </a:p>
          <a:p>
            <a:pPr algn="just"/>
            <a:r>
              <a:rPr lang="en-IN" sz="1167" dirty="0"/>
              <a:t>BRSR Core </a:t>
            </a:r>
            <a:r>
              <a:rPr lang="en-IN" sz="1167" b="1" i="1" dirty="0"/>
              <a:t>is a positive development that has the potential to create a more ethical supply chain ecosystem</a:t>
            </a:r>
            <a:r>
              <a:rPr lang="en-IN" sz="1167" dirty="0"/>
              <a:t>. By prioritizing the well-being of workers, communities, and the environment, companies can build a stronger and more resilient global economy for the future.</a:t>
            </a:r>
          </a:p>
        </p:txBody>
      </p:sp>
    </p:spTree>
    <p:extLst>
      <p:ext uri="{BB962C8B-B14F-4D97-AF65-F5344CB8AC3E}">
        <p14:creationId xmlns:p14="http://schemas.microsoft.com/office/powerpoint/2010/main" val="24766732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2814" y="466835"/>
            <a:ext cx="10256921" cy="4273414"/>
          </a:xfrm>
          <a:prstGeom prst="rect">
            <a:avLst/>
          </a:prstGeom>
        </p:spPr>
        <p:txBody>
          <a:bodyPr wrap="square">
            <a:spAutoFit/>
          </a:bodyPr>
          <a:lstStyle/>
          <a:p>
            <a:pPr algn="just"/>
            <a:r>
              <a:rPr lang="en-IN" sz="3000" b="1" u="sng" dirty="0"/>
              <a:t>What happens if a company fails to comply with BRSR Core? </a:t>
            </a:r>
            <a:endParaRPr lang="en-IN" sz="3000" dirty="0"/>
          </a:p>
          <a:p>
            <a:r>
              <a:rPr lang="en-IN" sz="1500" dirty="0"/>
              <a:t> </a:t>
            </a:r>
          </a:p>
          <a:p>
            <a:pPr algn="just"/>
            <a:r>
              <a:rPr lang="en-IN" sz="2667" dirty="0"/>
              <a:t>As yet, </a:t>
            </a:r>
            <a:r>
              <a:rPr lang="en-IN" sz="2667" b="1" i="1" dirty="0"/>
              <a:t>SEBI has not defined any penalties for non-compliance with BRSR Core</a:t>
            </a:r>
            <a:r>
              <a:rPr lang="en-IN" sz="2667" dirty="0"/>
              <a:t>. It may be that, given the requirement applies to only the biggest organisations in India, it feels it can rely on businesses to do the right thing without needing drive behaviour with the threat of fines or prosecutions. </a:t>
            </a:r>
          </a:p>
          <a:p>
            <a:pPr algn="just"/>
            <a:endParaRPr lang="en-IN" sz="1333" dirty="0"/>
          </a:p>
          <a:p>
            <a:pPr algn="just"/>
            <a:r>
              <a:rPr lang="en-IN" sz="2667" dirty="0"/>
              <a:t>There is also an indication that </a:t>
            </a:r>
            <a:r>
              <a:rPr lang="en-IN" sz="2667" b="1" i="1" dirty="0"/>
              <a:t>SEBI will be sensitive to the stage that India is at in its ESG journey</a:t>
            </a:r>
            <a:r>
              <a:rPr lang="en-IN" sz="2667" dirty="0"/>
              <a:t> and wait before implementing reporting standards and/or enforcement.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86076"/>
            <a:ext cx="12192000" cy="1671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5137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15799" cy="6858000"/>
            <a:chOff x="0" y="0"/>
            <a:chExt cx="8792845" cy="6858000"/>
          </a:xfrm>
        </p:grpSpPr>
        <p:sp>
          <p:nvSpPr>
            <p:cNvPr id="3" name="object 3"/>
            <p:cNvSpPr/>
            <p:nvPr/>
          </p:nvSpPr>
          <p:spPr>
            <a:xfrm>
              <a:off x="499109" y="5945123"/>
              <a:ext cx="4895850" cy="913130"/>
            </a:xfrm>
            <a:custGeom>
              <a:avLst/>
              <a:gdLst/>
              <a:ahLst/>
              <a:cxnLst/>
              <a:rect l="l" t="t" r="r" b="b"/>
              <a:pathLst>
                <a:path w="4895850" h="913129">
                  <a:moveTo>
                    <a:pt x="85515" y="21311"/>
                  </a:moveTo>
                  <a:lnTo>
                    <a:pt x="3635394" y="912873"/>
                  </a:lnTo>
                  <a:lnTo>
                    <a:pt x="4895575" y="912873"/>
                  </a:lnTo>
                  <a:lnTo>
                    <a:pt x="85515" y="21311"/>
                  </a:lnTo>
                  <a:close/>
                </a:path>
                <a:path w="4895850" h="913129">
                  <a:moveTo>
                    <a:pt x="660" y="0"/>
                  </a:moveTo>
                  <a:lnTo>
                    <a:pt x="0" y="5460"/>
                  </a:lnTo>
                  <a:lnTo>
                    <a:pt x="85515" y="21311"/>
                  </a:lnTo>
                  <a:lnTo>
                    <a:pt x="660" y="0"/>
                  </a:lnTo>
                  <a:close/>
                </a:path>
              </a:pathLst>
            </a:custGeom>
            <a:solidFill>
              <a:srgbClr val="9FCADC">
                <a:alpha val="39999"/>
              </a:srgbClr>
            </a:solidFill>
          </p:spPr>
          <p:txBody>
            <a:bodyPr wrap="square" lIns="0" tIns="0" rIns="0" bIns="0" rtlCol="0"/>
            <a:lstStyle/>
            <a:p>
              <a:endParaRPr/>
            </a:p>
          </p:txBody>
        </p:sp>
        <p:sp>
          <p:nvSpPr>
            <p:cNvPr id="4" name="object 4"/>
            <p:cNvSpPr/>
            <p:nvPr/>
          </p:nvSpPr>
          <p:spPr>
            <a:xfrm>
              <a:off x="485394" y="5939028"/>
              <a:ext cx="3652520" cy="919480"/>
            </a:xfrm>
            <a:custGeom>
              <a:avLst/>
              <a:gdLst/>
              <a:ahLst/>
              <a:cxnLst/>
              <a:rect l="l" t="t" r="r" b="b"/>
              <a:pathLst>
                <a:path w="3652520" h="919479">
                  <a:moveTo>
                    <a:pt x="0" y="0"/>
                  </a:moveTo>
                  <a:lnTo>
                    <a:pt x="7924" y="6350"/>
                  </a:lnTo>
                  <a:lnTo>
                    <a:pt x="2869375" y="918969"/>
                  </a:lnTo>
                  <a:lnTo>
                    <a:pt x="3652506" y="918969"/>
                  </a:lnTo>
                  <a:lnTo>
                    <a:pt x="0" y="0"/>
                  </a:lnTo>
                  <a:close/>
                </a:path>
              </a:pathLst>
            </a:custGeom>
            <a:solidFill>
              <a:srgbClr val="000000"/>
            </a:solidFill>
          </p:spPr>
          <p:txBody>
            <a:bodyPr wrap="square" lIns="0" tIns="0" rIns="0" bIns="0" rtlCol="0"/>
            <a:lstStyle/>
            <a:p>
              <a:endParaRPr/>
            </a:p>
          </p:txBody>
        </p:sp>
        <p:pic>
          <p:nvPicPr>
            <p:cNvPr id="5" name="object 5"/>
            <p:cNvPicPr/>
            <p:nvPr/>
          </p:nvPicPr>
          <p:blipFill>
            <a:blip r:embed="rId2" cstate="print"/>
            <a:stretch>
              <a:fillRect/>
            </a:stretch>
          </p:blipFill>
          <p:spPr>
            <a:xfrm>
              <a:off x="0" y="5790436"/>
              <a:ext cx="3396996" cy="1067562"/>
            </a:xfrm>
            <a:prstGeom prst="rect">
              <a:avLst/>
            </a:prstGeom>
          </p:spPr>
        </p:pic>
        <p:pic>
          <p:nvPicPr>
            <p:cNvPr id="6" name="object 6"/>
            <p:cNvPicPr/>
            <p:nvPr/>
          </p:nvPicPr>
          <p:blipFill>
            <a:blip r:embed="rId3" cstate="print"/>
            <a:stretch>
              <a:fillRect/>
            </a:stretch>
          </p:blipFill>
          <p:spPr>
            <a:xfrm>
              <a:off x="0" y="5783908"/>
              <a:ext cx="3373247" cy="1074088"/>
            </a:xfrm>
            <a:prstGeom prst="rect">
              <a:avLst/>
            </a:prstGeom>
          </p:spPr>
        </p:pic>
        <p:pic>
          <p:nvPicPr>
            <p:cNvPr id="7" name="object 7"/>
            <p:cNvPicPr/>
            <p:nvPr/>
          </p:nvPicPr>
          <p:blipFill>
            <a:blip r:embed="rId4" cstate="print"/>
            <a:stretch>
              <a:fillRect/>
            </a:stretch>
          </p:blipFill>
          <p:spPr>
            <a:xfrm>
              <a:off x="33528" y="0"/>
              <a:ext cx="8759190" cy="5980938"/>
            </a:xfrm>
            <a:prstGeom prst="rect">
              <a:avLst/>
            </a:prstGeom>
          </p:spPr>
        </p:pic>
        <p:pic>
          <p:nvPicPr>
            <p:cNvPr id="8" name="object 8"/>
            <p:cNvPicPr/>
            <p:nvPr/>
          </p:nvPicPr>
          <p:blipFill>
            <a:blip r:embed="rId5" cstate="print"/>
            <a:stretch>
              <a:fillRect/>
            </a:stretch>
          </p:blipFill>
          <p:spPr>
            <a:xfrm>
              <a:off x="473963" y="1473708"/>
              <a:ext cx="2384298" cy="2161794"/>
            </a:xfrm>
            <a:prstGeom prst="rect">
              <a:avLst/>
            </a:prstGeom>
          </p:spPr>
        </p:pic>
        <p:pic>
          <p:nvPicPr>
            <p:cNvPr id="9" name="object 9"/>
            <p:cNvPicPr/>
            <p:nvPr/>
          </p:nvPicPr>
          <p:blipFill>
            <a:blip r:embed="rId6" cstate="print"/>
            <a:stretch>
              <a:fillRect/>
            </a:stretch>
          </p:blipFill>
          <p:spPr>
            <a:xfrm>
              <a:off x="6515861" y="1440941"/>
              <a:ext cx="2276855" cy="2276855"/>
            </a:xfrm>
            <a:prstGeom prst="rect">
              <a:avLst/>
            </a:prstGeom>
          </p:spPr>
        </p:pic>
      </p:grpSp>
      <p:sp>
        <p:nvSpPr>
          <p:cNvPr id="10" name="object 10"/>
          <p:cNvSpPr txBox="1">
            <a:spLocks noGrp="1"/>
          </p:cNvSpPr>
          <p:nvPr>
            <p:ph type="sldNum" sz="quarter" idx="12"/>
          </p:nvPr>
        </p:nvSpPr>
        <p:spPr>
          <a:xfrm>
            <a:off x="1766825" y="6505592"/>
            <a:ext cx="317500" cy="178895"/>
          </a:xfrm>
          <a:prstGeom prst="rect">
            <a:avLst/>
          </a:prstGeom>
        </p:spPr>
        <p:txBody>
          <a:bodyPr vert="horz" wrap="square" lIns="0" tIns="24765" rIns="0" bIns="0" rtlCol="0">
            <a:spAutoFit/>
          </a:bodyPr>
          <a:lstStyle/>
          <a:p>
            <a:pPr marL="38100">
              <a:spcBef>
                <a:spcPts val="195"/>
              </a:spcBef>
            </a:pPr>
            <a:fld id="{81D60167-4931-47E6-BA6A-407CBD079E47}" type="slidenum">
              <a:rPr dirty="0"/>
              <a:pPr marL="38100">
                <a:spcBef>
                  <a:spcPts val="195"/>
                </a:spcBef>
              </a:pPr>
              <a:t>47</a:t>
            </a:fld>
            <a:endParaRPr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2594610" y="5926835"/>
              <a:ext cx="3958590" cy="738377"/>
            </a:xfrm>
            <a:prstGeom prst="rect">
              <a:avLst/>
            </a:prstGeom>
          </p:spPr>
        </p:pic>
        <p:pic>
          <p:nvPicPr>
            <p:cNvPr id="6" name="object 6"/>
            <p:cNvPicPr/>
            <p:nvPr/>
          </p:nvPicPr>
          <p:blipFill>
            <a:blip r:embed="rId4" cstate="print"/>
            <a:stretch>
              <a:fillRect/>
            </a:stretch>
          </p:blipFill>
          <p:spPr>
            <a:xfrm>
              <a:off x="3687317" y="404622"/>
              <a:ext cx="4706874" cy="4761738"/>
            </a:xfrm>
            <a:prstGeom prst="rect">
              <a:avLst/>
            </a:prstGeom>
          </p:spPr>
        </p:pic>
        <p:pic>
          <p:nvPicPr>
            <p:cNvPr id="7" name="object 7"/>
            <p:cNvPicPr/>
            <p:nvPr/>
          </p:nvPicPr>
          <p:blipFill>
            <a:blip r:embed="rId5" cstate="print"/>
            <a:stretch>
              <a:fillRect/>
            </a:stretch>
          </p:blipFill>
          <p:spPr>
            <a:xfrm>
              <a:off x="290322" y="3702558"/>
              <a:ext cx="3192779" cy="1463802"/>
            </a:xfrm>
            <a:prstGeom prst="rect">
              <a:avLst/>
            </a:prstGeom>
          </p:spPr>
        </p:pic>
      </p:grpSp>
      <p:sp>
        <p:nvSpPr>
          <p:cNvPr id="8" name="object 8"/>
          <p:cNvSpPr txBox="1">
            <a:spLocks noGrp="1"/>
          </p:cNvSpPr>
          <p:nvPr>
            <p:ph type="sldNum" sz="quarter" idx="12"/>
          </p:nvPr>
        </p:nvSpPr>
        <p:spPr>
          <a:xfrm>
            <a:off x="1766825" y="6505592"/>
            <a:ext cx="317500" cy="178895"/>
          </a:xfrm>
          <a:prstGeom prst="rect">
            <a:avLst/>
          </a:prstGeom>
        </p:spPr>
        <p:txBody>
          <a:bodyPr vert="horz" wrap="square" lIns="0" tIns="24765" rIns="0" bIns="0" rtlCol="0">
            <a:spAutoFit/>
          </a:bodyPr>
          <a:lstStyle/>
          <a:p>
            <a:pPr marL="38100">
              <a:spcBef>
                <a:spcPts val="195"/>
              </a:spcBef>
            </a:pPr>
            <a:fld id="{81D60167-4931-47E6-BA6A-407CBD079E47}" type="slidenum">
              <a:rPr dirty="0"/>
              <a:pPr marL="38100">
                <a:spcBef>
                  <a:spcPts val="195"/>
                </a:spcBef>
              </a:pPr>
              <a:t>48</a:t>
            </a:fld>
            <a:endParaRP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3886200" y="173513"/>
            <a:ext cx="4018788" cy="466343"/>
          </a:xfrm>
          <a:prstGeom prst="rect">
            <a:avLst/>
          </a:prstGeom>
        </p:spPr>
      </p:pic>
      <p:pic>
        <p:nvPicPr>
          <p:cNvPr id="8" name="object 8"/>
          <p:cNvPicPr/>
          <p:nvPr/>
        </p:nvPicPr>
        <p:blipFill>
          <a:blip r:embed="rId3" cstate="print"/>
          <a:stretch>
            <a:fillRect/>
          </a:stretch>
        </p:blipFill>
        <p:spPr>
          <a:xfrm>
            <a:off x="457200" y="1066800"/>
            <a:ext cx="11734800" cy="5617687"/>
          </a:xfrm>
          <a:prstGeom prst="rect">
            <a:avLst/>
          </a:prstGeom>
        </p:spPr>
      </p:pic>
      <p:sp>
        <p:nvSpPr>
          <p:cNvPr id="9" name="object 9"/>
          <p:cNvSpPr txBox="1"/>
          <p:nvPr/>
        </p:nvSpPr>
        <p:spPr>
          <a:xfrm>
            <a:off x="1786891" y="6505592"/>
            <a:ext cx="156845" cy="178895"/>
          </a:xfrm>
          <a:prstGeom prst="rect">
            <a:avLst/>
          </a:prstGeom>
        </p:spPr>
        <p:txBody>
          <a:bodyPr vert="horz" wrap="square" lIns="0" tIns="24765" rIns="0" bIns="0" rtlCol="0">
            <a:spAutoFit/>
          </a:bodyPr>
          <a:lstStyle/>
          <a:p>
            <a:pPr marL="38100">
              <a:spcBef>
                <a:spcPts val="195"/>
              </a:spcBef>
            </a:pPr>
            <a:fld id="{81D60167-4931-47E6-BA6A-407CBD079E47}" type="slidenum">
              <a:rPr sz="1000" dirty="0">
                <a:latin typeface="Lucida Sans Unicode"/>
                <a:cs typeface="Lucida Sans Unicode"/>
              </a:rPr>
              <a:pPr marL="38100">
                <a:spcBef>
                  <a:spcPts val="195"/>
                </a:spcBef>
              </a:pPr>
              <a:t>5</a:t>
            </a:fld>
            <a:endParaRPr sz="1000">
              <a:latin typeface="Lucida Sans Unicode"/>
              <a:cs typeface="Lucida Sans Unicode"/>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823721" y="6531609"/>
            <a:ext cx="94615" cy="166712"/>
          </a:xfrm>
          <a:prstGeom prst="rect">
            <a:avLst/>
          </a:prstGeom>
        </p:spPr>
        <p:txBody>
          <a:bodyPr vert="horz" wrap="square" lIns="0" tIns="12700" rIns="0" bIns="0" rtlCol="0">
            <a:spAutoFit/>
          </a:bodyPr>
          <a:lstStyle/>
          <a:p>
            <a:pPr marL="12700">
              <a:spcBef>
                <a:spcPts val="100"/>
              </a:spcBef>
            </a:pPr>
            <a:r>
              <a:rPr sz="1000" spc="-15" dirty="0">
                <a:latin typeface="Cambria"/>
                <a:cs typeface="Cambria"/>
              </a:rPr>
              <a:t>7</a:t>
            </a:r>
            <a:endParaRPr sz="1000">
              <a:latin typeface="Cambria"/>
              <a:cs typeface="Cambria"/>
            </a:endParaRPr>
          </a:p>
        </p:txBody>
      </p:sp>
      <p:grpSp>
        <p:nvGrpSpPr>
          <p:cNvPr id="4" name="object 4"/>
          <p:cNvGrpSpPr/>
          <p:nvPr/>
        </p:nvGrpSpPr>
        <p:grpSpPr>
          <a:xfrm>
            <a:off x="1524000" y="0"/>
            <a:ext cx="9144000" cy="621030"/>
            <a:chOff x="0" y="0"/>
            <a:chExt cx="9144000" cy="621030"/>
          </a:xfrm>
        </p:grpSpPr>
        <p:pic>
          <p:nvPicPr>
            <p:cNvPr id="5" name="object 5"/>
            <p:cNvPicPr/>
            <p:nvPr/>
          </p:nvPicPr>
          <p:blipFill>
            <a:blip r:embed="rId2" cstate="print"/>
            <a:stretch>
              <a:fillRect/>
            </a:stretch>
          </p:blipFill>
          <p:spPr>
            <a:xfrm>
              <a:off x="0" y="0"/>
              <a:ext cx="9144000" cy="621029"/>
            </a:xfrm>
            <a:prstGeom prst="rect">
              <a:avLst/>
            </a:prstGeom>
          </p:spPr>
        </p:pic>
        <p:pic>
          <p:nvPicPr>
            <p:cNvPr id="6" name="object 6"/>
            <p:cNvPicPr/>
            <p:nvPr/>
          </p:nvPicPr>
          <p:blipFill>
            <a:blip r:embed="rId3" cstate="print"/>
            <a:stretch>
              <a:fillRect/>
            </a:stretch>
          </p:blipFill>
          <p:spPr>
            <a:xfrm>
              <a:off x="2111501" y="210311"/>
              <a:ext cx="4927092" cy="206502"/>
            </a:xfrm>
            <a:prstGeom prst="rect">
              <a:avLst/>
            </a:prstGeom>
          </p:spPr>
        </p:pic>
      </p:grpSp>
      <p:pic>
        <p:nvPicPr>
          <p:cNvPr id="7" name="object 7"/>
          <p:cNvPicPr/>
          <p:nvPr/>
        </p:nvPicPr>
        <p:blipFill>
          <a:blip r:embed="rId4" cstate="print"/>
          <a:stretch>
            <a:fillRect/>
          </a:stretch>
        </p:blipFill>
        <p:spPr>
          <a:xfrm>
            <a:off x="304800" y="858011"/>
            <a:ext cx="11887200" cy="5090922"/>
          </a:xfrm>
          <a:prstGeom prst="rect">
            <a:avLst/>
          </a:prstGeom>
        </p:spPr>
      </p:pic>
      <p:sp>
        <p:nvSpPr>
          <p:cNvPr id="8" name="object 8"/>
          <p:cNvSpPr txBox="1"/>
          <p:nvPr/>
        </p:nvSpPr>
        <p:spPr>
          <a:xfrm>
            <a:off x="2362201" y="6340094"/>
            <a:ext cx="5346065" cy="391160"/>
          </a:xfrm>
          <a:prstGeom prst="rect">
            <a:avLst/>
          </a:prstGeom>
        </p:spPr>
        <p:txBody>
          <a:bodyPr vert="horz" wrap="square" lIns="0" tIns="12700" rIns="0" bIns="0" rtlCol="0">
            <a:spAutoFit/>
          </a:bodyPr>
          <a:lstStyle/>
          <a:p>
            <a:pPr marL="12700" marR="5080">
              <a:spcBef>
                <a:spcPts val="100"/>
              </a:spcBef>
            </a:pPr>
            <a:r>
              <a:rPr sz="1200" spc="35" dirty="0">
                <a:latin typeface="Cambria"/>
                <a:cs typeface="Cambria"/>
              </a:rPr>
              <a:t>Sou</a:t>
            </a:r>
            <a:r>
              <a:rPr sz="1200" spc="-55" dirty="0">
                <a:latin typeface="Cambria"/>
                <a:cs typeface="Cambria"/>
              </a:rPr>
              <a:t>r</a:t>
            </a:r>
            <a:r>
              <a:rPr sz="1200" spc="75" dirty="0">
                <a:latin typeface="Cambria"/>
                <a:cs typeface="Cambria"/>
              </a:rPr>
              <a:t>ce:</a:t>
            </a:r>
            <a:r>
              <a:rPr sz="1200" spc="-160" dirty="0">
                <a:latin typeface="Cambria"/>
                <a:cs typeface="Cambria"/>
              </a:rPr>
              <a:t> </a:t>
            </a:r>
            <a:r>
              <a:rPr sz="1200" spc="-20" dirty="0">
                <a:latin typeface="Cambria"/>
                <a:cs typeface="Cambria"/>
              </a:rPr>
              <a:t>W</a:t>
            </a:r>
            <a:r>
              <a:rPr sz="1200" spc="25" dirty="0">
                <a:latin typeface="Cambria"/>
                <a:cs typeface="Cambria"/>
              </a:rPr>
              <a:t>o</a:t>
            </a:r>
            <a:r>
              <a:rPr sz="1200" spc="-5" dirty="0">
                <a:latin typeface="Cambria"/>
                <a:cs typeface="Cambria"/>
              </a:rPr>
              <a:t>r</a:t>
            </a:r>
            <a:r>
              <a:rPr sz="1200" spc="50" dirty="0">
                <a:latin typeface="Cambria"/>
                <a:cs typeface="Cambria"/>
              </a:rPr>
              <a:t>ld</a:t>
            </a:r>
            <a:r>
              <a:rPr sz="1200" spc="35" dirty="0">
                <a:latin typeface="Cambria"/>
                <a:cs typeface="Cambria"/>
              </a:rPr>
              <a:t> </a:t>
            </a:r>
            <a:r>
              <a:rPr sz="1200" spc="85" dirty="0">
                <a:latin typeface="Cambria"/>
                <a:cs typeface="Cambria"/>
              </a:rPr>
              <a:t>E</a:t>
            </a:r>
            <a:r>
              <a:rPr sz="1200" spc="60" dirty="0">
                <a:latin typeface="Cambria"/>
                <a:cs typeface="Cambria"/>
              </a:rPr>
              <a:t>c</a:t>
            </a:r>
            <a:r>
              <a:rPr sz="1200" spc="25" dirty="0">
                <a:latin typeface="Cambria"/>
                <a:cs typeface="Cambria"/>
              </a:rPr>
              <a:t>o</a:t>
            </a:r>
            <a:r>
              <a:rPr sz="1200" spc="35" dirty="0">
                <a:latin typeface="Cambria"/>
                <a:cs typeface="Cambria"/>
              </a:rPr>
              <a:t>n</a:t>
            </a:r>
            <a:r>
              <a:rPr sz="1200" spc="45" dirty="0">
                <a:latin typeface="Cambria"/>
                <a:cs typeface="Cambria"/>
              </a:rPr>
              <a:t>omi</a:t>
            </a:r>
            <a:r>
              <a:rPr sz="1200" spc="40" dirty="0">
                <a:latin typeface="Cambria"/>
                <a:cs typeface="Cambria"/>
              </a:rPr>
              <a:t>c</a:t>
            </a:r>
            <a:r>
              <a:rPr sz="1200" spc="25" dirty="0">
                <a:latin typeface="Cambria"/>
                <a:cs typeface="Cambria"/>
              </a:rPr>
              <a:t> </a:t>
            </a:r>
            <a:r>
              <a:rPr sz="1200" spc="-85" dirty="0">
                <a:latin typeface="Cambria"/>
                <a:cs typeface="Cambria"/>
              </a:rPr>
              <a:t>F</a:t>
            </a:r>
            <a:r>
              <a:rPr sz="1200" spc="25" dirty="0">
                <a:latin typeface="Cambria"/>
                <a:cs typeface="Cambria"/>
              </a:rPr>
              <a:t>o</a:t>
            </a:r>
            <a:r>
              <a:rPr sz="1200" spc="35" dirty="0">
                <a:latin typeface="Cambria"/>
                <a:cs typeface="Cambria"/>
              </a:rPr>
              <a:t>r</a:t>
            </a:r>
            <a:r>
              <a:rPr sz="1200" spc="25" dirty="0">
                <a:latin typeface="Cambria"/>
                <a:cs typeface="Cambria"/>
              </a:rPr>
              <a:t>um:</a:t>
            </a:r>
            <a:r>
              <a:rPr sz="1200" spc="-150" dirty="0">
                <a:latin typeface="Cambria"/>
                <a:cs typeface="Cambria"/>
              </a:rPr>
              <a:t> </a:t>
            </a:r>
            <a:r>
              <a:rPr sz="1200" spc="50" dirty="0">
                <a:latin typeface="Cambria"/>
                <a:cs typeface="Cambria"/>
              </a:rPr>
              <a:t>Which</a:t>
            </a:r>
            <a:r>
              <a:rPr sz="1200" spc="35" dirty="0">
                <a:latin typeface="Cambria"/>
                <a:cs typeface="Cambria"/>
              </a:rPr>
              <a:t> </a:t>
            </a:r>
            <a:r>
              <a:rPr sz="1200" spc="50" dirty="0">
                <a:latin typeface="Cambria"/>
                <a:cs typeface="Cambria"/>
              </a:rPr>
              <a:t>passe</a:t>
            </a:r>
            <a:r>
              <a:rPr sz="1200" spc="60" dirty="0">
                <a:latin typeface="Cambria"/>
                <a:cs typeface="Cambria"/>
              </a:rPr>
              <a:t>n</a:t>
            </a:r>
            <a:r>
              <a:rPr sz="1200" spc="130" dirty="0">
                <a:latin typeface="Cambria"/>
                <a:cs typeface="Cambria"/>
              </a:rPr>
              <a:t>g</a:t>
            </a:r>
            <a:r>
              <a:rPr sz="1200" spc="50" dirty="0">
                <a:latin typeface="Cambria"/>
                <a:cs typeface="Cambria"/>
              </a:rPr>
              <a:t>e</a:t>
            </a:r>
            <a:r>
              <a:rPr sz="1200" spc="45" dirty="0">
                <a:latin typeface="Cambria"/>
                <a:cs typeface="Cambria"/>
              </a:rPr>
              <a:t>r</a:t>
            </a:r>
            <a:r>
              <a:rPr sz="1200" spc="25" dirty="0">
                <a:latin typeface="Cambria"/>
                <a:cs typeface="Cambria"/>
              </a:rPr>
              <a:t> </a:t>
            </a:r>
            <a:r>
              <a:rPr sz="1200" spc="50" dirty="0">
                <a:latin typeface="Cambria"/>
                <a:cs typeface="Cambria"/>
              </a:rPr>
              <a:t>ca</a:t>
            </a:r>
            <a:r>
              <a:rPr sz="1200" spc="40" dirty="0">
                <a:latin typeface="Cambria"/>
                <a:cs typeface="Cambria"/>
              </a:rPr>
              <a:t>r</a:t>
            </a:r>
            <a:r>
              <a:rPr sz="1200" spc="30" dirty="0">
                <a:latin typeface="Cambria"/>
                <a:cs typeface="Cambria"/>
              </a:rPr>
              <a:t>s</a:t>
            </a:r>
            <a:r>
              <a:rPr sz="1200" spc="35" dirty="0">
                <a:latin typeface="Cambria"/>
                <a:cs typeface="Cambria"/>
              </a:rPr>
              <a:t> </a:t>
            </a:r>
            <a:r>
              <a:rPr sz="1200" spc="65" dirty="0">
                <a:latin typeface="Cambria"/>
                <a:cs typeface="Cambria"/>
              </a:rPr>
              <a:t>po</a:t>
            </a:r>
            <a:r>
              <a:rPr sz="1200" spc="20" dirty="0">
                <a:latin typeface="Cambria"/>
                <a:cs typeface="Cambria"/>
              </a:rPr>
              <a:t>l</a:t>
            </a:r>
            <a:r>
              <a:rPr sz="1200" spc="15" dirty="0">
                <a:latin typeface="Cambria"/>
                <a:cs typeface="Cambria"/>
              </a:rPr>
              <a:t>l</a:t>
            </a:r>
            <a:r>
              <a:rPr sz="1200" spc="20" dirty="0">
                <a:latin typeface="Cambria"/>
                <a:cs typeface="Cambria"/>
              </a:rPr>
              <a:t>ute</a:t>
            </a:r>
            <a:r>
              <a:rPr sz="1200" spc="35" dirty="0">
                <a:latin typeface="Cambria"/>
                <a:cs typeface="Cambria"/>
              </a:rPr>
              <a:t> </a:t>
            </a:r>
            <a:r>
              <a:rPr sz="1200" spc="25" dirty="0">
                <a:latin typeface="Cambria"/>
                <a:cs typeface="Cambria"/>
              </a:rPr>
              <a:t>the</a:t>
            </a:r>
            <a:r>
              <a:rPr sz="1200" spc="35" dirty="0">
                <a:latin typeface="Cambria"/>
                <a:cs typeface="Cambria"/>
              </a:rPr>
              <a:t> </a:t>
            </a:r>
            <a:r>
              <a:rPr sz="1200" spc="40" dirty="0">
                <a:latin typeface="Cambria"/>
                <a:cs typeface="Cambria"/>
              </a:rPr>
              <a:t>mo</a:t>
            </a:r>
            <a:r>
              <a:rPr sz="1200" spc="25" dirty="0">
                <a:latin typeface="Cambria"/>
                <a:cs typeface="Cambria"/>
              </a:rPr>
              <a:t>s</a:t>
            </a:r>
            <a:r>
              <a:rPr sz="1200" dirty="0">
                <a:latin typeface="Cambria"/>
                <a:cs typeface="Cambria"/>
              </a:rPr>
              <a:t>t?  </a:t>
            </a:r>
            <a:r>
              <a:rPr sz="1200" spc="20" dirty="0">
                <a:latin typeface="Cambria"/>
                <a:cs typeface="Cambria"/>
              </a:rPr>
              <a:t>https</a:t>
            </a:r>
            <a:r>
              <a:rPr sz="1200" spc="20" dirty="0">
                <a:latin typeface="Cambria"/>
                <a:cs typeface="Cambria"/>
                <a:hlinkClick r:id="rId5"/>
              </a:rPr>
              <a:t>://www</a:t>
            </a:r>
            <a:r>
              <a:rPr sz="1200" spc="20" dirty="0">
                <a:latin typeface="Cambria"/>
                <a:cs typeface="Cambria"/>
              </a:rPr>
              <a:t>.w</a:t>
            </a:r>
            <a:r>
              <a:rPr sz="1200" spc="20" dirty="0">
                <a:latin typeface="Cambria"/>
                <a:cs typeface="Cambria"/>
                <a:hlinkClick r:id="rId5"/>
              </a:rPr>
              <a:t>eforum.org/agenda/2022/04/mos</a:t>
            </a:r>
            <a:r>
              <a:rPr sz="1200" spc="20" dirty="0">
                <a:latin typeface="Cambria"/>
                <a:cs typeface="Cambria"/>
              </a:rPr>
              <a:t>t</a:t>
            </a:r>
            <a:r>
              <a:rPr sz="1200" spc="20" dirty="0">
                <a:latin typeface="Cambria"/>
                <a:cs typeface="Cambria"/>
                <a:hlinkClick r:id="rId5"/>
              </a:rPr>
              <a:t>-polluting-passenger-cars/</a:t>
            </a:r>
            <a:endParaRPr sz="1200">
              <a:latin typeface="Cambria"/>
              <a:cs typeface="Cambri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152400" y="1436117"/>
            <a:ext cx="11887199" cy="4829143"/>
          </a:xfrm>
          <a:prstGeom prst="rect">
            <a:avLst/>
          </a:prstGeom>
        </p:spPr>
        <p:txBody>
          <a:bodyPr vert="horz" wrap="square" lIns="0" tIns="80010" rIns="0" bIns="0" rtlCol="0">
            <a:spAutoFit/>
          </a:bodyPr>
          <a:lstStyle/>
          <a:p>
            <a:pPr marL="12700" marR="1112520">
              <a:lnSpc>
                <a:spcPct val="80000"/>
              </a:lnSpc>
              <a:spcBef>
                <a:spcPts val="630"/>
              </a:spcBef>
            </a:pPr>
            <a:r>
              <a:rPr sz="2800" spc="-5" dirty="0">
                <a:latin typeface="Calibri"/>
                <a:cs typeface="Calibri"/>
              </a:rPr>
              <a:t>The </a:t>
            </a:r>
            <a:r>
              <a:rPr sz="2800" spc="-10" dirty="0">
                <a:latin typeface="Calibri"/>
                <a:cs typeface="Calibri"/>
              </a:rPr>
              <a:t>most</a:t>
            </a:r>
            <a:r>
              <a:rPr sz="2800" dirty="0">
                <a:latin typeface="Calibri"/>
                <a:cs typeface="Calibri"/>
              </a:rPr>
              <a:t> </a:t>
            </a:r>
            <a:r>
              <a:rPr sz="2800" spc="-10" dirty="0">
                <a:latin typeface="Calibri"/>
                <a:cs typeface="Calibri"/>
              </a:rPr>
              <a:t>often</a:t>
            </a:r>
            <a:r>
              <a:rPr sz="2800" dirty="0">
                <a:latin typeface="Calibri"/>
                <a:cs typeface="Calibri"/>
              </a:rPr>
              <a:t> </a:t>
            </a:r>
            <a:r>
              <a:rPr sz="2800" spc="-5" dirty="0">
                <a:latin typeface="Calibri"/>
                <a:cs typeface="Calibri"/>
              </a:rPr>
              <a:t>quoted</a:t>
            </a:r>
            <a:r>
              <a:rPr sz="2800" spc="-20" dirty="0">
                <a:latin typeface="Calibri"/>
                <a:cs typeface="Calibri"/>
              </a:rPr>
              <a:t> </a:t>
            </a:r>
            <a:r>
              <a:rPr sz="2800" spc="-5" dirty="0">
                <a:latin typeface="Calibri"/>
                <a:cs typeface="Calibri"/>
              </a:rPr>
              <a:t>definition</a:t>
            </a:r>
            <a:r>
              <a:rPr sz="2800" spc="-10" dirty="0">
                <a:latin typeface="Calibri"/>
                <a:cs typeface="Calibri"/>
              </a:rPr>
              <a:t> comes</a:t>
            </a:r>
            <a:r>
              <a:rPr sz="2800" spc="-5" dirty="0">
                <a:latin typeface="Calibri"/>
                <a:cs typeface="Calibri"/>
              </a:rPr>
              <a:t> </a:t>
            </a:r>
            <a:r>
              <a:rPr sz="2800" spc="-15" dirty="0">
                <a:latin typeface="Calibri"/>
                <a:cs typeface="Calibri"/>
              </a:rPr>
              <a:t>from</a:t>
            </a:r>
            <a:r>
              <a:rPr sz="2800" spc="-5" dirty="0">
                <a:latin typeface="Calibri"/>
                <a:cs typeface="Calibri"/>
              </a:rPr>
              <a:t> </a:t>
            </a:r>
            <a:r>
              <a:rPr sz="2800" dirty="0">
                <a:latin typeface="Calibri"/>
                <a:cs typeface="Calibri"/>
              </a:rPr>
              <a:t>the UN</a:t>
            </a:r>
            <a:r>
              <a:rPr sz="2800" spc="5" dirty="0">
                <a:latin typeface="Calibri"/>
                <a:cs typeface="Calibri"/>
              </a:rPr>
              <a:t> </a:t>
            </a:r>
            <a:r>
              <a:rPr sz="2800" spc="-25" dirty="0">
                <a:latin typeface="Calibri"/>
                <a:cs typeface="Calibri"/>
              </a:rPr>
              <a:t>World </a:t>
            </a:r>
            <a:r>
              <a:rPr sz="2800" spc="-480" dirty="0">
                <a:latin typeface="Calibri"/>
                <a:cs typeface="Calibri"/>
              </a:rPr>
              <a:t> </a:t>
            </a:r>
            <a:r>
              <a:rPr sz="2800" spc="-5" dirty="0">
                <a:latin typeface="Calibri"/>
                <a:cs typeface="Calibri"/>
              </a:rPr>
              <a:t>Commission</a:t>
            </a:r>
            <a:r>
              <a:rPr sz="2800" spc="-15" dirty="0">
                <a:latin typeface="Calibri"/>
                <a:cs typeface="Calibri"/>
              </a:rPr>
              <a:t> </a:t>
            </a:r>
            <a:r>
              <a:rPr sz="2800" spc="-5" dirty="0">
                <a:latin typeface="Calibri"/>
                <a:cs typeface="Calibri"/>
              </a:rPr>
              <a:t>on </a:t>
            </a:r>
            <a:r>
              <a:rPr sz="2800" spc="-15" dirty="0">
                <a:latin typeface="Calibri"/>
                <a:cs typeface="Calibri"/>
              </a:rPr>
              <a:t>Environment </a:t>
            </a:r>
            <a:r>
              <a:rPr sz="2800" dirty="0">
                <a:latin typeface="Calibri"/>
                <a:cs typeface="Calibri"/>
              </a:rPr>
              <a:t>and</a:t>
            </a:r>
            <a:r>
              <a:rPr sz="2800" spc="-20" dirty="0">
                <a:latin typeface="Calibri"/>
                <a:cs typeface="Calibri"/>
              </a:rPr>
              <a:t> </a:t>
            </a:r>
            <a:r>
              <a:rPr sz="2800" spc="-5" dirty="0">
                <a:latin typeface="Calibri"/>
                <a:cs typeface="Calibri"/>
              </a:rPr>
              <a:t>Development:</a:t>
            </a:r>
            <a:endParaRPr sz="2800" dirty="0">
              <a:latin typeface="Calibri"/>
              <a:cs typeface="Calibri"/>
            </a:endParaRPr>
          </a:p>
          <a:p>
            <a:pPr>
              <a:spcBef>
                <a:spcPts val="40"/>
              </a:spcBef>
            </a:pPr>
            <a:endParaRPr sz="2800" dirty="0">
              <a:latin typeface="Calibri"/>
              <a:cs typeface="Calibri"/>
            </a:endParaRPr>
          </a:p>
          <a:p>
            <a:pPr marL="12700" marR="12700">
              <a:lnSpc>
                <a:spcPct val="80000"/>
              </a:lnSpc>
            </a:pPr>
            <a:r>
              <a:rPr sz="2800" spc="-10" dirty="0">
                <a:latin typeface="Calibri"/>
                <a:cs typeface="Calibri"/>
              </a:rPr>
              <a:t>“Sustainable </a:t>
            </a:r>
            <a:r>
              <a:rPr sz="2800" spc="-5" dirty="0">
                <a:latin typeface="Calibri"/>
                <a:cs typeface="Calibri"/>
              </a:rPr>
              <a:t>development </a:t>
            </a:r>
            <a:r>
              <a:rPr sz="2800" dirty="0">
                <a:latin typeface="Calibri"/>
                <a:cs typeface="Calibri"/>
              </a:rPr>
              <a:t>is </a:t>
            </a:r>
            <a:r>
              <a:rPr sz="2800" spc="-5" dirty="0">
                <a:latin typeface="Calibri"/>
                <a:cs typeface="Calibri"/>
              </a:rPr>
              <a:t>development that meets </a:t>
            </a:r>
            <a:r>
              <a:rPr sz="2800" dirty="0">
                <a:latin typeface="Calibri"/>
                <a:cs typeface="Calibri"/>
              </a:rPr>
              <a:t>the needs </a:t>
            </a:r>
            <a:r>
              <a:rPr sz="2800" spc="-5" dirty="0">
                <a:latin typeface="Calibri"/>
                <a:cs typeface="Calibri"/>
              </a:rPr>
              <a:t>of </a:t>
            </a:r>
            <a:r>
              <a:rPr sz="2800" dirty="0">
                <a:latin typeface="Calibri"/>
                <a:cs typeface="Calibri"/>
              </a:rPr>
              <a:t> the </a:t>
            </a:r>
            <a:r>
              <a:rPr sz="2800" spc="-10" dirty="0">
                <a:latin typeface="Calibri"/>
                <a:cs typeface="Calibri"/>
              </a:rPr>
              <a:t>present </a:t>
            </a:r>
            <a:r>
              <a:rPr sz="2800" dirty="0">
                <a:latin typeface="Calibri"/>
                <a:cs typeface="Calibri"/>
              </a:rPr>
              <a:t>without </a:t>
            </a:r>
            <a:r>
              <a:rPr sz="2800" spc="-10" dirty="0">
                <a:latin typeface="Calibri"/>
                <a:cs typeface="Calibri"/>
              </a:rPr>
              <a:t>compromising </a:t>
            </a:r>
            <a:r>
              <a:rPr sz="2800" dirty="0">
                <a:latin typeface="Calibri"/>
                <a:cs typeface="Calibri"/>
              </a:rPr>
              <a:t>the </a:t>
            </a:r>
            <a:r>
              <a:rPr sz="2800" spc="-5" dirty="0">
                <a:latin typeface="Calibri"/>
                <a:cs typeface="Calibri"/>
              </a:rPr>
              <a:t>ability of </a:t>
            </a:r>
            <a:r>
              <a:rPr sz="2800" spc="-10" dirty="0">
                <a:latin typeface="Calibri"/>
                <a:cs typeface="Calibri"/>
              </a:rPr>
              <a:t>future generations </a:t>
            </a:r>
            <a:r>
              <a:rPr sz="2800" spc="-15" dirty="0">
                <a:latin typeface="Calibri"/>
                <a:cs typeface="Calibri"/>
              </a:rPr>
              <a:t>to </a:t>
            </a:r>
            <a:r>
              <a:rPr sz="2800" spc="-484" dirty="0">
                <a:latin typeface="Calibri"/>
                <a:cs typeface="Calibri"/>
              </a:rPr>
              <a:t> </a:t>
            </a:r>
            <a:r>
              <a:rPr sz="2800" spc="-5" dirty="0">
                <a:latin typeface="Calibri"/>
                <a:cs typeface="Calibri"/>
              </a:rPr>
              <a:t>meet</a:t>
            </a:r>
            <a:r>
              <a:rPr sz="2800" spc="5" dirty="0">
                <a:latin typeface="Calibri"/>
                <a:cs typeface="Calibri"/>
              </a:rPr>
              <a:t> </a:t>
            </a:r>
            <a:r>
              <a:rPr sz="2800" dirty="0">
                <a:latin typeface="Calibri"/>
                <a:cs typeface="Calibri"/>
              </a:rPr>
              <a:t>their</a:t>
            </a:r>
            <a:r>
              <a:rPr sz="2800" spc="-20" dirty="0">
                <a:latin typeface="Calibri"/>
                <a:cs typeface="Calibri"/>
              </a:rPr>
              <a:t> </a:t>
            </a:r>
            <a:r>
              <a:rPr sz="2800" spc="-5" dirty="0">
                <a:latin typeface="Calibri"/>
                <a:cs typeface="Calibri"/>
              </a:rPr>
              <a:t>own</a:t>
            </a:r>
            <a:r>
              <a:rPr sz="2800" spc="-10" dirty="0">
                <a:latin typeface="Calibri"/>
                <a:cs typeface="Calibri"/>
              </a:rPr>
              <a:t> </a:t>
            </a:r>
            <a:r>
              <a:rPr sz="2800" spc="-45" dirty="0">
                <a:latin typeface="Calibri"/>
                <a:cs typeface="Calibri"/>
              </a:rPr>
              <a:t>needs.”</a:t>
            </a:r>
            <a:endParaRPr sz="2800" dirty="0">
              <a:latin typeface="Calibri"/>
              <a:cs typeface="Calibri"/>
            </a:endParaRPr>
          </a:p>
          <a:p>
            <a:pPr>
              <a:spcBef>
                <a:spcPts val="45"/>
              </a:spcBef>
            </a:pPr>
            <a:endParaRPr sz="2800" dirty="0">
              <a:latin typeface="Calibri"/>
              <a:cs typeface="Calibri"/>
            </a:endParaRPr>
          </a:p>
          <a:p>
            <a:pPr marL="12700" marR="5080">
              <a:lnSpc>
                <a:spcPct val="80000"/>
              </a:lnSpc>
            </a:pPr>
            <a:r>
              <a:rPr sz="2800" spc="-10" dirty="0">
                <a:latin typeface="Calibri"/>
                <a:cs typeface="Calibri"/>
              </a:rPr>
              <a:t>“Sustainability </a:t>
            </a:r>
            <a:r>
              <a:rPr sz="2800" dirty="0">
                <a:latin typeface="Calibri"/>
                <a:cs typeface="Calibri"/>
              </a:rPr>
              <a:t>is</a:t>
            </a:r>
            <a:r>
              <a:rPr sz="2800" spc="5" dirty="0">
                <a:latin typeface="Calibri"/>
                <a:cs typeface="Calibri"/>
              </a:rPr>
              <a:t> </a:t>
            </a:r>
            <a:r>
              <a:rPr sz="2800" spc="-5" dirty="0">
                <a:latin typeface="Calibri"/>
                <a:cs typeface="Calibri"/>
              </a:rPr>
              <a:t>based</a:t>
            </a:r>
            <a:r>
              <a:rPr sz="2800" spc="-20" dirty="0">
                <a:latin typeface="Calibri"/>
                <a:cs typeface="Calibri"/>
              </a:rPr>
              <a:t> </a:t>
            </a:r>
            <a:r>
              <a:rPr sz="2800" spc="-5" dirty="0">
                <a:latin typeface="Calibri"/>
                <a:cs typeface="Calibri"/>
              </a:rPr>
              <a:t>on</a:t>
            </a:r>
            <a:r>
              <a:rPr sz="2800" dirty="0">
                <a:latin typeface="Calibri"/>
                <a:cs typeface="Calibri"/>
              </a:rPr>
              <a:t> a</a:t>
            </a:r>
            <a:r>
              <a:rPr sz="2800" spc="5" dirty="0">
                <a:latin typeface="Calibri"/>
                <a:cs typeface="Calibri"/>
              </a:rPr>
              <a:t> </a:t>
            </a:r>
            <a:r>
              <a:rPr sz="2800" spc="-5" dirty="0">
                <a:latin typeface="Calibri"/>
                <a:cs typeface="Calibri"/>
              </a:rPr>
              <a:t>simple principle:</a:t>
            </a:r>
            <a:r>
              <a:rPr sz="2800" spc="-10" dirty="0">
                <a:latin typeface="Calibri"/>
                <a:cs typeface="Calibri"/>
              </a:rPr>
              <a:t> Everything</a:t>
            </a:r>
            <a:r>
              <a:rPr sz="2800" spc="-15" dirty="0">
                <a:latin typeface="Calibri"/>
                <a:cs typeface="Calibri"/>
              </a:rPr>
              <a:t> </a:t>
            </a:r>
            <a:r>
              <a:rPr sz="2800" spc="-5" dirty="0">
                <a:latin typeface="Calibri"/>
                <a:cs typeface="Calibri"/>
              </a:rPr>
              <a:t>that</a:t>
            </a:r>
            <a:r>
              <a:rPr sz="2800" spc="-15" dirty="0">
                <a:latin typeface="Calibri"/>
                <a:cs typeface="Calibri"/>
              </a:rPr>
              <a:t> we</a:t>
            </a:r>
            <a:r>
              <a:rPr sz="2800" spc="5" dirty="0">
                <a:latin typeface="Calibri"/>
                <a:cs typeface="Calibri"/>
              </a:rPr>
              <a:t> </a:t>
            </a:r>
            <a:r>
              <a:rPr sz="2800" dirty="0">
                <a:latin typeface="Calibri"/>
                <a:cs typeface="Calibri"/>
              </a:rPr>
              <a:t>need </a:t>
            </a:r>
            <a:r>
              <a:rPr sz="2800" spc="-480" dirty="0">
                <a:latin typeface="Calibri"/>
                <a:cs typeface="Calibri"/>
              </a:rPr>
              <a:t> </a:t>
            </a:r>
            <a:r>
              <a:rPr sz="2800" spc="-20" dirty="0">
                <a:latin typeface="Calibri"/>
                <a:cs typeface="Calibri"/>
              </a:rPr>
              <a:t>for </a:t>
            </a:r>
            <a:r>
              <a:rPr sz="2800" spc="-5" dirty="0">
                <a:latin typeface="Calibri"/>
                <a:cs typeface="Calibri"/>
              </a:rPr>
              <a:t>our survival and well-being depends, </a:t>
            </a:r>
            <a:r>
              <a:rPr sz="2800" dirty="0">
                <a:latin typeface="Calibri"/>
                <a:cs typeface="Calibri"/>
              </a:rPr>
              <a:t>either </a:t>
            </a:r>
            <a:r>
              <a:rPr sz="2800" spc="-10" dirty="0">
                <a:latin typeface="Calibri"/>
                <a:cs typeface="Calibri"/>
              </a:rPr>
              <a:t>directly </a:t>
            </a:r>
            <a:r>
              <a:rPr sz="2800" spc="-5" dirty="0">
                <a:latin typeface="Calibri"/>
                <a:cs typeface="Calibri"/>
              </a:rPr>
              <a:t>or </a:t>
            </a:r>
            <a:r>
              <a:rPr sz="2800" spc="-20" dirty="0">
                <a:latin typeface="Calibri"/>
                <a:cs typeface="Calibri"/>
              </a:rPr>
              <a:t>indirectly, </a:t>
            </a:r>
            <a:r>
              <a:rPr sz="2800" spc="-15" dirty="0">
                <a:latin typeface="Calibri"/>
                <a:cs typeface="Calibri"/>
              </a:rPr>
              <a:t> </a:t>
            </a:r>
            <a:r>
              <a:rPr sz="2800" spc="-5" dirty="0">
                <a:latin typeface="Calibri"/>
                <a:cs typeface="Calibri"/>
              </a:rPr>
              <a:t>on our</a:t>
            </a:r>
            <a:r>
              <a:rPr sz="2800" spc="-10" dirty="0">
                <a:latin typeface="Calibri"/>
                <a:cs typeface="Calibri"/>
              </a:rPr>
              <a:t> </a:t>
            </a:r>
            <a:r>
              <a:rPr sz="2800" spc="-15" dirty="0">
                <a:latin typeface="Calibri"/>
                <a:cs typeface="Calibri"/>
              </a:rPr>
              <a:t>natural </a:t>
            </a:r>
            <a:r>
              <a:rPr sz="2800" spc="-40" dirty="0">
                <a:latin typeface="Calibri"/>
                <a:cs typeface="Calibri"/>
              </a:rPr>
              <a:t>environment.”</a:t>
            </a:r>
            <a:endParaRPr sz="2800" dirty="0">
              <a:latin typeface="Calibri"/>
              <a:cs typeface="Calibri"/>
            </a:endParaRPr>
          </a:p>
          <a:p>
            <a:pPr>
              <a:spcBef>
                <a:spcPts val="45"/>
              </a:spcBef>
            </a:pPr>
            <a:endParaRPr sz="2800" dirty="0">
              <a:latin typeface="Calibri"/>
              <a:cs typeface="Calibri"/>
            </a:endParaRPr>
          </a:p>
          <a:p>
            <a:pPr marL="12700" marR="260350" indent="62865">
              <a:lnSpc>
                <a:spcPct val="80000"/>
              </a:lnSpc>
            </a:pPr>
            <a:r>
              <a:rPr sz="2800" spc="-100" dirty="0">
                <a:latin typeface="Calibri"/>
                <a:cs typeface="Calibri"/>
              </a:rPr>
              <a:t>To</a:t>
            </a:r>
            <a:r>
              <a:rPr sz="2800" spc="5" dirty="0">
                <a:latin typeface="Calibri"/>
                <a:cs typeface="Calibri"/>
              </a:rPr>
              <a:t> </a:t>
            </a:r>
            <a:r>
              <a:rPr sz="2800" spc="-10" dirty="0">
                <a:latin typeface="Calibri"/>
                <a:cs typeface="Calibri"/>
              </a:rPr>
              <a:t>pursue</a:t>
            </a:r>
            <a:r>
              <a:rPr sz="2800" spc="-15" dirty="0">
                <a:latin typeface="Calibri"/>
                <a:cs typeface="Calibri"/>
              </a:rPr>
              <a:t> </a:t>
            </a:r>
            <a:r>
              <a:rPr sz="2800" spc="-10" dirty="0">
                <a:latin typeface="Calibri"/>
                <a:cs typeface="Calibri"/>
              </a:rPr>
              <a:t>sustainability</a:t>
            </a:r>
            <a:r>
              <a:rPr sz="2800" spc="-15" dirty="0">
                <a:latin typeface="Calibri"/>
                <a:cs typeface="Calibri"/>
              </a:rPr>
              <a:t> </a:t>
            </a:r>
            <a:r>
              <a:rPr sz="2800" dirty="0">
                <a:latin typeface="Calibri"/>
                <a:cs typeface="Calibri"/>
              </a:rPr>
              <a:t>is</a:t>
            </a:r>
            <a:r>
              <a:rPr sz="2800" spc="5" dirty="0">
                <a:latin typeface="Calibri"/>
                <a:cs typeface="Calibri"/>
              </a:rPr>
              <a:t> </a:t>
            </a:r>
            <a:r>
              <a:rPr sz="2800" spc="-15" dirty="0">
                <a:latin typeface="Calibri"/>
                <a:cs typeface="Calibri"/>
              </a:rPr>
              <a:t>to</a:t>
            </a:r>
            <a:r>
              <a:rPr sz="2800" spc="-5" dirty="0">
                <a:latin typeface="Calibri"/>
                <a:cs typeface="Calibri"/>
              </a:rPr>
              <a:t> </a:t>
            </a:r>
            <a:r>
              <a:rPr sz="2800" spc="-15" dirty="0">
                <a:latin typeface="Calibri"/>
                <a:cs typeface="Calibri"/>
              </a:rPr>
              <a:t>create</a:t>
            </a:r>
            <a:r>
              <a:rPr sz="2800" spc="-5" dirty="0">
                <a:latin typeface="Calibri"/>
                <a:cs typeface="Calibri"/>
              </a:rPr>
              <a:t> </a:t>
            </a:r>
            <a:r>
              <a:rPr sz="2800" dirty="0">
                <a:latin typeface="Calibri"/>
                <a:cs typeface="Calibri"/>
              </a:rPr>
              <a:t>and</a:t>
            </a:r>
            <a:r>
              <a:rPr sz="2800" spc="-15" dirty="0">
                <a:latin typeface="Calibri"/>
                <a:cs typeface="Calibri"/>
              </a:rPr>
              <a:t> </a:t>
            </a:r>
            <a:r>
              <a:rPr sz="2800" spc="-10" dirty="0">
                <a:latin typeface="Calibri"/>
                <a:cs typeface="Calibri"/>
              </a:rPr>
              <a:t>maintain</a:t>
            </a:r>
            <a:r>
              <a:rPr sz="2800" spc="-20" dirty="0">
                <a:latin typeface="Calibri"/>
                <a:cs typeface="Calibri"/>
              </a:rPr>
              <a:t> </a:t>
            </a:r>
            <a:r>
              <a:rPr sz="2800" dirty="0">
                <a:latin typeface="Calibri"/>
                <a:cs typeface="Calibri"/>
              </a:rPr>
              <a:t>the </a:t>
            </a:r>
            <a:r>
              <a:rPr sz="2800" spc="-10" dirty="0">
                <a:latin typeface="Calibri"/>
                <a:cs typeface="Calibri"/>
              </a:rPr>
              <a:t>conditions </a:t>
            </a:r>
            <a:r>
              <a:rPr sz="2800" spc="-5" dirty="0">
                <a:latin typeface="Calibri"/>
                <a:cs typeface="Calibri"/>
              </a:rPr>
              <a:t> under </a:t>
            </a:r>
            <a:r>
              <a:rPr sz="2800" spc="-10" dirty="0">
                <a:latin typeface="Calibri"/>
                <a:cs typeface="Calibri"/>
              </a:rPr>
              <a:t>which </a:t>
            </a:r>
            <a:r>
              <a:rPr sz="2800" spc="-5" dirty="0">
                <a:latin typeface="Calibri"/>
                <a:cs typeface="Calibri"/>
              </a:rPr>
              <a:t>humans </a:t>
            </a:r>
            <a:r>
              <a:rPr sz="2800" dirty="0">
                <a:latin typeface="Calibri"/>
                <a:cs typeface="Calibri"/>
              </a:rPr>
              <a:t>and </a:t>
            </a:r>
            <a:r>
              <a:rPr sz="2800" spc="-10" dirty="0">
                <a:latin typeface="Calibri"/>
                <a:cs typeface="Calibri"/>
              </a:rPr>
              <a:t>nature can </a:t>
            </a:r>
            <a:r>
              <a:rPr sz="2800" spc="-15" dirty="0">
                <a:latin typeface="Calibri"/>
                <a:cs typeface="Calibri"/>
              </a:rPr>
              <a:t>exist </a:t>
            </a:r>
            <a:r>
              <a:rPr sz="2800" dirty="0">
                <a:latin typeface="Calibri"/>
                <a:cs typeface="Calibri"/>
              </a:rPr>
              <a:t>in </a:t>
            </a:r>
            <a:r>
              <a:rPr sz="2800" spc="-15" dirty="0">
                <a:latin typeface="Calibri"/>
                <a:cs typeface="Calibri"/>
              </a:rPr>
              <a:t>productive </a:t>
            </a:r>
            <a:r>
              <a:rPr sz="2800" spc="-10" dirty="0">
                <a:latin typeface="Calibri"/>
                <a:cs typeface="Calibri"/>
              </a:rPr>
              <a:t>harmony </a:t>
            </a:r>
            <a:r>
              <a:rPr sz="2800" spc="-15" dirty="0">
                <a:latin typeface="Calibri"/>
                <a:cs typeface="Calibri"/>
              </a:rPr>
              <a:t>to </a:t>
            </a:r>
            <a:r>
              <a:rPr sz="2800" spc="-484" dirty="0">
                <a:latin typeface="Calibri"/>
                <a:cs typeface="Calibri"/>
              </a:rPr>
              <a:t> </a:t>
            </a:r>
            <a:r>
              <a:rPr sz="2800" spc="-5" dirty="0">
                <a:latin typeface="Calibri"/>
                <a:cs typeface="Calibri"/>
              </a:rPr>
              <a:t>support</a:t>
            </a:r>
            <a:r>
              <a:rPr sz="2800" spc="-25" dirty="0">
                <a:latin typeface="Calibri"/>
                <a:cs typeface="Calibri"/>
              </a:rPr>
              <a:t> </a:t>
            </a:r>
            <a:r>
              <a:rPr sz="2800" spc="-10" dirty="0">
                <a:latin typeface="Calibri"/>
                <a:cs typeface="Calibri"/>
              </a:rPr>
              <a:t>present</a:t>
            </a:r>
            <a:r>
              <a:rPr sz="2800" spc="-15" dirty="0">
                <a:latin typeface="Calibri"/>
                <a:cs typeface="Calibri"/>
              </a:rPr>
              <a:t> </a:t>
            </a:r>
            <a:r>
              <a:rPr sz="2800" dirty="0">
                <a:latin typeface="Calibri"/>
                <a:cs typeface="Calibri"/>
              </a:rPr>
              <a:t>and</a:t>
            </a:r>
            <a:r>
              <a:rPr sz="2800" spc="-20" dirty="0">
                <a:latin typeface="Calibri"/>
                <a:cs typeface="Calibri"/>
              </a:rPr>
              <a:t> </a:t>
            </a:r>
            <a:r>
              <a:rPr sz="2800" spc="-10" dirty="0">
                <a:latin typeface="Calibri"/>
                <a:cs typeface="Calibri"/>
              </a:rPr>
              <a:t>future generations.</a:t>
            </a:r>
            <a:endParaRPr sz="2800" dirty="0">
              <a:latin typeface="Calibri"/>
              <a:cs typeface="Calibri"/>
            </a:endParaRPr>
          </a:p>
        </p:txBody>
      </p:sp>
      <p:pic>
        <p:nvPicPr>
          <p:cNvPr id="8" name="object 8"/>
          <p:cNvPicPr/>
          <p:nvPr/>
        </p:nvPicPr>
        <p:blipFill>
          <a:blip r:embed="rId2" cstate="print"/>
          <a:stretch>
            <a:fillRect/>
          </a:stretch>
        </p:blipFill>
        <p:spPr>
          <a:xfrm>
            <a:off x="2075685" y="669799"/>
            <a:ext cx="5401823" cy="466343"/>
          </a:xfrm>
          <a:prstGeom prst="rect">
            <a:avLst/>
          </a:prstGeom>
        </p:spPr>
      </p:pic>
      <p:sp>
        <p:nvSpPr>
          <p:cNvPr id="9" name="object 9"/>
          <p:cNvSpPr txBox="1">
            <a:spLocks noGrp="1"/>
          </p:cNvSpPr>
          <p:nvPr>
            <p:ph type="sldNum" sz="quarter" idx="12"/>
          </p:nvPr>
        </p:nvSpPr>
        <p:spPr>
          <a:xfrm>
            <a:off x="1766825" y="6505592"/>
            <a:ext cx="317500" cy="178895"/>
          </a:xfrm>
          <a:prstGeom prst="rect">
            <a:avLst/>
          </a:prstGeom>
        </p:spPr>
        <p:txBody>
          <a:bodyPr vert="horz" wrap="square" lIns="0" tIns="24765" rIns="0" bIns="0" rtlCol="0">
            <a:spAutoFit/>
          </a:bodyPr>
          <a:lstStyle/>
          <a:p>
            <a:pPr marL="38100">
              <a:spcBef>
                <a:spcPts val="195"/>
              </a:spcBef>
            </a:pPr>
            <a:fld id="{81D60167-4931-47E6-BA6A-407CBD079E47}" type="slidenum">
              <a:rPr dirty="0"/>
              <a:pPr marL="38100">
                <a:spcBef>
                  <a:spcPts val="195"/>
                </a:spcBef>
              </a:pPr>
              <a:t>7</a:t>
            </a:fld>
            <a:endParaRP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3276600" y="25400"/>
            <a:ext cx="5485639" cy="467954"/>
          </a:xfrm>
          <a:prstGeom prst="rect">
            <a:avLst/>
          </a:prstGeom>
        </p:spPr>
      </p:pic>
      <p:pic>
        <p:nvPicPr>
          <p:cNvPr id="8" name="object 8"/>
          <p:cNvPicPr/>
          <p:nvPr/>
        </p:nvPicPr>
        <p:blipFill>
          <a:blip r:embed="rId3" cstate="print"/>
          <a:stretch>
            <a:fillRect/>
          </a:stretch>
        </p:blipFill>
        <p:spPr>
          <a:xfrm>
            <a:off x="-495300" y="493355"/>
            <a:ext cx="13182600" cy="6364646"/>
          </a:xfrm>
          <a:prstGeom prst="rect">
            <a:avLst/>
          </a:prstGeom>
        </p:spPr>
      </p:pic>
      <p:sp>
        <p:nvSpPr>
          <p:cNvPr id="9" name="object 9"/>
          <p:cNvSpPr txBox="1">
            <a:spLocks noGrp="1"/>
          </p:cNvSpPr>
          <p:nvPr>
            <p:ph type="sldNum" sz="quarter" idx="12"/>
          </p:nvPr>
        </p:nvSpPr>
        <p:spPr>
          <a:xfrm>
            <a:off x="1766825" y="6505592"/>
            <a:ext cx="317500" cy="178895"/>
          </a:xfrm>
          <a:prstGeom prst="rect">
            <a:avLst/>
          </a:prstGeom>
        </p:spPr>
        <p:txBody>
          <a:bodyPr vert="horz" wrap="square" lIns="0" tIns="24765" rIns="0" bIns="0" rtlCol="0">
            <a:spAutoFit/>
          </a:bodyPr>
          <a:lstStyle/>
          <a:p>
            <a:pPr marL="38100">
              <a:spcBef>
                <a:spcPts val="195"/>
              </a:spcBef>
            </a:pPr>
            <a:fld id="{81D60167-4931-47E6-BA6A-407CBD079E47}" type="slidenum">
              <a:rPr dirty="0"/>
              <a:pPr marL="38100">
                <a:spcBef>
                  <a:spcPts val="195"/>
                </a:spcBef>
              </a:pPr>
              <a:t>8</a:t>
            </a:fld>
            <a:endParaRP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725422" y="817158"/>
            <a:ext cx="9628378" cy="622222"/>
          </a:xfrm>
          <a:prstGeom prst="rect">
            <a:avLst/>
          </a:prstGeom>
        </p:spPr>
        <p:txBody>
          <a:bodyPr vert="horz" wrap="square" lIns="0" tIns="12700" rIns="0" bIns="0" rtlCol="0">
            <a:spAutoFit/>
          </a:bodyPr>
          <a:lstStyle/>
          <a:p>
            <a:pPr marL="12700">
              <a:spcBef>
                <a:spcPts val="100"/>
              </a:spcBef>
            </a:pPr>
            <a:r>
              <a:rPr b="0" spc="40" dirty="0"/>
              <a:t>Definition</a:t>
            </a:r>
            <a:r>
              <a:rPr b="0" spc="45" dirty="0"/>
              <a:t> </a:t>
            </a:r>
            <a:r>
              <a:rPr b="0" spc="25" dirty="0"/>
              <a:t>of</a:t>
            </a:r>
            <a:r>
              <a:rPr b="0" spc="40" dirty="0"/>
              <a:t> </a:t>
            </a:r>
            <a:r>
              <a:rPr b="0" spc="60" dirty="0"/>
              <a:t>corporate</a:t>
            </a:r>
            <a:r>
              <a:rPr b="0" spc="40" dirty="0"/>
              <a:t> sustainability</a:t>
            </a:r>
            <a:endParaRPr/>
          </a:p>
        </p:txBody>
      </p:sp>
      <p:sp>
        <p:nvSpPr>
          <p:cNvPr id="12" name="object 12"/>
          <p:cNvSpPr txBox="1">
            <a:spLocks noGrp="1"/>
          </p:cNvSpPr>
          <p:nvPr>
            <p:ph type="sldNum" sz="quarter" idx="12"/>
          </p:nvPr>
        </p:nvSpPr>
        <p:spPr>
          <a:xfrm>
            <a:off x="1766825" y="6505592"/>
            <a:ext cx="317500" cy="178895"/>
          </a:xfrm>
          <a:prstGeom prst="rect">
            <a:avLst/>
          </a:prstGeom>
        </p:spPr>
        <p:txBody>
          <a:bodyPr vert="horz" wrap="square" lIns="0" tIns="24765" rIns="0" bIns="0" rtlCol="0">
            <a:spAutoFit/>
          </a:bodyPr>
          <a:lstStyle/>
          <a:p>
            <a:pPr marL="38100">
              <a:spcBef>
                <a:spcPts val="195"/>
              </a:spcBef>
            </a:pPr>
            <a:fld id="{81D60167-4931-47E6-BA6A-407CBD079E47}" type="slidenum">
              <a:rPr dirty="0"/>
              <a:pPr marL="38100">
                <a:spcBef>
                  <a:spcPts val="195"/>
                </a:spcBef>
              </a:pPr>
              <a:t>9</a:t>
            </a:fld>
            <a:endParaRPr dirty="0"/>
          </a:p>
        </p:txBody>
      </p:sp>
      <p:sp>
        <p:nvSpPr>
          <p:cNvPr id="4" name="object 4"/>
          <p:cNvSpPr txBox="1"/>
          <p:nvPr/>
        </p:nvSpPr>
        <p:spPr>
          <a:xfrm>
            <a:off x="557652" y="1582674"/>
            <a:ext cx="11329548" cy="1120820"/>
          </a:xfrm>
          <a:prstGeom prst="rect">
            <a:avLst/>
          </a:prstGeom>
        </p:spPr>
        <p:txBody>
          <a:bodyPr vert="horz" wrap="square" lIns="0" tIns="12700" rIns="0" bIns="0" rtlCol="0">
            <a:spAutoFit/>
          </a:bodyPr>
          <a:lstStyle/>
          <a:p>
            <a:pPr marL="12700" marR="5080" algn="just">
              <a:spcBef>
                <a:spcPts val="100"/>
              </a:spcBef>
            </a:pPr>
            <a:r>
              <a:rPr sz="2400" i="1" spc="75" dirty="0">
                <a:solidFill>
                  <a:srgbClr val="121212"/>
                </a:solidFill>
                <a:latin typeface="Cambria"/>
                <a:cs typeface="Cambria"/>
              </a:rPr>
              <a:t>The </a:t>
            </a:r>
            <a:r>
              <a:rPr sz="2400" i="1" spc="55" dirty="0">
                <a:solidFill>
                  <a:srgbClr val="121212"/>
                </a:solidFill>
                <a:latin typeface="Cambria"/>
                <a:cs typeface="Cambria"/>
              </a:rPr>
              <a:t>property </a:t>
            </a:r>
            <a:r>
              <a:rPr sz="2400" i="1" spc="30" dirty="0">
                <a:solidFill>
                  <a:srgbClr val="121212"/>
                </a:solidFill>
                <a:latin typeface="Cambria"/>
                <a:cs typeface="Cambria"/>
              </a:rPr>
              <a:t>of </a:t>
            </a:r>
            <a:r>
              <a:rPr sz="2400" i="1" spc="90" dirty="0">
                <a:solidFill>
                  <a:srgbClr val="121212"/>
                </a:solidFill>
                <a:latin typeface="Cambria"/>
                <a:cs typeface="Cambria"/>
              </a:rPr>
              <a:t>being </a:t>
            </a:r>
            <a:r>
              <a:rPr sz="2400" i="1" spc="30" dirty="0">
                <a:solidFill>
                  <a:srgbClr val="121212"/>
                </a:solidFill>
                <a:latin typeface="Cambria"/>
                <a:cs typeface="Cambria"/>
              </a:rPr>
              <a:t>environmentally </a:t>
            </a:r>
            <a:r>
              <a:rPr sz="2400" i="1" spc="35" dirty="0">
                <a:solidFill>
                  <a:srgbClr val="121212"/>
                </a:solidFill>
                <a:latin typeface="Cambria"/>
                <a:cs typeface="Cambria"/>
              </a:rPr>
              <a:t>sustainable; </a:t>
            </a:r>
            <a:r>
              <a:rPr sz="2400" i="1" spc="30" dirty="0">
                <a:solidFill>
                  <a:srgbClr val="121212"/>
                </a:solidFill>
                <a:latin typeface="Cambria"/>
                <a:cs typeface="Cambria"/>
              </a:rPr>
              <a:t>the </a:t>
            </a:r>
            <a:r>
              <a:rPr sz="2400" i="1" spc="105" dirty="0">
                <a:solidFill>
                  <a:srgbClr val="121212"/>
                </a:solidFill>
                <a:latin typeface="Cambria"/>
                <a:cs typeface="Cambria"/>
              </a:rPr>
              <a:t>degree </a:t>
            </a:r>
            <a:r>
              <a:rPr sz="2400" i="1" spc="-10" dirty="0">
                <a:solidFill>
                  <a:srgbClr val="121212"/>
                </a:solidFill>
                <a:latin typeface="Cambria"/>
                <a:cs typeface="Cambria"/>
              </a:rPr>
              <a:t>to </a:t>
            </a:r>
            <a:r>
              <a:rPr sz="2400" i="1" spc="-5" dirty="0">
                <a:solidFill>
                  <a:srgbClr val="121212"/>
                </a:solidFill>
                <a:latin typeface="Cambria"/>
                <a:cs typeface="Cambria"/>
              </a:rPr>
              <a:t> </a:t>
            </a:r>
            <a:r>
              <a:rPr sz="2400" i="1" spc="30" dirty="0">
                <a:solidFill>
                  <a:srgbClr val="121212"/>
                </a:solidFill>
                <a:latin typeface="Cambria"/>
                <a:cs typeface="Cambria"/>
              </a:rPr>
              <a:t>which</a:t>
            </a:r>
            <a:r>
              <a:rPr sz="2400" i="1" spc="415" dirty="0">
                <a:solidFill>
                  <a:srgbClr val="121212"/>
                </a:solidFill>
                <a:latin typeface="Cambria"/>
                <a:cs typeface="Cambria"/>
              </a:rPr>
              <a:t> </a:t>
            </a:r>
            <a:r>
              <a:rPr sz="2400" i="1" spc="5" dirty="0">
                <a:solidFill>
                  <a:srgbClr val="121212"/>
                </a:solidFill>
                <a:latin typeface="Cambria"/>
                <a:cs typeface="Cambria"/>
              </a:rPr>
              <a:t>a</a:t>
            </a:r>
            <a:r>
              <a:rPr sz="2400" i="1" spc="365" dirty="0">
                <a:solidFill>
                  <a:srgbClr val="121212"/>
                </a:solidFill>
                <a:latin typeface="Cambria"/>
                <a:cs typeface="Cambria"/>
              </a:rPr>
              <a:t> </a:t>
            </a:r>
            <a:r>
              <a:rPr sz="2400" i="1" spc="75" dirty="0">
                <a:solidFill>
                  <a:srgbClr val="121212"/>
                </a:solidFill>
                <a:latin typeface="Cambria"/>
                <a:cs typeface="Cambria"/>
              </a:rPr>
              <a:t>process</a:t>
            </a:r>
            <a:r>
              <a:rPr sz="2400" i="1" spc="80" dirty="0">
                <a:solidFill>
                  <a:srgbClr val="121212"/>
                </a:solidFill>
                <a:latin typeface="Cambria"/>
                <a:cs typeface="Cambria"/>
              </a:rPr>
              <a:t> </a:t>
            </a:r>
            <a:r>
              <a:rPr sz="2400" i="1" spc="30" dirty="0">
                <a:solidFill>
                  <a:srgbClr val="121212"/>
                </a:solidFill>
                <a:latin typeface="Cambria"/>
                <a:cs typeface="Cambria"/>
              </a:rPr>
              <a:t>or</a:t>
            </a:r>
            <a:r>
              <a:rPr sz="2400" i="1" spc="415" dirty="0">
                <a:solidFill>
                  <a:srgbClr val="121212"/>
                </a:solidFill>
                <a:latin typeface="Cambria"/>
                <a:cs typeface="Cambria"/>
              </a:rPr>
              <a:t> </a:t>
            </a:r>
            <a:r>
              <a:rPr sz="2400" i="1" spc="65" dirty="0">
                <a:solidFill>
                  <a:srgbClr val="121212"/>
                </a:solidFill>
                <a:latin typeface="Cambria"/>
                <a:cs typeface="Cambria"/>
              </a:rPr>
              <a:t>enterprise</a:t>
            </a:r>
            <a:r>
              <a:rPr sz="2400" i="1" spc="70" dirty="0">
                <a:solidFill>
                  <a:srgbClr val="121212"/>
                </a:solidFill>
                <a:latin typeface="Cambria"/>
                <a:cs typeface="Cambria"/>
              </a:rPr>
              <a:t> </a:t>
            </a:r>
            <a:r>
              <a:rPr sz="2400" i="1" spc="40" dirty="0">
                <a:solidFill>
                  <a:srgbClr val="121212"/>
                </a:solidFill>
                <a:latin typeface="Cambria"/>
                <a:cs typeface="Cambria"/>
              </a:rPr>
              <a:t>is</a:t>
            </a:r>
            <a:r>
              <a:rPr sz="2400" i="1" spc="45" dirty="0">
                <a:solidFill>
                  <a:srgbClr val="121212"/>
                </a:solidFill>
                <a:latin typeface="Cambria"/>
                <a:cs typeface="Cambria"/>
              </a:rPr>
              <a:t> </a:t>
            </a:r>
            <a:r>
              <a:rPr sz="2400" i="1" spc="75" dirty="0">
                <a:solidFill>
                  <a:srgbClr val="121212"/>
                </a:solidFill>
                <a:latin typeface="Cambria"/>
                <a:cs typeface="Cambria"/>
              </a:rPr>
              <a:t>able</a:t>
            </a:r>
            <a:r>
              <a:rPr sz="2400" i="1" spc="80" dirty="0">
                <a:solidFill>
                  <a:srgbClr val="121212"/>
                </a:solidFill>
                <a:latin typeface="Cambria"/>
                <a:cs typeface="Cambria"/>
              </a:rPr>
              <a:t> </a:t>
            </a:r>
            <a:r>
              <a:rPr sz="2400" i="1" dirty="0">
                <a:solidFill>
                  <a:srgbClr val="121212"/>
                </a:solidFill>
                <a:latin typeface="Cambria"/>
                <a:cs typeface="Cambria"/>
              </a:rPr>
              <a:t>to</a:t>
            </a:r>
            <a:r>
              <a:rPr sz="2400" i="1" spc="5" dirty="0">
                <a:solidFill>
                  <a:srgbClr val="121212"/>
                </a:solidFill>
                <a:latin typeface="Cambria"/>
                <a:cs typeface="Cambria"/>
              </a:rPr>
              <a:t> </a:t>
            </a:r>
            <a:r>
              <a:rPr sz="2400" i="1" spc="150" dirty="0">
                <a:solidFill>
                  <a:srgbClr val="121212"/>
                </a:solidFill>
                <a:latin typeface="Cambria"/>
                <a:cs typeface="Cambria"/>
              </a:rPr>
              <a:t>be</a:t>
            </a:r>
            <a:r>
              <a:rPr sz="2400" i="1" spc="155" dirty="0">
                <a:solidFill>
                  <a:srgbClr val="121212"/>
                </a:solidFill>
                <a:latin typeface="Cambria"/>
                <a:cs typeface="Cambria"/>
              </a:rPr>
              <a:t> </a:t>
            </a:r>
            <a:r>
              <a:rPr sz="2400" i="1" spc="30" dirty="0">
                <a:solidFill>
                  <a:srgbClr val="121212"/>
                </a:solidFill>
                <a:latin typeface="Cambria"/>
                <a:cs typeface="Cambria"/>
              </a:rPr>
              <a:t>maintained</a:t>
            </a:r>
            <a:r>
              <a:rPr sz="2400" i="1" spc="415" dirty="0">
                <a:solidFill>
                  <a:srgbClr val="121212"/>
                </a:solidFill>
                <a:latin typeface="Cambria"/>
                <a:cs typeface="Cambria"/>
              </a:rPr>
              <a:t> </a:t>
            </a:r>
            <a:r>
              <a:rPr sz="2400" i="1" spc="30" dirty="0">
                <a:solidFill>
                  <a:srgbClr val="121212"/>
                </a:solidFill>
                <a:latin typeface="Cambria"/>
                <a:cs typeface="Cambria"/>
              </a:rPr>
              <a:t>or </a:t>
            </a:r>
            <a:r>
              <a:rPr sz="2400" i="1" spc="35" dirty="0">
                <a:solidFill>
                  <a:srgbClr val="121212"/>
                </a:solidFill>
                <a:latin typeface="Cambria"/>
                <a:cs typeface="Cambria"/>
              </a:rPr>
              <a:t> </a:t>
            </a:r>
            <a:r>
              <a:rPr sz="2400" i="1" spc="50" dirty="0">
                <a:solidFill>
                  <a:srgbClr val="121212"/>
                </a:solidFill>
                <a:latin typeface="Cambria"/>
                <a:cs typeface="Cambria"/>
              </a:rPr>
              <a:t>continued</a:t>
            </a:r>
            <a:r>
              <a:rPr sz="2400" i="1" spc="55" dirty="0">
                <a:solidFill>
                  <a:srgbClr val="121212"/>
                </a:solidFill>
                <a:latin typeface="Cambria"/>
                <a:cs typeface="Cambria"/>
              </a:rPr>
              <a:t> </a:t>
            </a:r>
            <a:r>
              <a:rPr sz="2400" i="1" spc="40" dirty="0">
                <a:solidFill>
                  <a:srgbClr val="121212"/>
                </a:solidFill>
                <a:latin typeface="Cambria"/>
                <a:cs typeface="Cambria"/>
              </a:rPr>
              <a:t>while</a:t>
            </a:r>
            <a:r>
              <a:rPr sz="2400" i="1" spc="45" dirty="0">
                <a:solidFill>
                  <a:srgbClr val="121212"/>
                </a:solidFill>
                <a:latin typeface="Cambria"/>
                <a:cs typeface="Cambria"/>
              </a:rPr>
              <a:t> avoiding</a:t>
            </a:r>
            <a:r>
              <a:rPr sz="2400" i="1" spc="50" dirty="0">
                <a:solidFill>
                  <a:srgbClr val="121212"/>
                </a:solidFill>
                <a:latin typeface="Cambria"/>
                <a:cs typeface="Cambria"/>
              </a:rPr>
              <a:t> </a:t>
            </a:r>
            <a:r>
              <a:rPr sz="2400" i="1" spc="30" dirty="0">
                <a:solidFill>
                  <a:srgbClr val="121212"/>
                </a:solidFill>
                <a:latin typeface="Cambria"/>
                <a:cs typeface="Cambria"/>
              </a:rPr>
              <a:t>the</a:t>
            </a:r>
            <a:r>
              <a:rPr sz="2400" i="1" spc="415" dirty="0">
                <a:solidFill>
                  <a:srgbClr val="121212"/>
                </a:solidFill>
                <a:latin typeface="Cambria"/>
                <a:cs typeface="Cambria"/>
              </a:rPr>
              <a:t> </a:t>
            </a:r>
            <a:r>
              <a:rPr sz="2400" i="1" spc="55" dirty="0">
                <a:solidFill>
                  <a:srgbClr val="121212"/>
                </a:solidFill>
                <a:latin typeface="Cambria"/>
                <a:cs typeface="Cambria"/>
              </a:rPr>
              <a:t>long-term</a:t>
            </a:r>
            <a:r>
              <a:rPr sz="2400" i="1" spc="60" dirty="0">
                <a:solidFill>
                  <a:srgbClr val="121212"/>
                </a:solidFill>
                <a:latin typeface="Cambria"/>
                <a:cs typeface="Cambria"/>
              </a:rPr>
              <a:t> depletion</a:t>
            </a:r>
            <a:r>
              <a:rPr sz="2400" i="1" spc="65" dirty="0">
                <a:solidFill>
                  <a:srgbClr val="121212"/>
                </a:solidFill>
                <a:latin typeface="Cambria"/>
                <a:cs typeface="Cambria"/>
              </a:rPr>
              <a:t> </a:t>
            </a:r>
            <a:r>
              <a:rPr sz="2400" i="1" spc="30" dirty="0">
                <a:solidFill>
                  <a:srgbClr val="121212"/>
                </a:solidFill>
                <a:latin typeface="Cambria"/>
                <a:cs typeface="Cambria"/>
              </a:rPr>
              <a:t>of</a:t>
            </a:r>
            <a:r>
              <a:rPr sz="2400" i="1" spc="415" dirty="0">
                <a:solidFill>
                  <a:srgbClr val="121212"/>
                </a:solidFill>
                <a:latin typeface="Cambria"/>
                <a:cs typeface="Cambria"/>
              </a:rPr>
              <a:t> </a:t>
            </a:r>
            <a:r>
              <a:rPr sz="2400" i="1" spc="-25" dirty="0">
                <a:solidFill>
                  <a:srgbClr val="121212"/>
                </a:solidFill>
                <a:latin typeface="Cambria"/>
                <a:cs typeface="Cambria"/>
              </a:rPr>
              <a:t>natural </a:t>
            </a:r>
            <a:r>
              <a:rPr sz="2400" i="1" spc="-20" dirty="0">
                <a:solidFill>
                  <a:srgbClr val="121212"/>
                </a:solidFill>
                <a:latin typeface="Cambria"/>
                <a:cs typeface="Cambria"/>
              </a:rPr>
              <a:t> </a:t>
            </a:r>
            <a:r>
              <a:rPr sz="2400" i="1" spc="45" dirty="0">
                <a:solidFill>
                  <a:srgbClr val="121212"/>
                </a:solidFill>
                <a:latin typeface="Cambria"/>
                <a:cs typeface="Cambria"/>
              </a:rPr>
              <a:t>resources.</a:t>
            </a:r>
            <a:r>
              <a:rPr sz="2400" i="1" spc="45" dirty="0">
                <a:solidFill>
                  <a:srgbClr val="121212"/>
                </a:solidFill>
                <a:latin typeface="Trebuchet MS"/>
                <a:cs typeface="Trebuchet MS"/>
              </a:rPr>
              <a:t>”</a:t>
            </a:r>
            <a:r>
              <a:rPr sz="2400" i="1" spc="-190" dirty="0">
                <a:solidFill>
                  <a:srgbClr val="121212"/>
                </a:solidFill>
                <a:latin typeface="Trebuchet MS"/>
                <a:cs typeface="Trebuchet MS"/>
              </a:rPr>
              <a:t> </a:t>
            </a:r>
            <a:r>
              <a:rPr sz="2400" i="1" spc="210" dirty="0">
                <a:solidFill>
                  <a:srgbClr val="121212"/>
                </a:solidFill>
                <a:latin typeface="Trebuchet MS"/>
                <a:cs typeface="Trebuchet MS"/>
              </a:rPr>
              <a:t>–</a:t>
            </a:r>
            <a:r>
              <a:rPr sz="2400" i="1" spc="-85" dirty="0">
                <a:solidFill>
                  <a:srgbClr val="121212"/>
                </a:solidFill>
                <a:latin typeface="Trebuchet MS"/>
                <a:cs typeface="Trebuchet MS"/>
              </a:rPr>
              <a:t> </a:t>
            </a:r>
            <a:r>
              <a:rPr sz="2400" spc="75" dirty="0">
                <a:solidFill>
                  <a:srgbClr val="56AC17"/>
                </a:solidFill>
                <a:latin typeface="Cambria"/>
                <a:cs typeface="Cambria"/>
              </a:rPr>
              <a:t>Oxford</a:t>
            </a:r>
            <a:endParaRPr sz="2400" dirty="0">
              <a:latin typeface="Cambria"/>
              <a:cs typeface="Cambria"/>
            </a:endParaRPr>
          </a:p>
        </p:txBody>
      </p:sp>
      <p:grpSp>
        <p:nvGrpSpPr>
          <p:cNvPr id="5" name="object 5"/>
          <p:cNvGrpSpPr/>
          <p:nvPr/>
        </p:nvGrpSpPr>
        <p:grpSpPr>
          <a:xfrm>
            <a:off x="1524000" y="1"/>
            <a:ext cx="9144000" cy="765175"/>
            <a:chOff x="0" y="0"/>
            <a:chExt cx="9144000" cy="765175"/>
          </a:xfrm>
        </p:grpSpPr>
        <p:pic>
          <p:nvPicPr>
            <p:cNvPr id="6" name="object 6"/>
            <p:cNvPicPr/>
            <p:nvPr/>
          </p:nvPicPr>
          <p:blipFill>
            <a:blip r:embed="rId2" cstate="print"/>
            <a:stretch>
              <a:fillRect/>
            </a:stretch>
          </p:blipFill>
          <p:spPr>
            <a:xfrm>
              <a:off x="0" y="0"/>
              <a:ext cx="9144000" cy="765048"/>
            </a:xfrm>
            <a:prstGeom prst="rect">
              <a:avLst/>
            </a:prstGeom>
          </p:spPr>
        </p:pic>
        <p:pic>
          <p:nvPicPr>
            <p:cNvPr id="7" name="object 7"/>
            <p:cNvPicPr/>
            <p:nvPr/>
          </p:nvPicPr>
          <p:blipFill>
            <a:blip r:embed="rId3" cstate="print"/>
            <a:stretch>
              <a:fillRect/>
            </a:stretch>
          </p:blipFill>
          <p:spPr>
            <a:xfrm>
              <a:off x="2608326" y="281940"/>
              <a:ext cx="3938778" cy="206502"/>
            </a:xfrm>
            <a:prstGeom prst="rect">
              <a:avLst/>
            </a:prstGeom>
          </p:spPr>
        </p:pic>
      </p:grpSp>
      <p:grpSp>
        <p:nvGrpSpPr>
          <p:cNvPr id="8" name="object 8"/>
          <p:cNvGrpSpPr/>
          <p:nvPr/>
        </p:nvGrpSpPr>
        <p:grpSpPr>
          <a:xfrm>
            <a:off x="457200" y="2819494"/>
            <a:ext cx="11734800" cy="4038506"/>
            <a:chOff x="1479803" y="2819493"/>
            <a:chExt cx="6888480" cy="3202305"/>
          </a:xfrm>
        </p:grpSpPr>
        <p:pic>
          <p:nvPicPr>
            <p:cNvPr id="9" name="object 9"/>
            <p:cNvPicPr/>
            <p:nvPr/>
          </p:nvPicPr>
          <p:blipFill>
            <a:blip r:embed="rId4" cstate="print"/>
            <a:stretch>
              <a:fillRect/>
            </a:stretch>
          </p:blipFill>
          <p:spPr>
            <a:xfrm>
              <a:off x="1538769" y="2819493"/>
              <a:ext cx="6758870" cy="1054229"/>
            </a:xfrm>
            <a:prstGeom prst="rect">
              <a:avLst/>
            </a:prstGeom>
          </p:spPr>
        </p:pic>
        <p:pic>
          <p:nvPicPr>
            <p:cNvPr id="10" name="object 10"/>
            <p:cNvPicPr/>
            <p:nvPr/>
          </p:nvPicPr>
          <p:blipFill>
            <a:blip r:embed="rId5" cstate="print"/>
            <a:stretch>
              <a:fillRect/>
            </a:stretch>
          </p:blipFill>
          <p:spPr>
            <a:xfrm>
              <a:off x="1479803" y="3835145"/>
              <a:ext cx="6869430" cy="1146047"/>
            </a:xfrm>
            <a:prstGeom prst="rect">
              <a:avLst/>
            </a:prstGeom>
          </p:spPr>
        </p:pic>
        <p:pic>
          <p:nvPicPr>
            <p:cNvPr id="11" name="object 11"/>
            <p:cNvPicPr/>
            <p:nvPr/>
          </p:nvPicPr>
          <p:blipFill>
            <a:blip r:embed="rId6" cstate="print"/>
            <a:stretch>
              <a:fillRect/>
            </a:stretch>
          </p:blipFill>
          <p:spPr>
            <a:xfrm>
              <a:off x="1479803" y="4916423"/>
              <a:ext cx="6888480" cy="1104900"/>
            </a:xfrm>
            <a:prstGeom prst="rect">
              <a:avLst/>
            </a:prstGeom>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456</TotalTime>
  <Words>2426</Words>
  <Application>Microsoft Office PowerPoint</Application>
  <PresentationFormat>Custom</PresentationFormat>
  <Paragraphs>350</Paragraphs>
  <Slides>48</Slides>
  <Notes>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ESG AND BRSR REPORTING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 of corporate sustainability</vt:lpstr>
      <vt:lpstr>Business sustainability refers to the effect companies have on the  environment &amp; society.</vt:lpstr>
      <vt:lpstr>PowerPoint Presentation</vt:lpstr>
      <vt:lpstr>PowerPoint Presentation</vt:lpstr>
      <vt:lpstr>PowerPoint Presentation</vt:lpstr>
      <vt:lpstr>PowerPoint Presentation</vt:lpstr>
      <vt:lpstr>Commitments made during CoP26 at Glasgow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Enterprise Risk MANAGEMENT</dc:title>
  <dc:creator>iod</dc:creator>
  <cp:lastModifiedBy>acer</cp:lastModifiedBy>
  <cp:revision>15</cp:revision>
  <dcterms:created xsi:type="dcterms:W3CDTF">2024-01-10T16:40:22Z</dcterms:created>
  <dcterms:modified xsi:type="dcterms:W3CDTF">2026-01-27T10:08:12Z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2023-07-22T00:00:00Z</vt:filetime>
  </property>
  <property fmtid="{D5CDD505-2E9C-101B-9397-08002B2CF9AE}" pid="3" name="Creator">
    <vt:lpwstr>Microsoft® PowerPoint® 2013</vt:lpwstr>
  </property>
  <property fmtid="{D5CDD505-2E9C-101B-9397-08002B2CF9AE}" pid="4" name="LastSaved">
    <vt:filetime>2024-01-10T00:00:00Z</vt:filetime>
  </property>
</Properties>
</file>